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5pPr>
    <a:lvl6pPr marL="2286000" algn="l" defTabSz="914400" rtl="0" eaLnBrk="1" latinLnBrk="0" hangingPunct="1">
      <a:defRPr sz="56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6pPr>
    <a:lvl7pPr marL="2743200" algn="l" defTabSz="914400" rtl="0" eaLnBrk="1" latinLnBrk="0" hangingPunct="1">
      <a:defRPr sz="56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7pPr>
    <a:lvl8pPr marL="3200400" algn="l" defTabSz="914400" rtl="0" eaLnBrk="1" latinLnBrk="0" hangingPunct="1">
      <a:defRPr sz="56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8pPr>
    <a:lvl9pPr marL="3657600" algn="l" defTabSz="914400" rtl="0" eaLnBrk="1" latinLnBrk="0" hangingPunct="1">
      <a:defRPr sz="56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6" y="53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18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2342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856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6028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74942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0781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6238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526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77525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10572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10847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48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2298700"/>
            <a:ext cx="5226050" cy="63500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298700"/>
            <a:ext cx="15525750" cy="6350000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343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308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0417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7700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06115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446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436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852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32263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47213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794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676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668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896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466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089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35111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4193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1362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087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77903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2325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6751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93037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357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7169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1720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9560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10336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8420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035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681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907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9047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8204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28672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20752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64000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310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012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89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111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12745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9634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611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09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296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69480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0123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74193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843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313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154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976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7803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0791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0461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2005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9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134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9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17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84789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62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367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46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6166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80357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75694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852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967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8072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580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1598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48517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683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38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41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426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72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5322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20772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576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376025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376025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46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059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46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93396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7916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17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6320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33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6810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15259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74305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03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34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0993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108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3185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460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26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61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24461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73202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53229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2620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0970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3870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4010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8945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65850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2609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748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550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73133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81428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32954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7624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429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25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58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53915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46041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788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298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371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65372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52607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99548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338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6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71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28940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947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14502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0777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954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8164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77610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66447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7651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547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55600"/>
            <a:ext cx="5486400" cy="11896725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55600"/>
            <a:ext cx="16306800" cy="1189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190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51B4F952-B32B-405B-BBD7-598E817E3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9D12E183-CD44-4FF4-9475-68FE38974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7061200"/>
            <a:ext cx="20904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562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2006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451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895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58BAF67A-F66B-4A6C-B3AE-1912166A6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A66FCA4-AE70-4CF5-A414-FCFED961E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409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854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298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743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4F1E813A-F843-4E25-8964-CE6156FB4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60EE797-34F3-4C8B-B79B-D1827D668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4097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8542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2987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743200" indent="-6985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2004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D7B31970-2177-4BD6-AF3B-721C6F9DC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7709281-3BBD-4E66-A8E3-7120A7DDE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84200" y="3898900"/>
            <a:ext cx="93599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409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854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298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743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21837265-6E69-464D-9313-6FF8ED275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892130C-C2D7-4549-B42B-C4D457533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409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854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2987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743200" indent="-698500" algn="l" rtl="0" eaLnBrk="0" fontAlgn="base" hangingPunct="0">
        <a:spcBef>
          <a:spcPts val="69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648895E4-7193-4BD1-9834-0366CC619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B1FB34B-996D-4049-BB54-9B5F97FB3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68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5113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9558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4003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8448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302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2CC0B125-876C-43AD-B175-914E479CE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4178300"/>
            <a:ext cx="20904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1B61FEBE-3DAF-462E-AADC-436B60BDD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1778000"/>
            <a:ext cx="20904200" cy="101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68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5113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9558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4003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844800" indent="-800100" algn="l" rtl="0" eaLnBrk="0" fontAlgn="base" hangingPunct="0">
        <a:spcBef>
          <a:spcPts val="73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3020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F11032A-D86B-4209-8640-87C616C12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B232D58-F01F-46D2-AB72-51140D62A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16CCC820-DEA0-4BEB-B144-11FE4F2DB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9595E44-072D-4D82-B623-FF93B40D2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FC5ADB6F-2440-41AE-8614-EE4E05719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CA997FF-86D0-41E0-8358-D0E9CEBBD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A8B8EB55-AEAD-4FD2-A57B-18BB123F5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89200" y="355600"/>
            <a:ext cx="194056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562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2006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4511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895600" indent="-800100" algn="l" rtl="0" eaLnBrk="0" fontAlgn="base" hangingPunct="0">
        <a:spcBef>
          <a:spcPts val="5200"/>
        </a:spcBef>
        <a:spcAft>
          <a:spcPct val="0"/>
        </a:spcAft>
        <a:buSzPct val="171000"/>
        <a:buFont typeface="Gill Sans" pitchFamily="1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E4BAFC42-2646-47C1-9BED-722D17AD0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9900" y="11188700"/>
            <a:ext cx="20904200" cy="15875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sl-SI" dirty="0"/>
              <a:t> </a:t>
            </a:r>
            <a:endParaRPr lang="en-US" dirty="0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89D2E8A-9183-460C-BD75-E569320B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279400"/>
            <a:ext cx="7240587" cy="867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865B6E7D-E76E-4A16-972A-6BF4F5E96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9600" y="9309100"/>
            <a:ext cx="10464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>
                <a:latin typeface="Helvetica Light" charset="0"/>
                <a:cs typeface="Helvetica Light" charset="0"/>
                <a:sym typeface="Helvetica Light" charset="0"/>
              </a:rPr>
              <a:t>Mac OS</a:t>
            </a:r>
            <a:endParaRPr lang="en-US" sz="8000">
              <a:latin typeface="Helvetica Light" charset="0"/>
              <a:sym typeface="Helvetica Light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65450C74-AADF-4642-814B-349427A6D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Public Beta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726AEA5-2D39-4DB4-BC11-05FED4597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Objavljen 13. september 2000,</a:t>
            </a:r>
          </a:p>
          <a:p>
            <a:pPr marL="1117600" eaLnBrk="1" hangingPunct="1"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Cena je bila 29,95 $</a:t>
            </a:r>
          </a:p>
          <a:p>
            <a:pPr marL="1117600" eaLnBrk="1" hangingPunct="1"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Dovolil je developerjem da so testirali applikacije in jih prilagodili na naslednjo verzijo.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02600075-B5E6-419D-8237-4F838E810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Public Beta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22A7F08E-1D6C-44EB-A3FE-B9D51BC4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30200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FB8DC82D-E071-4244-8212-9A70AEBFF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v10.0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44A6D88-3192-42FB-8ABD-B50207A6A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defRPr/>
            </a:pPr>
            <a:r>
              <a:rPr lang="en-US"/>
              <a:t>Prva večja verzija Mac OS X-a,</a:t>
            </a:r>
          </a:p>
          <a:p>
            <a:pPr marL="1117600" eaLnBrk="1" hangingPunct="1">
              <a:defRPr/>
            </a:pPr>
            <a:r>
              <a:rPr lang="en-US"/>
              <a:t>Objavljena 24. marec 2001,</a:t>
            </a:r>
          </a:p>
          <a:p>
            <a:pPr marL="1117600" eaLnBrk="1" hangingPunct="1">
              <a:defRPr/>
            </a:pPr>
            <a:r>
              <a:rPr lang="en-US"/>
              <a:t>Cena je bila 129$,</a:t>
            </a:r>
          </a:p>
          <a:p>
            <a:pPr marL="1117600" eaLnBrk="1" hangingPunct="1">
              <a:defRPr/>
            </a:pPr>
            <a:r>
              <a:rPr lang="en-US"/>
              <a:t>Priporočen je bil PowerPC procesor.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586BE1AC-FC91-47C2-B369-AA451410F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v10.0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9DF3CA24-BAC3-4867-A8CF-0F1BFCF4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30200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5EB4E284-BF97-4F74-BF76-ECF73D3D5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v10.1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D870C45-B487-4724-A191-FBB17F2C2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defRPr/>
            </a:pPr>
            <a:r>
              <a:rPr lang="en-US"/>
              <a:t>Imenovan tudi Puma,</a:t>
            </a:r>
          </a:p>
          <a:p>
            <a:pPr marL="1117600" eaLnBrk="1" hangingPunct="1">
              <a:spcBef>
                <a:spcPts val="4463"/>
              </a:spcBef>
              <a:defRPr/>
            </a:pPr>
            <a:r>
              <a:rPr lang="en-US"/>
              <a:t>2. večja različica Mac OS X,</a:t>
            </a:r>
          </a:p>
          <a:p>
            <a:pPr marL="1117600" eaLnBrk="1" hangingPunct="1">
              <a:spcBef>
                <a:spcPts val="4463"/>
              </a:spcBef>
              <a:defRPr/>
            </a:pPr>
            <a:r>
              <a:rPr lang="en-US"/>
              <a:t>Prednosti: </a:t>
            </a:r>
          </a:p>
          <a:p>
            <a:pPr marL="2006600" lvl="2" eaLnBrk="1" hangingPunct="1">
              <a:spcBef>
                <a:spcPts val="4463"/>
              </a:spcBef>
              <a:defRPr/>
            </a:pPr>
            <a:r>
              <a:rPr lang="en-US"/>
              <a:t>Lažje CD/DVD branje/pisanje,</a:t>
            </a:r>
          </a:p>
          <a:p>
            <a:pPr marL="2006600" lvl="2" eaLnBrk="1" hangingPunct="1">
              <a:spcBef>
                <a:spcPts val="4463"/>
              </a:spcBef>
              <a:defRPr/>
            </a:pPr>
            <a:r>
              <a:rPr lang="en-US"/>
              <a:t>Hitrejša 3D grafika,</a:t>
            </a:r>
          </a:p>
          <a:p>
            <a:pPr marL="2006600" lvl="2" eaLnBrk="1" hangingPunct="1">
              <a:spcBef>
                <a:spcPts val="4463"/>
              </a:spcBef>
              <a:defRPr/>
            </a:pPr>
            <a:r>
              <a:rPr lang="en-US"/>
              <a:t>ColorSync 4.0...</a:t>
            </a:r>
          </a:p>
          <a:p>
            <a:pPr marL="2006600" lvl="2" eaLnBrk="1" hangingPunct="1">
              <a:spcBef>
                <a:spcPts val="4463"/>
              </a:spcBef>
              <a:defRPr/>
            </a:pPr>
            <a:r>
              <a:rPr lang="en-US"/>
              <a:t>ImageCapture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CF78FD50-3D03-4419-9EDA-D4C7FB531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v10.1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BD08956F-9E93-4CF4-9FAD-2A8D5FF7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289300"/>
            <a:ext cx="11137900" cy="83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B8B8B1D5-4D52-4593-9DEA-DF96D2E79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v10.2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4BC5321-B636-4FC8-8105-0CD902EE8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defRPr/>
            </a:pPr>
            <a:r>
              <a:rPr lang="en-US"/>
              <a:t>3. večja verzija Mac OS X,</a:t>
            </a:r>
          </a:p>
          <a:p>
            <a:pPr marL="1117600" eaLnBrk="1" hangingPunct="1">
              <a:spcBef>
                <a:spcPts val="4463"/>
              </a:spcBef>
              <a:defRPr/>
            </a:pPr>
            <a:r>
              <a:rPr lang="en-US"/>
              <a:t>Imenovana Jaguar,</a:t>
            </a:r>
          </a:p>
          <a:p>
            <a:pPr marL="1117600" eaLnBrk="1" hangingPunct="1">
              <a:spcBef>
                <a:spcPts val="4463"/>
              </a:spcBef>
              <a:defRPr/>
            </a:pPr>
            <a:r>
              <a:rPr lang="en-US"/>
              <a:t>Prednosti:</a:t>
            </a:r>
          </a:p>
          <a:p>
            <a:pPr marL="2006600" lvl="2" eaLnBrk="1" hangingPunct="1">
              <a:spcBef>
                <a:spcPts val="4463"/>
              </a:spcBef>
              <a:defRPr/>
            </a:pPr>
            <a:r>
              <a:rPr lang="en-US"/>
              <a:t>Addres Book,</a:t>
            </a:r>
          </a:p>
          <a:p>
            <a:pPr marL="2006600" lvl="2" eaLnBrk="1" hangingPunct="1">
              <a:spcBef>
                <a:spcPts val="4463"/>
              </a:spcBef>
              <a:defRPr/>
            </a:pPr>
            <a:r>
              <a:rPr lang="en-US"/>
              <a:t>Finder,</a:t>
            </a:r>
          </a:p>
          <a:p>
            <a:pPr marL="2006600" lvl="2" eaLnBrk="1" hangingPunct="1">
              <a:spcBef>
                <a:spcPts val="4463"/>
              </a:spcBef>
              <a:defRPr/>
            </a:pPr>
            <a:r>
              <a:rPr lang="en-US"/>
              <a:t>Mail,</a:t>
            </a:r>
          </a:p>
          <a:p>
            <a:pPr marL="2006600" lvl="2" eaLnBrk="1" hangingPunct="1">
              <a:spcBef>
                <a:spcPts val="4463"/>
              </a:spcBef>
              <a:defRPr/>
            </a:pPr>
            <a:r>
              <a:rPr lang="en-US"/>
              <a:t>Universal Acces...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58F05C7D-C1B8-49C1-8AEF-C209440C7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v10.2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67591D8D-51EF-4DAE-A22B-D76BE309D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36880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BA8C5C3A-FEFC-4D77-A88B-025FD05CD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v10.3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AF3422C-8234-4309-9C52-119942109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defRPr/>
            </a:pPr>
            <a:r>
              <a:rPr lang="en-US" sz="2500"/>
              <a:t>4. večja verzija Mac OS X,</a:t>
            </a:r>
          </a:p>
          <a:p>
            <a:pPr marL="1117600" eaLnBrk="1" hangingPunct="1">
              <a:spcBef>
                <a:spcPts val="2338"/>
              </a:spcBef>
              <a:defRPr/>
            </a:pPr>
            <a:r>
              <a:rPr lang="en-US" sz="2500"/>
              <a:t>objavljena 24. oktober 2003,</a:t>
            </a:r>
          </a:p>
          <a:p>
            <a:pPr marL="1117600" eaLnBrk="1" hangingPunct="1">
              <a:spcBef>
                <a:spcPts val="2338"/>
              </a:spcBef>
              <a:defRPr/>
            </a:pPr>
            <a:r>
              <a:rPr lang="en-US" sz="2500"/>
              <a:t>imenovala se je tudi Panther,</a:t>
            </a:r>
          </a:p>
          <a:p>
            <a:pPr marL="1117600" eaLnBrk="1" hangingPunct="1">
              <a:spcBef>
                <a:spcPts val="2338"/>
              </a:spcBef>
              <a:defRPr/>
            </a:pPr>
            <a:r>
              <a:rPr lang="en-US" sz="2500"/>
              <a:t>Prednosti: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X11,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Font Book,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FileVault,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Safari,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Xcode,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iChat,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Fax Support,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Quick Time,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Preview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13A11CC3-72C1-4A1C-B204-0A791FACA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v10.3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7E8977E9-8679-4D0D-95B7-E11921E1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846513"/>
            <a:ext cx="11549063" cy="866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28B99641-1618-49E9-9EAA-6C4F0D569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23DDEDC-E12D-477E-B7D9-33AAEA084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buFont typeface="Gill Sans MT" pitchFamily="1" charset="0"/>
              <a:buChar char="•"/>
              <a:defRPr/>
            </a:pPr>
            <a:r>
              <a:rPr lang="en-US">
                <a:latin typeface="Gill Sans MT" pitchFamily="1" charset="0"/>
                <a:sym typeface="Gill Sans MT" pitchFamily="1" charset="0"/>
              </a:rPr>
              <a:t>Je serija grafičnih vmesnikov, ki temelji na Applovem OS,</a:t>
            </a:r>
          </a:p>
          <a:p>
            <a:pPr marL="1117600" eaLnBrk="1" hangingPunct="1">
              <a:buFont typeface="Gill Sans MT" pitchFamily="1" charset="0"/>
              <a:buChar char="•"/>
              <a:defRPr/>
            </a:pPr>
            <a:r>
              <a:rPr lang="en-US">
                <a:latin typeface="Gill Sans MT" pitchFamily="1" charset="0"/>
                <a:sym typeface="Gill Sans MT" pitchFamily="1" charset="0"/>
              </a:rPr>
              <a:t>Originalna verzija je bila predstavljena leta 1984 z </a:t>
            </a:r>
            <a:r>
              <a:rPr lang="en-US" u="sng">
                <a:latin typeface="Gill Sans MT" pitchFamily="1" charset="0"/>
                <a:sym typeface="Gill Sans MT" pitchFamily="1" charset="0"/>
              </a:rPr>
              <a:t>originalnim Macintoshom</a:t>
            </a:r>
            <a:endParaRPr lang="en-US">
              <a:latin typeface="Gill Sans MT" pitchFamily="1" charset="0"/>
              <a:sym typeface="Gill Sans MT" pitchFamily="1" charset="0"/>
            </a:endParaRPr>
          </a:p>
          <a:p>
            <a:pPr marL="1117600" eaLnBrk="1" hangingPunct="1">
              <a:buFont typeface="Gill Sans MT" pitchFamily="1" charset="0"/>
              <a:buChar char="•"/>
              <a:defRPr/>
            </a:pPr>
            <a:r>
              <a:rPr lang="en-US">
                <a:latin typeface="Gill Sans MT" pitchFamily="1" charset="0"/>
                <a:sym typeface="Gill Sans MT" pitchFamily="1" charset="0"/>
              </a:rPr>
              <a:t>Classic Mac OS je bil aktiven od 1984 do 2000,</a:t>
            </a:r>
          </a:p>
          <a:p>
            <a:pPr marL="1117600" eaLnBrk="1" hangingPunct="1">
              <a:buFont typeface="Gill Sans MT" pitchFamily="1" charset="0"/>
              <a:buChar char="•"/>
              <a:defRPr/>
            </a:pPr>
            <a:r>
              <a:rPr lang="en-US">
                <a:latin typeface="Gill Sans MT" pitchFamily="1" charset="0"/>
                <a:sym typeface="Gill Sans MT" pitchFamily="1" charset="0"/>
              </a:rPr>
              <a:t>Leta 2001 pa se je pojavil Mac OS X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48A8BA7C-8903-47D4-B52E-8B222BFFB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v10.4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6A8F2C8-B152-44DE-AD5E-F69056845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9900" y="3617913"/>
            <a:ext cx="20904200" cy="9842500"/>
          </a:xfrm>
        </p:spPr>
        <p:txBody>
          <a:bodyPr/>
          <a:lstStyle/>
          <a:p>
            <a:pPr marL="1117600" eaLnBrk="1" hangingPunct="1">
              <a:defRPr/>
            </a:pPr>
            <a:r>
              <a:rPr lang="en-US" sz="2500"/>
              <a:t>Objavljena 29. april 2005,</a:t>
            </a:r>
          </a:p>
          <a:p>
            <a:pPr marL="1117600" eaLnBrk="1" hangingPunct="1">
              <a:spcBef>
                <a:spcPts val="2338"/>
              </a:spcBef>
              <a:defRPr/>
            </a:pPr>
            <a:r>
              <a:rPr lang="en-US" sz="2500"/>
              <a:t>4. večja izdaja Mac OS X,</a:t>
            </a:r>
          </a:p>
          <a:p>
            <a:pPr marL="1117600" eaLnBrk="1" hangingPunct="1">
              <a:spcBef>
                <a:spcPts val="2338"/>
              </a:spcBef>
              <a:defRPr/>
            </a:pPr>
            <a:r>
              <a:rPr lang="en-US" sz="2500"/>
              <a:t>Imenovana Tiger,</a:t>
            </a:r>
          </a:p>
          <a:p>
            <a:pPr marL="1117600" eaLnBrk="1" hangingPunct="1">
              <a:spcBef>
                <a:spcPts val="2338"/>
              </a:spcBef>
              <a:defRPr/>
            </a:pPr>
            <a:r>
              <a:rPr lang="en-US" sz="2500"/>
              <a:t>Prednosti: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Spotlight,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iChat AV,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Safari AV,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Mail 2,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Dashboard,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Automator,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QuickTime 7,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Xcode 2.0,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Automator,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Grapher,</a:t>
            </a:r>
          </a:p>
          <a:p>
            <a:pPr marL="2006600" lvl="2" eaLnBrk="1" hangingPunct="1">
              <a:spcBef>
                <a:spcPts val="2338"/>
              </a:spcBef>
              <a:defRPr/>
            </a:pPr>
            <a:r>
              <a:rPr lang="en-US" sz="2500"/>
              <a:t>Dashboard...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7002174C-1D44-4495-B0FF-6145D91FC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v10.4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023F3A66-3B27-4F13-8B29-705C5BAF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327400"/>
            <a:ext cx="12920662" cy="969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FDDB9542-C199-4F81-A209-D7E71F172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v10.5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FDDD97E-02F6-452D-ABA5-10549527A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Imenovan Leopard,</a:t>
            </a:r>
          </a:p>
          <a:p>
            <a:pPr marL="1117600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300+ sprememb ter novosti kot OS X 10.4,</a:t>
            </a:r>
          </a:p>
          <a:p>
            <a:pPr marL="1117600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Prednosti: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Boot Camp (install windows on Mac)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New Dasktop,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iCal,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Dictionary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Mail,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Network File Sharing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Photo Boot,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Podcast Capture,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Time Machine.....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3061E90B-D158-4651-BA68-091C3281D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v10.5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D0FE896D-9018-4E6A-ACDA-BF69D0EC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102100"/>
            <a:ext cx="130460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856239DB-E268-4A6C-A94B-AE600D3F5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v10.6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35826C9-6E45-4BD9-B84A-BEABCEDEC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Imenovan tudi Snow Leopard,</a:t>
            </a:r>
          </a:p>
          <a:p>
            <a:pPr marL="1117600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Objavljena 28. avgust 2009,</a:t>
            </a:r>
          </a:p>
          <a:p>
            <a:pPr marL="1117600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Cena je bila 29$,</a:t>
            </a:r>
          </a:p>
          <a:p>
            <a:pPr marL="1117600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Prednosti: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Voice Over,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Safari 4,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Batter iChat,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Multy-touch trackpad support,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Batter Finder,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Batter Boot-Camp,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QuickTime X,</a:t>
            </a:r>
          </a:p>
          <a:p>
            <a:pPr marL="2006600" lvl="2" eaLnBrk="1" hangingPunct="1">
              <a:spcBef>
                <a:spcPts val="2538"/>
              </a:spcBef>
              <a:buFont typeface="Gill Sans" charset="0"/>
              <a:buChar char="•"/>
              <a:defRPr/>
            </a:pPr>
            <a:r>
              <a:rPr lang="en-US" sz="2700">
                <a:sym typeface="Gill Sans" charset="0"/>
              </a:rPr>
              <a:t>Dock Stack...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3CBCD1BC-BE35-40A0-9480-049AE2965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v10.6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84977B81-8163-4C70-ADEC-B673B1DE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254500"/>
            <a:ext cx="13919200" cy="78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49E1D73A-EC84-4393-AE97-7E43CD728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v10.7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2B03B33-CBBF-4939-B15B-1EEFD9B4E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defRPr/>
            </a:pPr>
            <a:r>
              <a:rPr lang="en-US" sz="2700"/>
              <a:t>Poimenovan tudi OS X Lion,</a:t>
            </a:r>
          </a:p>
          <a:p>
            <a:pPr marL="1117600" eaLnBrk="1" hangingPunct="1">
              <a:spcBef>
                <a:spcPts val="2538"/>
              </a:spcBef>
              <a:defRPr/>
            </a:pPr>
            <a:r>
              <a:rPr lang="en-US" sz="2700"/>
              <a:t>Predstavljen 6. junij 2011,</a:t>
            </a:r>
          </a:p>
          <a:p>
            <a:pPr marL="1117600" eaLnBrk="1" hangingPunct="1">
              <a:spcBef>
                <a:spcPts val="2538"/>
              </a:spcBef>
              <a:defRPr/>
            </a:pPr>
            <a:r>
              <a:rPr lang="en-US" sz="2700"/>
              <a:t>250+ novosti/izboljšav,</a:t>
            </a:r>
          </a:p>
          <a:p>
            <a:pPr marL="2006600" lvl="2" eaLnBrk="1" hangingPunct="1">
              <a:spcBef>
                <a:spcPts val="2538"/>
              </a:spcBef>
              <a:defRPr/>
            </a:pPr>
            <a:r>
              <a:rPr lang="en-US" sz="2700"/>
              <a:t>FaceTime,</a:t>
            </a:r>
          </a:p>
          <a:p>
            <a:pPr marL="2006600" lvl="2" eaLnBrk="1" hangingPunct="1">
              <a:spcBef>
                <a:spcPts val="2538"/>
              </a:spcBef>
              <a:defRPr/>
            </a:pPr>
            <a:r>
              <a:rPr lang="en-US" sz="2700"/>
              <a:t>AirDrop,</a:t>
            </a:r>
          </a:p>
          <a:p>
            <a:pPr marL="2006600" lvl="2" eaLnBrk="1" hangingPunct="1">
              <a:spcBef>
                <a:spcPts val="2538"/>
              </a:spcBef>
              <a:defRPr/>
            </a:pPr>
            <a:r>
              <a:rPr lang="en-US" sz="2700"/>
              <a:t>Auto Save,</a:t>
            </a:r>
          </a:p>
          <a:p>
            <a:pPr marL="2006600" lvl="2" eaLnBrk="1" hangingPunct="1">
              <a:spcBef>
                <a:spcPts val="2538"/>
              </a:spcBef>
              <a:defRPr/>
            </a:pPr>
            <a:r>
              <a:rPr lang="en-US" sz="2700"/>
              <a:t>Font Book,</a:t>
            </a:r>
          </a:p>
          <a:p>
            <a:pPr marL="2006600" lvl="2" eaLnBrk="1" hangingPunct="1">
              <a:spcBef>
                <a:spcPts val="2538"/>
              </a:spcBef>
              <a:defRPr/>
            </a:pPr>
            <a:r>
              <a:rPr lang="en-US" sz="2700"/>
              <a:t>LaunchPad,</a:t>
            </a:r>
          </a:p>
          <a:p>
            <a:pPr marL="2006600" lvl="2" eaLnBrk="1" hangingPunct="1">
              <a:spcBef>
                <a:spcPts val="2538"/>
              </a:spcBef>
              <a:defRPr/>
            </a:pPr>
            <a:r>
              <a:rPr lang="en-US" sz="2700"/>
              <a:t>Mail 5,</a:t>
            </a:r>
          </a:p>
          <a:p>
            <a:pPr marL="2006600" lvl="2" eaLnBrk="1" hangingPunct="1">
              <a:spcBef>
                <a:spcPts val="2538"/>
              </a:spcBef>
              <a:defRPr/>
            </a:pPr>
            <a:r>
              <a:rPr lang="en-US" sz="2700"/>
              <a:t>Mac App Store,</a:t>
            </a:r>
          </a:p>
          <a:p>
            <a:pPr marL="2006600" lvl="2" eaLnBrk="1" hangingPunct="1">
              <a:spcBef>
                <a:spcPts val="2538"/>
              </a:spcBef>
              <a:defRPr/>
            </a:pPr>
            <a:r>
              <a:rPr lang="en-US" sz="2700"/>
              <a:t>Multy-user</a:t>
            </a:r>
          </a:p>
          <a:p>
            <a:pPr marL="2006600" lvl="2" eaLnBrk="1" hangingPunct="1">
              <a:spcBef>
                <a:spcPts val="2538"/>
              </a:spcBef>
              <a:defRPr/>
            </a:pPr>
            <a:endParaRPr lang="en-US" sz="27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EFE1668A-57E9-4F4A-ACC1-56392EEC6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v10.7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2A5652B6-7682-46D4-8F88-A2C1AF2F1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876800"/>
            <a:ext cx="105346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B20FA8ED-25D6-45E7-A79A-FAFE6582F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OS X 10.8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0710C6C-26DE-4B04-A855-EBF3B0064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buFont typeface="Gill Sans" charset="0"/>
              <a:buChar char="•"/>
              <a:defRPr/>
            </a:pPr>
            <a:r>
              <a:rPr lang="en-US" sz="3600">
                <a:sym typeface="Gill Sans" charset="0"/>
              </a:rPr>
              <a:t>Mac OS X je sedaj OS X,</a:t>
            </a:r>
          </a:p>
          <a:p>
            <a:pPr marL="1117600" eaLnBrk="1" hangingPunct="1">
              <a:spcBef>
                <a:spcPts val="3425"/>
              </a:spcBef>
              <a:buFont typeface="Gill Sans" charset="0"/>
              <a:buChar char="•"/>
              <a:defRPr/>
            </a:pPr>
            <a:r>
              <a:rPr lang="en-US" sz="3600">
                <a:sym typeface="Gill Sans" charset="0"/>
              </a:rPr>
              <a:t>Imenovan Mountain Lion,</a:t>
            </a:r>
          </a:p>
          <a:p>
            <a:pPr marL="1117600" eaLnBrk="1" hangingPunct="1">
              <a:spcBef>
                <a:spcPts val="3425"/>
              </a:spcBef>
              <a:buFont typeface="Gill Sans" charset="0"/>
              <a:buChar char="•"/>
              <a:defRPr/>
            </a:pPr>
            <a:r>
              <a:rPr lang="en-US" sz="3600">
                <a:sym typeface="Gill Sans" charset="0"/>
              </a:rPr>
              <a:t>Predstavjen 16. februar 2012,</a:t>
            </a:r>
          </a:p>
          <a:p>
            <a:pPr marL="1117600" eaLnBrk="1" hangingPunct="1">
              <a:spcBef>
                <a:spcPts val="3425"/>
              </a:spcBef>
              <a:buFont typeface="Gill Sans" charset="0"/>
              <a:buChar char="•"/>
              <a:defRPr/>
            </a:pPr>
            <a:r>
              <a:rPr lang="en-US" sz="3600">
                <a:sym typeface="Gill Sans" charset="0"/>
              </a:rPr>
              <a:t>Prednosti:</a:t>
            </a:r>
          </a:p>
          <a:p>
            <a:pPr marL="2006600" lvl="2" eaLnBrk="1" hangingPunct="1">
              <a:spcBef>
                <a:spcPts val="3425"/>
              </a:spcBef>
              <a:buFont typeface="Gill Sans" charset="0"/>
              <a:buChar char="•"/>
              <a:defRPr/>
            </a:pPr>
            <a:r>
              <a:rPr lang="en-US" sz="3600">
                <a:sym typeface="Gill Sans" charset="0"/>
              </a:rPr>
              <a:t>Notification Center,</a:t>
            </a:r>
          </a:p>
          <a:p>
            <a:pPr marL="2006600" lvl="2" eaLnBrk="1" hangingPunct="1">
              <a:spcBef>
                <a:spcPts val="3425"/>
              </a:spcBef>
              <a:buFont typeface="Gill Sans" charset="0"/>
              <a:buChar char="•"/>
              <a:defRPr/>
            </a:pPr>
            <a:r>
              <a:rPr lang="en-US" sz="3600">
                <a:sym typeface="Gill Sans" charset="0"/>
              </a:rPr>
              <a:t>Notes,</a:t>
            </a:r>
          </a:p>
          <a:p>
            <a:pPr marL="2006600" lvl="2" eaLnBrk="1" hangingPunct="1">
              <a:spcBef>
                <a:spcPts val="3425"/>
              </a:spcBef>
              <a:buFont typeface="Gill Sans" charset="0"/>
              <a:buChar char="•"/>
              <a:defRPr/>
            </a:pPr>
            <a:r>
              <a:rPr lang="en-US" sz="3600">
                <a:sym typeface="Gill Sans" charset="0"/>
              </a:rPr>
              <a:t>Messages,</a:t>
            </a:r>
          </a:p>
          <a:p>
            <a:pPr marL="2006600" lvl="2" eaLnBrk="1" hangingPunct="1">
              <a:spcBef>
                <a:spcPts val="3425"/>
              </a:spcBef>
              <a:buFont typeface="Gill Sans" charset="0"/>
              <a:buChar char="•"/>
              <a:defRPr/>
            </a:pPr>
            <a:r>
              <a:rPr lang="en-US" sz="3600">
                <a:sym typeface="Gill Sans" charset="0"/>
              </a:rPr>
              <a:t>Game Center,</a:t>
            </a:r>
          </a:p>
          <a:p>
            <a:pPr marL="2006600" lvl="2" eaLnBrk="1" hangingPunct="1">
              <a:spcBef>
                <a:spcPts val="3425"/>
              </a:spcBef>
              <a:buFont typeface="Gill Sans" charset="0"/>
              <a:buChar char="•"/>
              <a:defRPr/>
            </a:pPr>
            <a:r>
              <a:rPr lang="en-US" sz="3600">
                <a:sym typeface="Gill Sans" charset="0"/>
              </a:rPr>
              <a:t>Application Updates...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96DA26C3-CFD5-4B72-AF8A-15F69E2EC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OS X v10.8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B6EC2E7B-59E0-4234-A5C8-E953DE4E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67238"/>
            <a:ext cx="12788900" cy="720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8AF4F31-2310-47B9-A09A-781F71453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Classic Mac OS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0C24E03C-91C2-4DC2-95A3-BE33A22A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73500"/>
            <a:ext cx="12801600" cy="855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2986540F-428F-4E0E-9E3A-929EC3A61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OS X v10.9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39C9506-7DA3-48B6-B0B9-F1CA35D7D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defRPr/>
            </a:pPr>
            <a:r>
              <a:rPr lang="en-US" sz="3300"/>
              <a:t>Imenovan OS X Mavericks,</a:t>
            </a:r>
          </a:p>
          <a:p>
            <a:pPr marL="1117600" eaLnBrk="1" hangingPunct="1">
              <a:spcBef>
                <a:spcPts val="3063"/>
              </a:spcBef>
              <a:defRPr/>
            </a:pPr>
            <a:r>
              <a:rPr lang="en-US" sz="3300"/>
              <a:t>Trenutno še ni v uporabi,</a:t>
            </a:r>
          </a:p>
          <a:p>
            <a:pPr marL="1117600" eaLnBrk="1" hangingPunct="1">
              <a:spcBef>
                <a:spcPts val="3063"/>
              </a:spcBef>
              <a:defRPr/>
            </a:pPr>
            <a:r>
              <a:rPr lang="en-US" sz="3300"/>
              <a:t>Prednosti:</a:t>
            </a:r>
          </a:p>
          <a:p>
            <a:pPr marL="2006600" lvl="2" eaLnBrk="1" hangingPunct="1">
              <a:spcBef>
                <a:spcPts val="3063"/>
              </a:spcBef>
              <a:defRPr/>
            </a:pPr>
            <a:r>
              <a:rPr lang="en-US" sz="3300"/>
              <a:t>Batter Mission Control,</a:t>
            </a:r>
          </a:p>
          <a:p>
            <a:pPr marL="2006600" lvl="2" eaLnBrk="1" hangingPunct="1">
              <a:spcBef>
                <a:spcPts val="3063"/>
              </a:spcBef>
              <a:defRPr/>
            </a:pPr>
            <a:r>
              <a:rPr lang="en-US" sz="3300"/>
              <a:t>iCloud Keychain,</a:t>
            </a:r>
          </a:p>
          <a:p>
            <a:pPr marL="2006600" lvl="2" eaLnBrk="1" hangingPunct="1">
              <a:spcBef>
                <a:spcPts val="3063"/>
              </a:spcBef>
              <a:defRPr/>
            </a:pPr>
            <a:r>
              <a:rPr lang="en-US" sz="3300"/>
              <a:t>OpenGL 4.1,</a:t>
            </a:r>
          </a:p>
          <a:p>
            <a:pPr marL="2006600" lvl="2" eaLnBrk="1" hangingPunct="1">
              <a:spcBef>
                <a:spcPts val="3063"/>
              </a:spcBef>
              <a:defRPr/>
            </a:pPr>
            <a:r>
              <a:rPr lang="en-US" sz="3300"/>
              <a:t>OpenCL 1.2,</a:t>
            </a:r>
          </a:p>
          <a:p>
            <a:pPr marL="2006600" lvl="2" eaLnBrk="1" hangingPunct="1">
              <a:spcBef>
                <a:spcPts val="3063"/>
              </a:spcBef>
              <a:defRPr/>
            </a:pPr>
            <a:r>
              <a:rPr lang="en-US" sz="3300"/>
              <a:t>LinkedIN integration,</a:t>
            </a:r>
          </a:p>
          <a:p>
            <a:pPr marL="2006600" lvl="2" eaLnBrk="1" hangingPunct="1">
              <a:spcBef>
                <a:spcPts val="3063"/>
              </a:spcBef>
              <a:defRPr/>
            </a:pPr>
            <a:r>
              <a:rPr lang="en-US" sz="3300"/>
              <a:t>AppNap,</a:t>
            </a:r>
          </a:p>
          <a:p>
            <a:pPr marL="2006600" lvl="2" eaLnBrk="1" hangingPunct="1">
              <a:spcBef>
                <a:spcPts val="3063"/>
              </a:spcBef>
              <a:defRPr/>
            </a:pPr>
            <a:r>
              <a:rPr lang="en-US" sz="3300"/>
              <a:t>Compresed Memory...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F96DE5EA-4793-40BC-AF33-7774D02FA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OS X v10.9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B311B450-39F3-4D61-80BE-AC20D33F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949700"/>
            <a:ext cx="13487400" cy="84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9BA3-9E79-4D84-A238-FE0F0C9B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ym typeface="Gill Sans" charset="0"/>
              </a:rPr>
              <a:t>Viri</a:t>
            </a:r>
            <a:endParaRPr lang="en-US" dirty="0">
              <a:sym typeface="Gill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4555-9512-4610-8926-330937E40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Apple.com</a:t>
            </a:r>
          </a:p>
          <a:p>
            <a:pPr eaLnBrk="1" hangingPunct="1">
              <a:defRPr/>
            </a:pPr>
            <a:r>
              <a:rPr lang="en-US"/>
              <a:t>Wikipedia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4A1E229B-55C2-4A1E-8AA5-1CDA79FA4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ym typeface="Gill Sans" charset="0"/>
              </a:rPr>
              <a:t>Original Macintosh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4774D8E-5F79-4721-BB90-22EBEC40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9900" y="5295900"/>
            <a:ext cx="20904200" cy="8547100"/>
          </a:xfrm>
        </p:spPr>
        <p:txBody>
          <a:bodyPr/>
          <a:lstStyle/>
          <a:p>
            <a:pPr marL="1117600" eaLnBrk="1" hangingPunct="1">
              <a:buFont typeface="Gill Sans" charset="0"/>
              <a:buChar char="•"/>
              <a:defRPr/>
            </a:pPr>
            <a:r>
              <a:rPr lang="en-US" dirty="0" err="1">
                <a:sym typeface="Gill Sans" charset="0"/>
              </a:rPr>
              <a:t>Predstavljen</a:t>
            </a:r>
            <a:r>
              <a:rPr lang="en-US" dirty="0">
                <a:sym typeface="Gill Sans" charset="0"/>
              </a:rPr>
              <a:t> 24. </a:t>
            </a:r>
            <a:r>
              <a:rPr lang="en-US" dirty="0" err="1">
                <a:sym typeface="Gill Sans" charset="0"/>
              </a:rPr>
              <a:t>januar</a:t>
            </a:r>
            <a:r>
              <a:rPr lang="en-US" dirty="0">
                <a:sym typeface="Gill Sans" charset="0"/>
              </a:rPr>
              <a:t> 1984</a:t>
            </a:r>
          </a:p>
          <a:p>
            <a:pPr marL="1117600" eaLnBrk="1" hangingPunct="1"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2,500 US $</a:t>
            </a:r>
          </a:p>
          <a:p>
            <a:pPr marL="1117600" eaLnBrk="1" hangingPunct="1"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128 </a:t>
            </a:r>
            <a:r>
              <a:rPr lang="en-US" dirty="0" err="1">
                <a:sym typeface="Gill Sans" charset="0"/>
              </a:rPr>
              <a:t>kB</a:t>
            </a:r>
            <a:r>
              <a:rPr lang="en-US" dirty="0">
                <a:sym typeface="Gill Sans" charset="0"/>
              </a:rPr>
              <a:t> </a:t>
            </a:r>
            <a:r>
              <a:rPr lang="en-US" dirty="0" err="1">
                <a:sym typeface="Gill Sans" charset="0"/>
              </a:rPr>
              <a:t>pomnilnika</a:t>
            </a:r>
            <a:r>
              <a:rPr lang="en-US" dirty="0">
                <a:sym typeface="Gill Sans" charset="0"/>
              </a:rPr>
              <a:t> DRAM</a:t>
            </a:r>
          </a:p>
          <a:p>
            <a:pPr marL="1117600" eaLnBrk="1" hangingPunct="1"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16-bitni data bus</a:t>
            </a:r>
          </a:p>
          <a:p>
            <a:pPr marL="1117600" eaLnBrk="1" hangingPunct="1">
              <a:buFont typeface="Gill Sans" charset="0"/>
              <a:buChar char="•"/>
              <a:defRPr/>
            </a:pPr>
            <a:r>
              <a:rPr lang="en-US" dirty="0" err="1">
                <a:sym typeface="Gill Sans" charset="0"/>
              </a:rPr>
              <a:t>Zadnja</a:t>
            </a:r>
            <a:r>
              <a:rPr lang="en-US" dirty="0">
                <a:sym typeface="Gill Sans" charset="0"/>
              </a:rPr>
              <a:t> </a:t>
            </a:r>
            <a:r>
              <a:rPr lang="en-US" dirty="0" err="1">
                <a:sym typeface="Gill Sans" charset="0"/>
              </a:rPr>
              <a:t>prodaja</a:t>
            </a:r>
            <a:r>
              <a:rPr lang="en-US" dirty="0">
                <a:sym typeface="Gill Sans" charset="0"/>
              </a:rPr>
              <a:t> 1. </a:t>
            </a:r>
            <a:r>
              <a:rPr lang="en-US" dirty="0" err="1">
                <a:sym typeface="Gill Sans" charset="0"/>
              </a:rPr>
              <a:t>oktober</a:t>
            </a:r>
            <a:r>
              <a:rPr lang="en-US" dirty="0">
                <a:sym typeface="Gill Sans" charset="0"/>
              </a:rPr>
              <a:t> 1985</a:t>
            </a:r>
          </a:p>
          <a:p>
            <a:pPr marL="1117600" eaLnBrk="1" hangingPunct="1">
              <a:buFont typeface="Gill Sans" charset="0"/>
              <a:buChar char="•"/>
              <a:defRPr/>
            </a:pPr>
            <a:endParaRPr lang="en-US" dirty="0">
              <a:sym typeface="Gill Sans" charset="0"/>
            </a:endParaRPr>
          </a:p>
          <a:p>
            <a:pPr marL="1117600" eaLnBrk="1" hangingPunct="1">
              <a:buFont typeface="Gill Sans" charset="0"/>
              <a:buChar char="•"/>
              <a:defRPr/>
            </a:pPr>
            <a:endParaRPr lang="en-US" dirty="0">
              <a:sym typeface="Gill Sans" charset="0"/>
            </a:endParaRPr>
          </a:p>
          <a:p>
            <a:pPr marL="1117600" eaLnBrk="1" hangingPunct="1">
              <a:buFont typeface="Gill Sans" charset="0"/>
              <a:buChar char="•"/>
              <a:defRPr/>
            </a:pPr>
            <a:endParaRPr lang="en-US" dirty="0"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BCC1441A-3A1A-46F1-991B-2140ED25F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Original Macintosh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0DA6CFB3-F4B1-4FE5-B379-4DBC3BD5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203700"/>
            <a:ext cx="6769100" cy="79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68547BB0-3B13-4027-B22B-5CDD975F8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OS X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A00AC0D-5638-4D2A-BFDC-FD979E356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114300" eaLnBrk="1" hangingPunct="1">
              <a:buClr>
                <a:srgbClr val="FEFFFE"/>
              </a:buClr>
              <a:buFont typeface="Gill Sans MT" pitchFamily="1" charset="0"/>
              <a:buChar char="•"/>
              <a:defRPr/>
            </a:pPr>
            <a:r>
              <a:rPr lang="en-US">
                <a:solidFill>
                  <a:srgbClr val="FEFFFE"/>
                </a:solidFill>
                <a:latin typeface="Gill Sans MT" pitchFamily="1" charset="0"/>
                <a:sym typeface="Gill Sans MT" pitchFamily="1" charset="0"/>
              </a:rPr>
              <a:t>Je operacijski sistem podjetja Apple Inc.</a:t>
            </a:r>
          </a:p>
          <a:p>
            <a:pPr marL="381000" indent="-114300" eaLnBrk="1" hangingPunct="1">
              <a:spcBef>
                <a:spcPts val="4200"/>
              </a:spcBef>
              <a:buClr>
                <a:srgbClr val="FEFFFE"/>
              </a:buClr>
              <a:buFont typeface="Gill Sans MT" pitchFamily="1" charset="0"/>
              <a:buChar char="•"/>
              <a:defRPr/>
            </a:pPr>
            <a:r>
              <a:rPr lang="en-US">
                <a:solidFill>
                  <a:srgbClr val="FEFFFE"/>
                </a:solidFill>
                <a:latin typeface="Gill Sans MT" pitchFamily="1" charset="0"/>
                <a:sym typeface="Gill Sans MT" pitchFamily="1" charset="0"/>
              </a:rPr>
              <a:t>Narejen je za računalnike družine "</a:t>
            </a:r>
            <a:r>
              <a:rPr lang="en-US" u="sng">
                <a:solidFill>
                  <a:srgbClr val="FEFFFE"/>
                </a:solidFill>
                <a:latin typeface="Gill Sans MT" pitchFamily="1" charset="0"/>
                <a:sym typeface="Gill Sans MT" pitchFamily="1" charset="0"/>
              </a:rPr>
              <a:t>Macintosh</a:t>
            </a:r>
            <a:r>
              <a:rPr lang="en-US">
                <a:solidFill>
                  <a:srgbClr val="FEFFFE"/>
                </a:solidFill>
                <a:latin typeface="Gill Sans MT" pitchFamily="1" charset="0"/>
                <a:sym typeface="Gill Sans MT" pitchFamily="1" charset="0"/>
              </a:rPr>
              <a:t>"</a:t>
            </a:r>
          </a:p>
          <a:p>
            <a:pPr marL="381000" indent="-114300" eaLnBrk="1" hangingPunct="1">
              <a:spcBef>
                <a:spcPts val="4200"/>
              </a:spcBef>
              <a:buClr>
                <a:srgbClr val="FEFFFE"/>
              </a:buClr>
              <a:buFont typeface="Gill Sans MT" pitchFamily="1" charset="0"/>
              <a:buChar char="•"/>
              <a:defRPr/>
            </a:pPr>
            <a:r>
              <a:rPr lang="en-US">
                <a:solidFill>
                  <a:srgbClr val="FEFFFE"/>
                </a:solidFill>
                <a:latin typeface="Gill Sans MT" pitchFamily="1" charset="0"/>
                <a:sym typeface="Gill Sans MT" pitchFamily="1" charset="0"/>
              </a:rPr>
              <a:t>Applikacije delujejo na vseh verzijah</a:t>
            </a:r>
          </a:p>
          <a:p>
            <a:pPr marL="381000" indent="-114300" eaLnBrk="1" hangingPunct="1">
              <a:spcBef>
                <a:spcPts val="4200"/>
              </a:spcBef>
              <a:buClr>
                <a:srgbClr val="FEFFFE"/>
              </a:buClr>
              <a:buFont typeface="Gill Sans MT" pitchFamily="1" charset="0"/>
              <a:buChar char="•"/>
              <a:defRPr/>
            </a:pPr>
            <a:r>
              <a:rPr lang="en-US">
                <a:solidFill>
                  <a:srgbClr val="FEFFFE"/>
                </a:solidFill>
                <a:latin typeface="Gill Sans MT" pitchFamily="1" charset="0"/>
                <a:sym typeface="Gill Sans MT" pitchFamily="1" charset="0"/>
              </a:rPr>
              <a:t>10 izdaj OS X, prva se je imenovala Mac OS X</a:t>
            </a:r>
          </a:p>
          <a:p>
            <a:pPr marL="381000" indent="-114300" eaLnBrk="1" hangingPunct="1">
              <a:spcBef>
                <a:spcPts val="4200"/>
              </a:spcBef>
              <a:buClr>
                <a:srgbClr val="FEFFFE"/>
              </a:buClr>
              <a:buFont typeface="Gill Sans MT" pitchFamily="1" charset="0"/>
              <a:buChar char="•"/>
              <a:defRPr/>
            </a:pPr>
            <a:r>
              <a:rPr lang="en-US">
                <a:solidFill>
                  <a:srgbClr val="FEFFFE"/>
                </a:solidFill>
                <a:latin typeface="Gill Sans MT" pitchFamily="1" charset="0"/>
                <a:sym typeface="Gill Sans MT" pitchFamily="1" charset="0"/>
              </a:rPr>
              <a:t>#1 namizni računalnik v U.S.</a:t>
            </a:r>
          </a:p>
          <a:p>
            <a:pPr marL="381000" indent="-114300" eaLnBrk="1" hangingPunct="1">
              <a:spcBef>
                <a:spcPts val="4200"/>
              </a:spcBef>
              <a:buClr>
                <a:srgbClr val="FEFFFE"/>
              </a:buClr>
              <a:buFont typeface="Gill Sans MT" pitchFamily="1" charset="0"/>
              <a:buChar char="•"/>
              <a:defRPr/>
            </a:pPr>
            <a:r>
              <a:rPr lang="en-US">
                <a:solidFill>
                  <a:srgbClr val="FEFFFE"/>
                </a:solidFill>
                <a:latin typeface="Gill Sans MT" pitchFamily="1" charset="0"/>
                <a:sym typeface="Gill Sans MT" pitchFamily="1" charset="0"/>
              </a:rPr>
              <a:t>#1 prenosni računalnik v U.S.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EB7C6B40-1F39-4B89-A8B0-C47CC155B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ill Sans MT" pitchFamily="1" charset="0"/>
                <a:sym typeface="Gill Sans MT" pitchFamily="1" charset="0"/>
              </a:rPr>
              <a:t>Različice</a:t>
            </a:r>
          </a:p>
        </p:txBody>
      </p:sp>
      <p:graphicFrame>
        <p:nvGraphicFramePr>
          <p:cNvPr id="21506" name="Group 2">
            <a:extLst>
              <a:ext uri="{FF2B5EF4-FFF2-40B4-BE49-F238E27FC236}">
                <a16:creationId xmlns:a16="http://schemas.microsoft.com/office/drawing/2014/main" id="{CE273D7A-227D-4E7A-96DC-7AF37E258927}"/>
              </a:ext>
            </a:extLst>
          </p:cNvPr>
          <p:cNvGraphicFramePr>
            <a:graphicFrameLocks noGrp="1"/>
          </p:cNvGraphicFramePr>
          <p:nvPr/>
        </p:nvGraphicFramePr>
        <p:xfrm>
          <a:off x="1244600" y="3238500"/>
          <a:ext cx="21945600" cy="10298119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1" charset="0"/>
                          <a:ea typeface="ヒラギノ角ゴ ProN W3" pitchFamily="1" charset="-128"/>
                          <a:sym typeface="Gill Sans MT" pitchFamily="1" charset="0"/>
                        </a:rPr>
                        <a:t>Različica</a:t>
                      </a: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Ime</a:t>
                      </a: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Objava</a:t>
                      </a: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1" charset="0"/>
                          <a:ea typeface="ヒラギノ角ゴ ProN W3" pitchFamily="1" charset="-128"/>
                          <a:sym typeface="Gill Sans MT" pitchFamily="1" charset="0"/>
                        </a:rPr>
                        <a:t>Mac OS server X 1.0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Hera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1" charset="0"/>
                          <a:ea typeface="ヒラギノ角ゴ ProN W3" pitchFamily="1" charset="-128"/>
                          <a:sym typeface="Gill Sans MT" pitchFamily="1" charset="0"/>
                        </a:rPr>
                        <a:t>       16. marec 1999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1" charset="0"/>
                          <a:ea typeface="ヒラギノ角ゴ ProN W3" pitchFamily="1" charset="-128"/>
                          <a:sym typeface="Gill Sans MT" pitchFamily="1" charset="0"/>
                        </a:rPr>
                        <a:t>Public Beta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Kodiak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endParaRPr kumimoji="0" lang="sl-SI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Cheetah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endParaRPr kumimoji="0" lang="sl-SI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Puma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18. julij 2001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Jaguar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6. maj 2002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Panther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23. junij 2003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Tiger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4. maj 2004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Leopard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26. junij 2006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Snow Leopard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9. junij 2008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10.7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Lion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20. oktober 2010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Mountain Lion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16. februar 2012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10.9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Mavericks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10. junij 2013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3B402429-F782-4858-8841-915A18176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Server 1.0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0AC0E17-D2FA-4D59-9A11-90B2D53B5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7600" eaLnBrk="1" hangingPunct="1">
              <a:buFont typeface="Gill Sans MT" pitchFamily="1" charset="0"/>
              <a:buChar char="•"/>
              <a:defRPr/>
            </a:pPr>
            <a:r>
              <a:rPr lang="en-US">
                <a:latin typeface="Gill Sans MT" pitchFamily="1" charset="0"/>
                <a:sym typeface="Gill Sans MT" pitchFamily="1" charset="0"/>
              </a:rPr>
              <a:t>Objavljen 16. marec 1999,</a:t>
            </a:r>
          </a:p>
          <a:p>
            <a:pPr marL="1117600" eaLnBrk="1" hangingPunct="1">
              <a:buFont typeface="Gill Sans MT" pitchFamily="1" charset="0"/>
              <a:buChar char="•"/>
              <a:defRPr/>
            </a:pPr>
            <a:r>
              <a:rPr lang="en-US">
                <a:latin typeface="Gill Sans MT" pitchFamily="1" charset="0"/>
                <a:sym typeface="Gill Sans MT" pitchFamily="1" charset="0"/>
              </a:rPr>
              <a:t>Prvi grafičniOS na trgu na osnovi podjetja NeXT,</a:t>
            </a:r>
          </a:p>
          <a:p>
            <a:pPr marL="1117600" eaLnBrk="1" hangingPunct="1">
              <a:buFont typeface="Gill Sans MT" pitchFamily="1" charset="0"/>
              <a:buChar char="•"/>
              <a:defRPr/>
            </a:pPr>
            <a:r>
              <a:rPr lang="en-US">
                <a:latin typeface="Gill Sans MT" pitchFamily="1" charset="0"/>
                <a:sym typeface="Gill Sans MT" pitchFamily="1" charset="0"/>
              </a:rPr>
              <a:t>Zasnovan na osnovi </a:t>
            </a:r>
            <a:r>
              <a:rPr lang="en-US" u="sng">
                <a:latin typeface="Gill Sans MT" pitchFamily="1" charset="0"/>
                <a:sym typeface="Gill Sans MT" pitchFamily="1" charset="0"/>
              </a:rPr>
              <a:t>Rhapsody OS</a:t>
            </a:r>
            <a:r>
              <a:rPr lang="en-US">
                <a:latin typeface="Gill Sans MT" pitchFamily="1" charset="0"/>
                <a:sym typeface="Gill Sans MT" pitchFamily="1" charset="0"/>
              </a:rPr>
              <a:t>,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58A73409-20B9-4BBD-8AA9-E957DDE2B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Mac OS X Server 1.0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654A31B-F21F-4D0D-A5BA-D31B2BBB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4060825"/>
            <a:ext cx="10947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705</Words>
  <Characters>0</Characters>
  <Application>Microsoft Office PowerPoint</Application>
  <PresentationFormat>Custom</PresentationFormat>
  <Lines>0</Lines>
  <Paragraphs>194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Gill Sans</vt:lpstr>
      <vt:lpstr>Gill Sans MT</vt:lpstr>
      <vt:lpstr>Helvetica Light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Mac OS</vt:lpstr>
      <vt:lpstr>Mac OS</vt:lpstr>
      <vt:lpstr>Classic Mac OS</vt:lpstr>
      <vt:lpstr>Original Macintosh</vt:lpstr>
      <vt:lpstr>Original Macintosh</vt:lpstr>
      <vt:lpstr>OS X</vt:lpstr>
      <vt:lpstr>Različice</vt:lpstr>
      <vt:lpstr>Mac OS X Server 1.0</vt:lpstr>
      <vt:lpstr>Mac OS X Server 1.0</vt:lpstr>
      <vt:lpstr>Mac OS X Public Beta</vt:lpstr>
      <vt:lpstr>Mac OS X Public Beta</vt:lpstr>
      <vt:lpstr>Mac OS X v10.0</vt:lpstr>
      <vt:lpstr>Mac OS X v10.0</vt:lpstr>
      <vt:lpstr>Mac OS X v10.1</vt:lpstr>
      <vt:lpstr>Mac OS X v10.1</vt:lpstr>
      <vt:lpstr>Mac OS X v10.2</vt:lpstr>
      <vt:lpstr>Mac OS X v10.2</vt:lpstr>
      <vt:lpstr>Mac OS X v10.3</vt:lpstr>
      <vt:lpstr>Mac OS X v10.3</vt:lpstr>
      <vt:lpstr>Mac OS X v10.4</vt:lpstr>
      <vt:lpstr>Mac OS X v10.4</vt:lpstr>
      <vt:lpstr>Mac OS X v10.5</vt:lpstr>
      <vt:lpstr>Mac OS X v10.5</vt:lpstr>
      <vt:lpstr>Mac OS X v10.6</vt:lpstr>
      <vt:lpstr>Mac OS X v10.6</vt:lpstr>
      <vt:lpstr>Mac OS X v10.7</vt:lpstr>
      <vt:lpstr>Mac OS X v10.7</vt:lpstr>
      <vt:lpstr>OS X 10.8</vt:lpstr>
      <vt:lpstr>OS X v10.8</vt:lpstr>
      <vt:lpstr>OS X v10.9</vt:lpstr>
      <vt:lpstr>OS X v10.9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