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>
            <a:extLst>
              <a:ext uri="{FF2B5EF4-FFF2-40B4-BE49-F238E27FC236}">
                <a16:creationId xmlns:a16="http://schemas.microsoft.com/office/drawing/2014/main" id="{5B170D5B-9386-4DEC-9F6A-EEF812ECD50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243" name="Rectangle 3">
              <a:extLst>
                <a:ext uri="{FF2B5EF4-FFF2-40B4-BE49-F238E27FC236}">
                  <a16:creationId xmlns:a16="http://schemas.microsoft.com/office/drawing/2014/main" id="{AE2349F7-B3EA-44B4-9F6F-D0A31FFB424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l-SI" altLang="sl-SI" sz="2400">
                <a:latin typeface="Times New Roman" panose="02020603050405020304" pitchFamily="18" charset="0"/>
              </a:endParaRPr>
            </a:p>
          </p:txBody>
        </p:sp>
        <p:sp>
          <p:nvSpPr>
            <p:cNvPr id="10244" name="Rectangle 4">
              <a:extLst>
                <a:ext uri="{FF2B5EF4-FFF2-40B4-BE49-F238E27FC236}">
                  <a16:creationId xmlns:a16="http://schemas.microsoft.com/office/drawing/2014/main" id="{FDDB6DAA-0D01-427D-9008-2678DC08B29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 altLang="sl-SI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0245" name="Group 5">
              <a:extLst>
                <a:ext uri="{FF2B5EF4-FFF2-40B4-BE49-F238E27FC236}">
                  <a16:creationId xmlns:a16="http://schemas.microsoft.com/office/drawing/2014/main" id="{A386A243-2433-4BB7-9D9E-372578DA7F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0246" name="Rectangle 6">
                <a:extLst>
                  <a:ext uri="{FF2B5EF4-FFF2-40B4-BE49-F238E27FC236}">
                    <a16:creationId xmlns:a16="http://schemas.microsoft.com/office/drawing/2014/main" id="{4F620855-4532-4DAA-88D7-6DFFC859CC2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 altLang="sl-SI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47" name="Rectangle 7">
                <a:extLst>
                  <a:ext uri="{FF2B5EF4-FFF2-40B4-BE49-F238E27FC236}">
                    <a16:creationId xmlns:a16="http://schemas.microsoft.com/office/drawing/2014/main" id="{F9E2F199-0DEE-4406-ADF3-760737287CB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 altLang="sl-SI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48" name="Rectangle 8">
                <a:extLst>
                  <a:ext uri="{FF2B5EF4-FFF2-40B4-BE49-F238E27FC236}">
                    <a16:creationId xmlns:a16="http://schemas.microsoft.com/office/drawing/2014/main" id="{EA6D5E93-DB47-42EB-AEF4-A52F50611C1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 altLang="sl-SI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49" name="Rectangle 9">
                <a:extLst>
                  <a:ext uri="{FF2B5EF4-FFF2-40B4-BE49-F238E27FC236}">
                    <a16:creationId xmlns:a16="http://schemas.microsoft.com/office/drawing/2014/main" id="{05EEA626-34A0-43D6-98F2-E13B612286A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 altLang="sl-SI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50" name="Rectangle 10">
                <a:extLst>
                  <a:ext uri="{FF2B5EF4-FFF2-40B4-BE49-F238E27FC236}">
                    <a16:creationId xmlns:a16="http://schemas.microsoft.com/office/drawing/2014/main" id="{7207819B-7319-4E0D-84F9-D144C4D8BED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 altLang="sl-SI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51" name="Rectangle 11">
                <a:extLst>
                  <a:ext uri="{FF2B5EF4-FFF2-40B4-BE49-F238E27FC236}">
                    <a16:creationId xmlns:a16="http://schemas.microsoft.com/office/drawing/2014/main" id="{99D6FBBD-462E-4908-97EF-9324D952B6F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 altLang="sl-SI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52" name="Rectangle 12">
                <a:extLst>
                  <a:ext uri="{FF2B5EF4-FFF2-40B4-BE49-F238E27FC236}">
                    <a16:creationId xmlns:a16="http://schemas.microsoft.com/office/drawing/2014/main" id="{2DCFBE23-FC06-4A64-975C-6BD64D8B564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 altLang="sl-SI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53" name="Rectangle 13">
                <a:extLst>
                  <a:ext uri="{FF2B5EF4-FFF2-40B4-BE49-F238E27FC236}">
                    <a16:creationId xmlns:a16="http://schemas.microsoft.com/office/drawing/2014/main" id="{64D7990D-D819-4EF0-92DE-D0ABB7E9AD9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 altLang="sl-SI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54" name="Rectangle 14">
                <a:extLst>
                  <a:ext uri="{FF2B5EF4-FFF2-40B4-BE49-F238E27FC236}">
                    <a16:creationId xmlns:a16="http://schemas.microsoft.com/office/drawing/2014/main" id="{1FCC6F33-9422-4CEB-9E34-F25786BBE40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 altLang="sl-SI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55" name="Rectangle 15">
                <a:extLst>
                  <a:ext uri="{FF2B5EF4-FFF2-40B4-BE49-F238E27FC236}">
                    <a16:creationId xmlns:a16="http://schemas.microsoft.com/office/drawing/2014/main" id="{30543BF7-47E4-4126-8C3A-9B5E74E79FD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 altLang="sl-SI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0256" name="Rectangle 16">
            <a:extLst>
              <a:ext uri="{FF2B5EF4-FFF2-40B4-BE49-F238E27FC236}">
                <a16:creationId xmlns:a16="http://schemas.microsoft.com/office/drawing/2014/main" id="{42FA70CF-9FD8-4CC4-BCC9-0668F517E4D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10257" name="Rectangle 17">
            <a:extLst>
              <a:ext uri="{FF2B5EF4-FFF2-40B4-BE49-F238E27FC236}">
                <a16:creationId xmlns:a16="http://schemas.microsoft.com/office/drawing/2014/main" id="{10A29A90-8AEA-4DF0-95C4-767BE46BAB6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10258" name="Rectangle 18">
            <a:extLst>
              <a:ext uri="{FF2B5EF4-FFF2-40B4-BE49-F238E27FC236}">
                <a16:creationId xmlns:a16="http://schemas.microsoft.com/office/drawing/2014/main" id="{48993C4A-BBA4-40D0-88F8-520B5937C4F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3D7E29B-77B1-48D1-A9FA-D386506AA45B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10259" name="Rectangle 19">
            <a:extLst>
              <a:ext uri="{FF2B5EF4-FFF2-40B4-BE49-F238E27FC236}">
                <a16:creationId xmlns:a16="http://schemas.microsoft.com/office/drawing/2014/main" id="{D57FF3FD-569D-4DA2-AB68-AF36EF456CA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sl-SI" altLang="sl-SI" noProof="0"/>
              <a:t>Kliknite, če želite urediti slog naslova matrice</a:t>
            </a:r>
          </a:p>
        </p:txBody>
      </p:sp>
      <p:sp>
        <p:nvSpPr>
          <p:cNvPr id="10260" name="Rectangle 20">
            <a:extLst>
              <a:ext uri="{FF2B5EF4-FFF2-40B4-BE49-F238E27FC236}">
                <a16:creationId xmlns:a16="http://schemas.microsoft.com/office/drawing/2014/main" id="{2BF659E5-5865-4EE8-A5C3-05608C847C6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sl-SI" altLang="sl-SI" noProof="0"/>
              <a:t>Kliknite, če želite urediti slog podnaslova matrice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EC9E9-63C6-48F8-B533-A2690BC11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742B4E-9A97-48C5-A800-8AD16C7309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F3D2B0-8651-4754-8DAE-A7CDC5336E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D04321-ACB1-4EEC-ADAF-79FC1A7A29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C8710B-9D67-41A3-AC99-0DCEB5FD4D7F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B8E0F7-A226-4A97-8B2F-5A7D3154BDA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8929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D59E94-C12E-4144-B901-E53DE5E9D4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7104EC-8F59-458B-AD05-D78B6A720B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523764-EF83-478D-A0FD-886559AF7F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127710-5610-45E8-8F4C-8D298230DF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299357B-1D09-44F5-A19C-AEEF77988333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BB80E7-3F39-4C34-A3EA-4ACBB92DAB2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33656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94517-0B82-419B-A1FE-DCD069F0A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FF9289-7043-4FA9-8A23-B96DE747602A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873B6-80DC-4189-A6DF-6E52FAF4736A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1087107-FEBF-47CF-B1A3-76AB9D5C2846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7F1E28-A0AB-405C-9BE9-C968CBCD85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13C112-49F1-4EB2-ACEF-983553D03E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59BBEE0-525B-472A-AC26-067A41F3DCCD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C566EB3-1A8E-4B75-A96B-48DC11F17E06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18466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143E4-D635-49B0-81F4-2D65A43A4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2ED49-1492-45A8-A591-3786EC8DC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98238A-7F1E-4165-ACFB-F899DC02DB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44A676-61F4-40CE-96EF-802EF19E0E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305AEE-CEC9-4F4D-87AC-3902B4ABB096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502510-DD3A-49A5-AF2D-AA75E7674FF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37574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1E324-4E27-421D-9631-171057D7A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58EBDC-66EE-486F-ACF5-3269BC0E9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EA546B-6575-4B2A-B360-C293750D50A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A5DA6B-CE2E-4A5E-9039-A2A5531C9B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0D07D8-BCC7-4226-9184-744C4EB125AD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52A8E3B-A26B-4CE4-AA11-E08E8D12193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057053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757DB-1F7E-4BC8-BAEB-3805E238D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DCAF2-E430-449A-BF00-6B3A50E4F1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A3E1A2-2CBC-4BB8-A6EE-B96EB7AD00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A1DF8-FB8B-477B-8072-68719CE8C6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8BC17D-6351-46D1-8261-33815BDA31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E61F6D-AA07-475A-A682-872BDFB0E066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851910-DBDA-4052-B5E2-5F530C56E3D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134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78D46-0DC3-432B-9EB0-C44CB21BF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F8D9CD-24D6-448D-927D-1776F3C316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4F3C43-D71C-447E-A84D-4FC879A6BA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D05EC9-104A-4436-AC58-8180CB0579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CBEA3D-B624-4359-A8AD-AB00A51B0B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058CD09-BC60-48F2-AC10-AF0D665992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BAAE151-956A-415D-81B6-30B031C793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8668CB-1D81-4604-8274-9CECED0D0096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0CCBE653-E67F-418F-89A9-457156B436F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82534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FFE03-41DB-45D7-8C54-923522131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D258E6-9F43-4626-88D5-3618633E5C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4FD40F-7D40-48EC-B242-B0A5E213DC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52BDF9A-CF38-4D3A-ACB1-E4F3BF7C9667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17E18F-1178-40E7-B73F-18AF8BA340F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14098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4ACED2B-8141-464D-8318-C7E4F84783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137D24-9EC2-4B30-B493-BBC84A2B18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3777B0-BF61-43FC-B15F-66F3114C7A50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F42D9C-2A0F-4AD2-99FA-A24A41FC246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36232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DCF3E-2D74-489A-B374-E5C5224DB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BEF40-C819-486D-B539-FFE066E45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28DD28-F68C-4616-A246-34814CCA8D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1CE03-CBCB-4644-9266-465A70A2F1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14A93B-3F6E-42B4-830B-73CA10F059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ECDA483-E54D-4DB9-B26C-EE0EFAFFF83A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51FA77-E0D4-44AC-897F-B27F1F0B59C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09757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3CC13-69EB-428D-AF0C-D2FD5096C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F061E0-3738-4230-AAE5-0136A81EB8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2529FD-DED0-4F4C-AC8A-BAFCB93DF8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CF70CD-D2B1-47FC-9CCA-B78FEBA56B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003027-379E-4032-A581-1440DCD0F1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5B5302-F23F-4EE2-9215-8522D4679B26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160F9D-7578-4DFE-AFC1-2875A0DE02F9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10108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85418A3-80DD-45A0-9CC2-643C8DD3FA3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sl-SI" altLang="sl-SI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C175308-CCC7-4B3D-8A2F-5A3B7B4CD02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03470B87-A49A-4013-BF14-A895BE776F57}" type="slidenum">
              <a:rPr lang="sl-SI" altLang="sl-SI"/>
              <a:pPr/>
              <a:t>‹#›</a:t>
            </a:fld>
            <a:endParaRPr lang="sl-SI" altLang="sl-SI"/>
          </a:p>
        </p:txBody>
      </p:sp>
      <p:grpSp>
        <p:nvGrpSpPr>
          <p:cNvPr id="9220" name="Group 4">
            <a:extLst>
              <a:ext uri="{FF2B5EF4-FFF2-40B4-BE49-F238E27FC236}">
                <a16:creationId xmlns:a16="http://schemas.microsoft.com/office/drawing/2014/main" id="{94910AB7-F3E3-4D4A-9D18-6B37F44F98B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9221" name="Rectangle 5">
              <a:extLst>
                <a:ext uri="{FF2B5EF4-FFF2-40B4-BE49-F238E27FC236}">
                  <a16:creationId xmlns:a16="http://schemas.microsoft.com/office/drawing/2014/main" id="{D3246B5F-A3BD-4C70-B4B1-7FAFF624B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l-SI" altLang="sl-SI" sz="2400">
                <a:latin typeface="Times New Roman" panose="02020603050405020304" pitchFamily="18" charset="0"/>
              </a:endParaRPr>
            </a:p>
          </p:txBody>
        </p:sp>
        <p:sp>
          <p:nvSpPr>
            <p:cNvPr id="9222" name="Rectangle 6">
              <a:extLst>
                <a:ext uri="{FF2B5EF4-FFF2-40B4-BE49-F238E27FC236}">
                  <a16:creationId xmlns:a16="http://schemas.microsoft.com/office/drawing/2014/main" id="{30FEF3B9-799E-4DB0-A6C3-9F20B756F1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 altLang="sl-SI" sz="2400">
                <a:latin typeface="Times New Roman" panose="02020603050405020304" pitchFamily="18" charset="0"/>
              </a:endParaRPr>
            </a:p>
          </p:txBody>
        </p:sp>
        <p:sp>
          <p:nvSpPr>
            <p:cNvPr id="9223" name="Rectangle 7">
              <a:extLst>
                <a:ext uri="{FF2B5EF4-FFF2-40B4-BE49-F238E27FC236}">
                  <a16:creationId xmlns:a16="http://schemas.microsoft.com/office/drawing/2014/main" id="{34979E66-0496-4DEC-9C47-8C8E0077D4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 altLang="sl-SI" sz="1800">
                <a:solidFill>
                  <a:schemeClr val="hlink"/>
                </a:solidFill>
              </a:endParaRPr>
            </a:p>
          </p:txBody>
        </p:sp>
        <p:sp>
          <p:nvSpPr>
            <p:cNvPr id="9224" name="Rectangle 8">
              <a:extLst>
                <a:ext uri="{FF2B5EF4-FFF2-40B4-BE49-F238E27FC236}">
                  <a16:creationId xmlns:a16="http://schemas.microsoft.com/office/drawing/2014/main" id="{255DE619-CB3D-4ECE-8903-D01E7F7E3B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 altLang="sl-SI" sz="1800">
                <a:solidFill>
                  <a:schemeClr val="hlink"/>
                </a:solidFill>
              </a:endParaRPr>
            </a:p>
          </p:txBody>
        </p:sp>
        <p:sp>
          <p:nvSpPr>
            <p:cNvPr id="9225" name="Rectangle 9">
              <a:extLst>
                <a:ext uri="{FF2B5EF4-FFF2-40B4-BE49-F238E27FC236}">
                  <a16:creationId xmlns:a16="http://schemas.microsoft.com/office/drawing/2014/main" id="{06626E83-326D-4E5D-B425-52BE24F29C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 altLang="sl-SI" sz="1800">
                <a:solidFill>
                  <a:schemeClr val="accent2"/>
                </a:solidFill>
              </a:endParaRPr>
            </a:p>
          </p:txBody>
        </p:sp>
        <p:sp>
          <p:nvSpPr>
            <p:cNvPr id="9226" name="Rectangle 10">
              <a:extLst>
                <a:ext uri="{FF2B5EF4-FFF2-40B4-BE49-F238E27FC236}">
                  <a16:creationId xmlns:a16="http://schemas.microsoft.com/office/drawing/2014/main" id="{FB3FA6E0-D852-4F71-9C58-0BD09B2C22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 altLang="sl-SI" sz="1800">
                <a:solidFill>
                  <a:schemeClr val="hlink"/>
                </a:solidFill>
              </a:endParaRPr>
            </a:p>
          </p:txBody>
        </p:sp>
        <p:sp>
          <p:nvSpPr>
            <p:cNvPr id="9227" name="Rectangle 11">
              <a:extLst>
                <a:ext uri="{FF2B5EF4-FFF2-40B4-BE49-F238E27FC236}">
                  <a16:creationId xmlns:a16="http://schemas.microsoft.com/office/drawing/2014/main" id="{77C05381-80B1-4F7A-840F-1BF459DD5D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 altLang="sl-SI" sz="2400">
                <a:latin typeface="Times New Roman" panose="02020603050405020304" pitchFamily="18" charset="0"/>
              </a:endParaRPr>
            </a:p>
          </p:txBody>
        </p:sp>
        <p:sp>
          <p:nvSpPr>
            <p:cNvPr id="9228" name="Rectangle 12">
              <a:extLst>
                <a:ext uri="{FF2B5EF4-FFF2-40B4-BE49-F238E27FC236}">
                  <a16:creationId xmlns:a16="http://schemas.microsoft.com/office/drawing/2014/main" id="{EBAC185D-1F66-4878-A211-B948F67CE2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 altLang="sl-SI" sz="1800">
                <a:solidFill>
                  <a:schemeClr val="accent2"/>
                </a:solidFill>
              </a:endParaRPr>
            </a:p>
          </p:txBody>
        </p:sp>
        <p:sp>
          <p:nvSpPr>
            <p:cNvPr id="9229" name="Rectangle 13">
              <a:extLst>
                <a:ext uri="{FF2B5EF4-FFF2-40B4-BE49-F238E27FC236}">
                  <a16:creationId xmlns:a16="http://schemas.microsoft.com/office/drawing/2014/main" id="{C2AB32FE-146C-4726-8020-D68EBC219E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 altLang="sl-SI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9230" name="Rectangle 14">
            <a:extLst>
              <a:ext uri="{FF2B5EF4-FFF2-40B4-BE49-F238E27FC236}">
                <a16:creationId xmlns:a16="http://schemas.microsoft.com/office/drawing/2014/main" id="{4A838E4E-4031-48DA-90F5-E0787677D1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9231" name="Rectangle 15">
            <a:extLst>
              <a:ext uri="{FF2B5EF4-FFF2-40B4-BE49-F238E27FC236}">
                <a16:creationId xmlns:a16="http://schemas.microsoft.com/office/drawing/2014/main" id="{3C24DA05-C0C6-4BCF-B493-EBA515E7B9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9232" name="Rectangle 16">
            <a:extLst>
              <a:ext uri="{FF2B5EF4-FFF2-40B4-BE49-F238E27FC236}">
                <a16:creationId xmlns:a16="http://schemas.microsoft.com/office/drawing/2014/main" id="{8FB212ED-1F69-461C-B853-E5788A7A763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git-life.com/articles/ntfs/" TargetMode="External"/><Relationship Id="rId2" Type="http://schemas.openxmlformats.org/officeDocument/2006/relationships/hyperlink" Target="http://colos1.fri.uni-lj.si/~si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Ntf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87AF741-733F-4FB0-8879-CBAB9E9170E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l-SI" altLang="sl-SI"/>
              <a:t>Interna struktura NTFS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332D8BA-B19D-42D0-84FE-B0607A12BDA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>
            <a:extLst>
              <a:ext uri="{FF2B5EF4-FFF2-40B4-BE49-F238E27FC236}">
                <a16:creationId xmlns:a16="http://schemas.microsoft.com/office/drawing/2014/main" id="{928F571A-1C3C-4F97-99F2-83503DD2C8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68338"/>
          </a:xfrm>
        </p:spPr>
        <p:txBody>
          <a:bodyPr/>
          <a:lstStyle/>
          <a:p>
            <a:r>
              <a:rPr lang="sl-SI" altLang="sl-SI" sz="2000" b="1"/>
              <a:t>Večje datoteke</a:t>
            </a:r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7E9C57F6-6E32-4EBA-AC15-1954CA0BA1B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341438"/>
            <a:ext cx="40386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000"/>
              <a:t>Če ima neka datoteka preveč atributov, da bi jih lahko pomnili v MFT v enem datotečnem zapisu, uporabimo dodatni datotečni zapis in uvedemo dodatni atribut "atribute list". Pri NTFS so datotečni direktoriji kar indeksirana zbirka datotečnih imen in njihovih naslovov. </a:t>
            </a:r>
          </a:p>
          <a:p>
            <a:pPr>
              <a:lnSpc>
                <a:spcPct val="90000"/>
              </a:lnSpc>
            </a:pPr>
            <a:r>
              <a:rPr lang="sl-SI" altLang="sl-SI" sz="2000"/>
              <a:t>Slika prikazuje datotečni zapis korenskega direktorija v nekem zvezku.</a:t>
            </a:r>
          </a:p>
        </p:txBody>
      </p:sp>
      <p:pic>
        <p:nvPicPr>
          <p:cNvPr id="27656" name="Picture 8" descr="ntfs17">
            <a:extLst>
              <a:ext uri="{FF2B5EF4-FFF2-40B4-BE49-F238E27FC236}">
                <a16:creationId xmlns:a16="http://schemas.microsoft.com/office/drawing/2014/main" id="{3AEF304B-909C-447C-AFFF-142F9608C897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56100" y="1916113"/>
            <a:ext cx="4643438" cy="2398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>
            <a:extLst>
              <a:ext uri="{FF2B5EF4-FFF2-40B4-BE49-F238E27FC236}">
                <a16:creationId xmlns:a16="http://schemas.microsoft.com/office/drawing/2014/main" id="{4E7F9C61-2403-4D8E-8F4C-59CCCA4759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39775"/>
          </a:xfrm>
        </p:spPr>
        <p:txBody>
          <a:bodyPr/>
          <a:lstStyle/>
          <a:p>
            <a:r>
              <a:rPr lang="sl-SI" altLang="sl-SI" sz="2000" b="1"/>
              <a:t>Toleranca napak</a:t>
            </a: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168BB49E-03D2-4C8D-931E-4E5AE05DEEF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84313"/>
            <a:ext cx="4038600" cy="3886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000"/>
              <a:t>Volume set uporabljamo za konsolidiranje večjega števila neizkoriščenih prostorov na diskih v enoten zvezek. </a:t>
            </a:r>
          </a:p>
          <a:p>
            <a:pPr>
              <a:lnSpc>
                <a:spcPct val="80000"/>
              </a:lnSpc>
            </a:pPr>
            <a:r>
              <a:rPr lang="sl-SI" altLang="sl-SI" sz="2000"/>
              <a:t>Z orodjem "Windows NT Disk Administrator" združimo ta področja v enoten volume set. in ga formatiramo za izbrani datotečni sistem.</a:t>
            </a:r>
          </a:p>
          <a:p>
            <a:pPr>
              <a:lnSpc>
                <a:spcPct val="80000"/>
              </a:lnSpc>
            </a:pPr>
            <a:r>
              <a:rPr lang="sl-SI" altLang="sl-SI" sz="2000"/>
              <a:t>Slika kaže tak volume set, ki je označen kot pogon D:</a:t>
            </a:r>
          </a:p>
        </p:txBody>
      </p:sp>
      <p:pic>
        <p:nvPicPr>
          <p:cNvPr id="29704" name="Picture 8" descr="ntfs32">
            <a:extLst>
              <a:ext uri="{FF2B5EF4-FFF2-40B4-BE49-F238E27FC236}">
                <a16:creationId xmlns:a16="http://schemas.microsoft.com/office/drawing/2014/main" id="{0CE3AAD7-0082-4E09-AD62-8683760C4FD3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84663" y="2133600"/>
            <a:ext cx="4859337" cy="1982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>
            <a:extLst>
              <a:ext uri="{FF2B5EF4-FFF2-40B4-BE49-F238E27FC236}">
                <a16:creationId xmlns:a16="http://schemas.microsoft.com/office/drawing/2014/main" id="{75813E3A-CA90-4188-8857-398E8089F3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39775"/>
          </a:xfrm>
        </p:spPr>
        <p:txBody>
          <a:bodyPr/>
          <a:lstStyle/>
          <a:p>
            <a:r>
              <a:rPr lang="sl-SI" altLang="sl-SI" sz="2000" b="1"/>
              <a:t>Toleranca napak</a:t>
            </a:r>
          </a:p>
        </p:txBody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6B15D6D3-2D3C-4F4D-BDE7-EEFD5C0E84C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12875"/>
            <a:ext cx="4038600" cy="3886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000"/>
              <a:t>Stripe set (stripe =  proga) je zaporedje več particij, ki skupaj predstavljajo en logični zvezek. </a:t>
            </a:r>
          </a:p>
          <a:p>
            <a:pPr>
              <a:lnSpc>
                <a:spcPct val="80000"/>
              </a:lnSpc>
            </a:pPr>
            <a:r>
              <a:rPr lang="sl-SI" altLang="sl-SI" sz="2000"/>
              <a:t>Sistem tak  zvezek optimizira glede na čase dostopa tako, da podatke primerno porazdeli po več fizičnih diskih. </a:t>
            </a:r>
          </a:p>
          <a:p>
            <a:pPr>
              <a:lnSpc>
                <a:spcPct val="80000"/>
              </a:lnSpc>
            </a:pPr>
            <a:r>
              <a:rPr lang="sl-SI" altLang="sl-SI" sz="2000"/>
              <a:t>Taka organizacija je primerna predvsem pri sistemih z veliko gostoto dostopov do diskov.</a:t>
            </a:r>
          </a:p>
        </p:txBody>
      </p:sp>
      <p:pic>
        <p:nvPicPr>
          <p:cNvPr id="31752" name="Picture 8" descr="ntfs34">
            <a:extLst>
              <a:ext uri="{FF2B5EF4-FFF2-40B4-BE49-F238E27FC236}">
                <a16:creationId xmlns:a16="http://schemas.microsoft.com/office/drawing/2014/main" id="{A7C80553-3E8A-4121-99B2-75B1BB372ABE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27538" y="2060575"/>
            <a:ext cx="4716462" cy="2273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>
            <a:extLst>
              <a:ext uri="{FF2B5EF4-FFF2-40B4-BE49-F238E27FC236}">
                <a16:creationId xmlns:a16="http://schemas.microsoft.com/office/drawing/2014/main" id="{51F4BF88-40DA-4D22-B590-FFD43664BE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39775"/>
          </a:xfrm>
        </p:spPr>
        <p:txBody>
          <a:bodyPr/>
          <a:lstStyle/>
          <a:p>
            <a:r>
              <a:rPr lang="sl-SI" altLang="sl-SI" sz="2000" b="1"/>
              <a:t>Toleranca napak</a:t>
            </a:r>
          </a:p>
        </p:txBody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2FA621C2-2EE4-478D-9E0C-718EB70FE65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12875"/>
            <a:ext cx="40386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000"/>
              <a:t>Stripe set s parnostjo zagotavlja tolerantnost do napak tako, da rezervira ekvivalent enega diska za vsak stripe. Vidimo, da parnost kroži med diski, kar povečuje hitrost prenosa podatkov. </a:t>
            </a:r>
          </a:p>
          <a:p>
            <a:pPr>
              <a:lnSpc>
                <a:spcPct val="90000"/>
              </a:lnSpc>
            </a:pPr>
            <a:endParaRPr lang="sl-SI" altLang="sl-SI" sz="2000"/>
          </a:p>
          <a:p>
            <a:pPr>
              <a:lnSpc>
                <a:spcPct val="90000"/>
              </a:lnSpc>
            </a:pPr>
            <a:r>
              <a:rPr lang="sl-SI" altLang="sl-SI" sz="2000"/>
              <a:t>Če sistem odkrije slab sektor, restavrira podatke in slab sektor nadomesti, če se da.</a:t>
            </a:r>
          </a:p>
        </p:txBody>
      </p:sp>
      <p:pic>
        <p:nvPicPr>
          <p:cNvPr id="33800" name="Picture 8" descr="ntfs36">
            <a:extLst>
              <a:ext uri="{FF2B5EF4-FFF2-40B4-BE49-F238E27FC236}">
                <a16:creationId xmlns:a16="http://schemas.microsoft.com/office/drawing/2014/main" id="{9D5B6555-3B00-47D3-913F-3E16772B88CC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27538" y="1268413"/>
            <a:ext cx="4319587" cy="2441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3801" name="Picture 9" descr="ntfs37">
            <a:extLst>
              <a:ext uri="{FF2B5EF4-FFF2-40B4-BE49-F238E27FC236}">
                <a16:creationId xmlns:a16="http://schemas.microsoft.com/office/drawing/2014/main" id="{97289274-9B28-4ADF-B8B5-6CC466F0C765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11638" y="4005263"/>
            <a:ext cx="4464050" cy="2552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>
            <a:extLst>
              <a:ext uri="{FF2B5EF4-FFF2-40B4-BE49-F238E27FC236}">
                <a16:creationId xmlns:a16="http://schemas.microsoft.com/office/drawing/2014/main" id="{64D45E1E-CF8E-45CC-B36C-56B94458EE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39775"/>
          </a:xfrm>
        </p:spPr>
        <p:txBody>
          <a:bodyPr/>
          <a:lstStyle/>
          <a:p>
            <a:r>
              <a:rPr lang="sl-SI" altLang="sl-SI" sz="2000" b="1"/>
              <a:t>Toleranca napak</a:t>
            </a:r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78908868-C4C2-4F47-A136-F83574C166C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12875"/>
            <a:ext cx="40386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000"/>
              <a:t>Ko NTFS odkrije slab sektor, preveže celoten grozd, v katerem se tak sektor nahaja.</a:t>
            </a:r>
          </a:p>
          <a:p>
            <a:pPr>
              <a:lnSpc>
                <a:spcPct val="90000"/>
              </a:lnSpc>
            </a:pPr>
            <a:r>
              <a:rPr lang="sl-SI" altLang="sl-SI" sz="2000"/>
              <a:t>V primeru, da se je to zgodilo med branjem na redundančnem zvezku, lahko restavrira podatek, sicer pa le vrne ugotovitev, da je podatek napačen, v bodoče pa tak slab sektor ne bo več klican.</a:t>
            </a:r>
            <a:r>
              <a:rPr lang="sl-SI" altLang="sl-SI" sz="1800"/>
              <a:t> </a:t>
            </a:r>
          </a:p>
        </p:txBody>
      </p:sp>
      <p:pic>
        <p:nvPicPr>
          <p:cNvPr id="35848" name="Picture 8" descr="ntfs38">
            <a:extLst>
              <a:ext uri="{FF2B5EF4-FFF2-40B4-BE49-F238E27FC236}">
                <a16:creationId xmlns:a16="http://schemas.microsoft.com/office/drawing/2014/main" id="{C033DE9B-FF91-4830-9123-7D1F858094C8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00563" y="1341438"/>
            <a:ext cx="4643437" cy="45513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8D6E23AE-E164-432F-9626-5D508450E4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2000" b="1"/>
              <a:t>Viri: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52F06631-CB4D-416D-BA90-F22DD852C5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sz="2000">
                <a:hlinkClick r:id="rId2"/>
              </a:rPr>
              <a:t>http://colos1.fri.uni-lj.si/~sis/</a:t>
            </a:r>
            <a:endParaRPr lang="sl-SI" altLang="sl-SI" sz="2000"/>
          </a:p>
          <a:p>
            <a:r>
              <a:rPr lang="sl-SI" altLang="sl-SI" sz="2000">
                <a:hlinkClick r:id="rId3"/>
              </a:rPr>
              <a:t>http://www.digit-life.com/articles/ntfs/</a:t>
            </a:r>
            <a:endParaRPr lang="sl-SI" altLang="sl-SI" sz="2000"/>
          </a:p>
          <a:p>
            <a:r>
              <a:rPr lang="sl-SI" altLang="sl-SI" sz="2000">
                <a:hlinkClick r:id="rId4"/>
              </a:rPr>
              <a:t>http://en.wikipedia.org/wiki/Ntfs</a:t>
            </a:r>
            <a:endParaRPr lang="sl-SI" altLang="sl-SI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>
            <a:extLst>
              <a:ext uri="{FF2B5EF4-FFF2-40B4-BE49-F238E27FC236}">
                <a16:creationId xmlns:a16="http://schemas.microsoft.com/office/drawing/2014/main" id="{E119FB7F-ADD4-47A2-8C9A-45089DCC9B2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58913"/>
            <a:ext cx="4033837" cy="5138737"/>
          </a:xfrm>
        </p:spPr>
        <p:txBody>
          <a:bodyPr/>
          <a:lstStyle/>
          <a:p>
            <a:r>
              <a:rPr lang="sl-SI" altLang="sl-SI" sz="2000"/>
              <a:t>Predstavljen kot naložljiv gonilnik </a:t>
            </a:r>
          </a:p>
          <a:p>
            <a:r>
              <a:rPr lang="da-DK" altLang="sl-SI" sz="2000"/>
              <a:t>Okoljski podsistemi NT kličejo sistemske servise NT, ti pa nato ustrezne gonilnike</a:t>
            </a:r>
            <a:r>
              <a:rPr lang="sl-SI" altLang="sl-SI" sz="2000"/>
              <a:t>.</a:t>
            </a:r>
          </a:p>
          <a:p>
            <a:r>
              <a:rPr lang="sl-SI" altLang="sl-SI" sz="2000"/>
              <a:t>Gonilniki se povezujejo z:</a:t>
            </a:r>
          </a:p>
          <a:p>
            <a:pPr lvl="1"/>
            <a:r>
              <a:rPr lang="sl-SI" altLang="sl-SI" sz="2000"/>
              <a:t>Servisom LFS (Log Service File) (beleženje dogodkov)</a:t>
            </a:r>
          </a:p>
          <a:p>
            <a:pPr lvl="1"/>
            <a:r>
              <a:rPr lang="sl-SI" altLang="sl-SI" sz="2000"/>
              <a:t>Upravnikom medpomnilnika</a:t>
            </a:r>
          </a:p>
          <a:p>
            <a:pPr lvl="1"/>
            <a:r>
              <a:rPr lang="sl-SI" altLang="sl-SI" sz="2000"/>
              <a:t>Upravnikom navideznega pomnilnika</a:t>
            </a:r>
          </a:p>
          <a:p>
            <a:r>
              <a:rPr lang="pl-PL" altLang="sl-SI" sz="2000"/>
              <a:t>Aplikativni programi dostopajo preko ročajev na objekte. </a:t>
            </a:r>
            <a:endParaRPr lang="sl-SI" altLang="sl-SI" sz="2000"/>
          </a:p>
        </p:txBody>
      </p:sp>
      <p:pic>
        <p:nvPicPr>
          <p:cNvPr id="7176" name="Picture 8" descr="ntfs01">
            <a:extLst>
              <a:ext uri="{FF2B5EF4-FFF2-40B4-BE49-F238E27FC236}">
                <a16:creationId xmlns:a16="http://schemas.microsoft.com/office/drawing/2014/main" id="{1D301CB2-DBD6-426E-A39D-535AD2BCA717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908050"/>
            <a:ext cx="3887787" cy="28908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77" name="Picture 9" descr="ntfs02">
            <a:extLst>
              <a:ext uri="{FF2B5EF4-FFF2-40B4-BE49-F238E27FC236}">
                <a16:creationId xmlns:a16="http://schemas.microsoft.com/office/drawing/2014/main" id="{35CED5DE-A2B1-4C1F-B103-B558868ECBF9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32363" y="3933825"/>
            <a:ext cx="3960812" cy="2482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8" name="Rectangle 10">
            <a:extLst>
              <a:ext uri="{FF2B5EF4-FFF2-40B4-BE49-F238E27FC236}">
                <a16:creationId xmlns:a16="http://schemas.microsoft.com/office/drawing/2014/main" id="{67819A42-5C43-47C6-9F58-41CBA69537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sl-SI" altLang="sl-SI" sz="2400" b="1"/>
              <a:t>Osnovna struktura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3" name="Rectangle 9">
            <a:extLst>
              <a:ext uri="{FF2B5EF4-FFF2-40B4-BE49-F238E27FC236}">
                <a16:creationId xmlns:a16="http://schemas.microsoft.com/office/drawing/2014/main" id="{FCB57250-3F21-42D3-B8A2-15A2A26394A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773238"/>
            <a:ext cx="4038600" cy="46355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000"/>
              <a:t>Osnova je zvezek (volume). </a:t>
            </a:r>
          </a:p>
          <a:p>
            <a:pPr>
              <a:lnSpc>
                <a:spcPct val="80000"/>
              </a:lnSpc>
            </a:pPr>
            <a:r>
              <a:rPr lang="sl-SI" altLang="sl-SI" sz="2000"/>
              <a:t>Osnovna alokacijska enota na disku je grozd (cluster). NTFS je neodvisen od fizične velikosti diska. </a:t>
            </a:r>
          </a:p>
          <a:p>
            <a:pPr>
              <a:lnSpc>
                <a:spcPct val="80000"/>
              </a:lnSpc>
            </a:pPr>
            <a:r>
              <a:rPr lang="sl-SI" altLang="sl-SI" sz="2000"/>
              <a:t>Naslavljanje lokacij preko LCN (Logical Cluster Numbers).</a:t>
            </a:r>
          </a:p>
          <a:p>
            <a:pPr>
              <a:lnSpc>
                <a:spcPct val="80000"/>
              </a:lnSpc>
            </a:pPr>
            <a:r>
              <a:rPr lang="sl-SI" altLang="sl-SI" sz="2000"/>
              <a:t>Do podatkov v posameznih datotekah pridemo preko VCN (Virtual Cluster Numbers), ki se za vsako posamezno datoteko štejejo od 0 naprej. </a:t>
            </a:r>
          </a:p>
        </p:txBody>
      </p:sp>
      <p:pic>
        <p:nvPicPr>
          <p:cNvPr id="11276" name="Picture 12" descr="ntfs04">
            <a:extLst>
              <a:ext uri="{FF2B5EF4-FFF2-40B4-BE49-F238E27FC236}">
                <a16:creationId xmlns:a16="http://schemas.microsoft.com/office/drawing/2014/main" id="{61890826-A7A9-4DEA-B012-72B9926A2932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27538" y="1557338"/>
            <a:ext cx="4500562" cy="12112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77" name="Picture 13" descr="ntfs05">
            <a:extLst>
              <a:ext uri="{FF2B5EF4-FFF2-40B4-BE49-F238E27FC236}">
                <a16:creationId xmlns:a16="http://schemas.microsoft.com/office/drawing/2014/main" id="{2F4C194E-40A2-4FFC-90E2-CCAD84D17789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3573463"/>
            <a:ext cx="4356100" cy="24765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78" name="Rectangle 14">
            <a:extLst>
              <a:ext uri="{FF2B5EF4-FFF2-40B4-BE49-F238E27FC236}">
                <a16:creationId xmlns:a16="http://schemas.microsoft.com/office/drawing/2014/main" id="{47C80348-917F-4107-8526-C46E61C5EA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sl-SI" altLang="sl-SI" sz="2400" b="1"/>
              <a:t>Osnovna struktura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>
            <a:extLst>
              <a:ext uri="{FF2B5EF4-FFF2-40B4-BE49-F238E27FC236}">
                <a16:creationId xmlns:a16="http://schemas.microsoft.com/office/drawing/2014/main" id="{F0DAA47B-88C2-498A-B1B0-A977CD1257F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773238"/>
            <a:ext cx="4038600" cy="48958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000"/>
              <a:t>Srce strukture je glavna tabela datotek (MFT, Master File table). </a:t>
            </a:r>
          </a:p>
          <a:p>
            <a:pPr>
              <a:lnSpc>
                <a:spcPct val="90000"/>
              </a:lnSpc>
            </a:pPr>
            <a:r>
              <a:rPr lang="sl-SI" altLang="sl-SI" sz="2000"/>
              <a:t>Vsak zapis je dolg 1k. Za vsako datoteko na disku ima MFT eno vrstico, vključno z vrstico za samo MFT.</a:t>
            </a:r>
          </a:p>
          <a:p>
            <a:pPr>
              <a:lnSpc>
                <a:spcPct val="90000"/>
              </a:lnSpc>
            </a:pPr>
            <a:r>
              <a:rPr lang="sl-SI" altLang="sl-SI" sz="2000"/>
              <a:t>Množica metadata datotek.</a:t>
            </a:r>
          </a:p>
          <a:p>
            <a:pPr>
              <a:lnSpc>
                <a:spcPct val="90000"/>
              </a:lnSpc>
            </a:pPr>
            <a:r>
              <a:rPr lang="sl-SI" altLang="sl-SI" sz="2000"/>
              <a:t>Vsak datotečni atribut pomnimo kot ločen tok bajtov v datotekah.</a:t>
            </a:r>
            <a:r>
              <a:rPr lang="sl-SI" altLang="sl-SI" sz="1800"/>
              <a:t> </a:t>
            </a:r>
          </a:p>
        </p:txBody>
      </p:sp>
      <p:pic>
        <p:nvPicPr>
          <p:cNvPr id="15368" name="Picture 8" descr="ntfs06">
            <a:extLst>
              <a:ext uri="{FF2B5EF4-FFF2-40B4-BE49-F238E27FC236}">
                <a16:creationId xmlns:a16="http://schemas.microsoft.com/office/drawing/2014/main" id="{CE131C2B-C8C7-4485-A33E-1B24DF7B0D19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27538" y="1052513"/>
            <a:ext cx="4716462" cy="3311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369" name="Picture 9" descr="ntfs08">
            <a:extLst>
              <a:ext uri="{FF2B5EF4-FFF2-40B4-BE49-F238E27FC236}">
                <a16:creationId xmlns:a16="http://schemas.microsoft.com/office/drawing/2014/main" id="{FCEE49AF-F6BF-4399-B53B-2905D693FCDB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4414838"/>
            <a:ext cx="4284662" cy="24431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70" name="Rectangle 10">
            <a:extLst>
              <a:ext uri="{FF2B5EF4-FFF2-40B4-BE49-F238E27FC236}">
                <a16:creationId xmlns:a16="http://schemas.microsoft.com/office/drawing/2014/main" id="{AA34B643-D062-4E69-A1F7-72D1CFD31B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39775"/>
          </a:xfrm>
        </p:spPr>
        <p:txBody>
          <a:bodyPr/>
          <a:lstStyle/>
          <a:p>
            <a:r>
              <a:rPr lang="sl-SI" altLang="sl-SI" sz="2400" b="1"/>
              <a:t>Osnovna struktura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>
            <a:extLst>
              <a:ext uri="{FF2B5EF4-FFF2-40B4-BE49-F238E27FC236}">
                <a16:creationId xmlns:a16="http://schemas.microsoft.com/office/drawing/2014/main" id="{67CDC0A4-CA6A-43BA-8FEF-C99CAE144F9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700213"/>
            <a:ext cx="4038600" cy="4968875"/>
          </a:xfrm>
        </p:spPr>
        <p:txBody>
          <a:bodyPr/>
          <a:lstStyle/>
          <a:p>
            <a:r>
              <a:rPr lang="sv-SE" altLang="sl-SI" sz="2000"/>
              <a:t>255 mest dolga imena datotek. </a:t>
            </a:r>
            <a:endParaRPr lang="sl-SI" altLang="sl-SI" sz="2000"/>
          </a:p>
          <a:p>
            <a:r>
              <a:rPr lang="sl-SI" altLang="sl-SI" sz="2000"/>
              <a:t>Imenski prostor POSIX  je enak imenskemu prostoru NTFS.</a:t>
            </a:r>
          </a:p>
          <a:p>
            <a:r>
              <a:rPr lang="sl-SI" altLang="sl-SI" sz="2000"/>
              <a:t>MS DOS imena datotek pomnimo v istem datotečnem zapisu kot dolga imena datotek</a:t>
            </a:r>
          </a:p>
        </p:txBody>
      </p:sp>
      <p:pic>
        <p:nvPicPr>
          <p:cNvPr id="17416" name="Picture 8" descr="ntfs09">
            <a:extLst>
              <a:ext uri="{FF2B5EF4-FFF2-40B4-BE49-F238E27FC236}">
                <a16:creationId xmlns:a16="http://schemas.microsoft.com/office/drawing/2014/main" id="{D3421FF1-DC8C-4F9F-AD94-71941B78819F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00563" y="1412875"/>
            <a:ext cx="4643437" cy="2468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7417" name="Picture 9" descr="ntfs10">
            <a:extLst>
              <a:ext uri="{FF2B5EF4-FFF2-40B4-BE49-F238E27FC236}">
                <a16:creationId xmlns:a16="http://schemas.microsoft.com/office/drawing/2014/main" id="{E6587F33-E67A-4934-82C3-4A8C99F4787C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00563" y="4581525"/>
            <a:ext cx="4392612" cy="1200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8" name="Rectangle 10">
            <a:extLst>
              <a:ext uri="{FF2B5EF4-FFF2-40B4-BE49-F238E27FC236}">
                <a16:creationId xmlns:a16="http://schemas.microsoft.com/office/drawing/2014/main" id="{D360D721-892A-403D-BE06-E149A60306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sl-SI" altLang="sl-SI" sz="2400" b="1"/>
              <a:t>Osnovna struktura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>
            <a:extLst>
              <a:ext uri="{FF2B5EF4-FFF2-40B4-BE49-F238E27FC236}">
                <a16:creationId xmlns:a16="http://schemas.microsoft.com/office/drawing/2014/main" id="{64ECFB91-DB3D-4C97-B54B-50A8AC474A4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84313"/>
            <a:ext cx="4038600" cy="44640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000"/>
              <a:t>Vsak atribut  začenja zaglavje (header), v katerem so podatki o atributu. </a:t>
            </a:r>
          </a:p>
          <a:p>
            <a:pPr>
              <a:lnSpc>
                <a:spcPct val="80000"/>
              </a:lnSpc>
            </a:pPr>
            <a:r>
              <a:rPr lang="sl-SI" altLang="sl-SI" sz="2000"/>
              <a:t>Če je vrednost nekega atributa pomnjena kar v datotečnem zapisu, je to rezidenčni atribut.</a:t>
            </a:r>
          </a:p>
          <a:p>
            <a:pPr>
              <a:lnSpc>
                <a:spcPct val="80000"/>
              </a:lnSpc>
            </a:pPr>
            <a:r>
              <a:rPr lang="sl-SI" altLang="sl-SI" sz="2000"/>
              <a:t>Če je datoteka majhna, pomnimo vse atribute in tudi njihove vrednosti (podatke) v datotečnem zapisu.  Hiter dostop.</a:t>
            </a:r>
          </a:p>
          <a:p>
            <a:pPr>
              <a:lnSpc>
                <a:spcPct val="80000"/>
              </a:lnSpc>
            </a:pPr>
            <a:r>
              <a:rPr lang="sl-SI" altLang="sl-SI" sz="2000"/>
              <a:t>Majhen direktorij je primer take,kratke datoteke.</a:t>
            </a:r>
          </a:p>
        </p:txBody>
      </p:sp>
      <p:pic>
        <p:nvPicPr>
          <p:cNvPr id="19464" name="Picture 8" descr="ntfs11">
            <a:extLst>
              <a:ext uri="{FF2B5EF4-FFF2-40B4-BE49-F238E27FC236}">
                <a16:creationId xmlns:a16="http://schemas.microsoft.com/office/drawing/2014/main" id="{DFEC9ABB-D39F-4AC7-BD86-63D91D251A1E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1268413"/>
            <a:ext cx="4427537" cy="3033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65" name="Rectangle 9">
            <a:extLst>
              <a:ext uri="{FF2B5EF4-FFF2-40B4-BE49-F238E27FC236}">
                <a16:creationId xmlns:a16="http://schemas.microsoft.com/office/drawing/2014/main" id="{E0784272-65B7-452B-A3CC-EB33ABC151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sl-SI" altLang="sl-SI" sz="2000" b="1"/>
              <a:t>Rezidenčni in nerezidenčni atributi</a:t>
            </a:r>
          </a:p>
        </p:txBody>
      </p:sp>
      <p:pic>
        <p:nvPicPr>
          <p:cNvPr id="19467" name="Picture 11" descr="ntfs12">
            <a:extLst>
              <a:ext uri="{FF2B5EF4-FFF2-40B4-BE49-F238E27FC236}">
                <a16:creationId xmlns:a16="http://schemas.microsoft.com/office/drawing/2014/main" id="{B6A6E1A9-64C3-4E23-A824-BC3D59AE2A30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4724400"/>
            <a:ext cx="4038600" cy="1060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>
            <a:extLst>
              <a:ext uri="{FF2B5EF4-FFF2-40B4-BE49-F238E27FC236}">
                <a16:creationId xmlns:a16="http://schemas.microsoft.com/office/drawing/2014/main" id="{57A50FA0-4551-4855-84BD-767063C476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39775"/>
          </a:xfrm>
        </p:spPr>
        <p:txBody>
          <a:bodyPr/>
          <a:lstStyle/>
          <a:p>
            <a:r>
              <a:rPr lang="sl-SI" altLang="sl-SI" sz="2000" b="1"/>
              <a:t>Rezidenčni in nerezidenčni atributi</a:t>
            </a:r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2067C1E1-7393-411D-871A-D7DE5B70E3F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771775" y="1484313"/>
            <a:ext cx="40386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000"/>
              <a:t>Za atribute z dolgimi vrednostmi uvede NTFS izven tabele MFT nekaj kB velik podaljšek, v katerem pomni vrednost atributa</a:t>
            </a:r>
          </a:p>
          <a:p>
            <a:pPr>
              <a:lnSpc>
                <a:spcPct val="90000"/>
              </a:lnSpc>
            </a:pPr>
            <a:r>
              <a:rPr lang="sl-SI" altLang="sl-SI" sz="2000"/>
              <a:t>Atributi, katerih vrednosti so  pomnjene izven MFT, so nerezidenčni atributi.</a:t>
            </a:r>
          </a:p>
        </p:txBody>
      </p:sp>
      <p:pic>
        <p:nvPicPr>
          <p:cNvPr id="21512" name="Picture 8" descr="ntfs13">
            <a:extLst>
              <a:ext uri="{FF2B5EF4-FFF2-40B4-BE49-F238E27FC236}">
                <a16:creationId xmlns:a16="http://schemas.microsoft.com/office/drawing/2014/main" id="{303B4D85-056E-4869-B9AF-33AEA057E955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92275" y="4508500"/>
            <a:ext cx="5903913" cy="2155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>
            <a:extLst>
              <a:ext uri="{FF2B5EF4-FFF2-40B4-BE49-F238E27FC236}">
                <a16:creationId xmlns:a16="http://schemas.microsoft.com/office/drawing/2014/main" id="{FC19201E-6D69-4FCD-B5C2-9A20F2AB28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sl-SI" altLang="sl-SI" sz="2000" b="1"/>
              <a:t>Večje datoteke</a:t>
            </a:r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8D0DD3FB-DC1A-46F3-8094-46C76A6CC4F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341438"/>
            <a:ext cx="40386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000"/>
              <a:t>Če atributov datoteke (ali direktorija) ne moremo shraniti v datotečni zapis MFT, potrebujemo dodatne, ločene</a:t>
            </a:r>
          </a:p>
          <a:p>
            <a:pPr>
              <a:lnSpc>
                <a:spcPct val="90000"/>
              </a:lnSpc>
            </a:pPr>
            <a:r>
              <a:rPr lang="sl-SI" altLang="sl-SI" sz="2000"/>
              <a:t>Slika kaže , kako  zaglavje podatkovnega atributa  pomni preslikavo med virtualnimi in logičnimi številkami grozdov.</a:t>
            </a:r>
          </a:p>
        </p:txBody>
      </p:sp>
      <p:pic>
        <p:nvPicPr>
          <p:cNvPr id="23560" name="Picture 8" descr="ntfs15">
            <a:extLst>
              <a:ext uri="{FF2B5EF4-FFF2-40B4-BE49-F238E27FC236}">
                <a16:creationId xmlns:a16="http://schemas.microsoft.com/office/drawing/2014/main" id="{0030D5C1-9DD1-462F-A70D-4103E85B8411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11638" y="1557338"/>
            <a:ext cx="4681537" cy="177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3561" name="Picture 9" descr="ntfs16">
            <a:extLst>
              <a:ext uri="{FF2B5EF4-FFF2-40B4-BE49-F238E27FC236}">
                <a16:creationId xmlns:a16="http://schemas.microsoft.com/office/drawing/2014/main" id="{9B023B44-A546-4096-B40E-62E6F62317A3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79613" y="4076700"/>
            <a:ext cx="5111750" cy="2606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>
            <a:extLst>
              <a:ext uri="{FF2B5EF4-FFF2-40B4-BE49-F238E27FC236}">
                <a16:creationId xmlns:a16="http://schemas.microsoft.com/office/drawing/2014/main" id="{38E754D9-B2E4-440F-A22B-24C16E1A67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39775"/>
          </a:xfrm>
        </p:spPr>
        <p:txBody>
          <a:bodyPr/>
          <a:lstStyle/>
          <a:p>
            <a:r>
              <a:rPr lang="sl-SI" altLang="sl-SI" sz="2000" b="1"/>
              <a:t>Večje datoteke</a:t>
            </a:r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F979FD9A-B611-467D-8327-772BAF252F4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12875"/>
            <a:ext cx="4038600" cy="45370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000"/>
              <a:t>Samo tisti atributi, ki lahko rastejo, so lahko nerezidenčni. Pri datotekah so lahko taki atributi opisniki varnosti (security descriptors),podatki, pa tudi seznam atributov. </a:t>
            </a:r>
          </a:p>
          <a:p>
            <a:pPr>
              <a:lnSpc>
                <a:spcPct val="80000"/>
              </a:lnSpc>
            </a:pPr>
            <a:r>
              <a:rPr lang="it-IT" altLang="sl-SI" sz="2000"/>
              <a:t>Standardna informacija in atribut z imenom datoteke sta vedno le rezidenčna.</a:t>
            </a:r>
            <a:endParaRPr lang="sl-SI" altLang="sl-SI" sz="2000"/>
          </a:p>
          <a:p>
            <a:pPr>
              <a:lnSpc>
                <a:spcPct val="80000"/>
              </a:lnSpc>
            </a:pPr>
            <a:r>
              <a:rPr lang="sl-SI" altLang="sl-SI" sz="2000"/>
              <a:t>Slika kaže primer večjega direktorija. Le del indeksov datotek je pomnjen v korenskem atributu, preostali pa so pomnjeni v nerezidenčnih podaljških (ki jim pravimo "index buffers".</a:t>
            </a:r>
          </a:p>
        </p:txBody>
      </p:sp>
      <p:pic>
        <p:nvPicPr>
          <p:cNvPr id="25608" name="Picture 8" descr="ntfs14">
            <a:extLst>
              <a:ext uri="{FF2B5EF4-FFF2-40B4-BE49-F238E27FC236}">
                <a16:creationId xmlns:a16="http://schemas.microsoft.com/office/drawing/2014/main" id="{71F1BABE-2D42-45F1-B62D-C89BFC50EED6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27538" y="2133600"/>
            <a:ext cx="4495800" cy="1641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ika">
  <a:themeElements>
    <a:clrScheme name="Pika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ika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a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a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a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a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a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a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a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a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a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a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a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0</TotalTime>
  <Words>722</Words>
  <Application>Microsoft Office PowerPoint</Application>
  <PresentationFormat>On-screen Show (4:3)</PresentationFormat>
  <Paragraphs>60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 Black</vt:lpstr>
      <vt:lpstr>Times New Roman</vt:lpstr>
      <vt:lpstr>Wingdings</vt:lpstr>
      <vt:lpstr>Pika</vt:lpstr>
      <vt:lpstr>Interna struktura NTFS</vt:lpstr>
      <vt:lpstr>Osnovna struktura</vt:lpstr>
      <vt:lpstr>Osnovna struktura</vt:lpstr>
      <vt:lpstr>Osnovna struktura</vt:lpstr>
      <vt:lpstr>Osnovna struktura</vt:lpstr>
      <vt:lpstr>Rezidenčni in nerezidenčni atributi</vt:lpstr>
      <vt:lpstr>Rezidenčni in nerezidenčni atributi</vt:lpstr>
      <vt:lpstr>Večje datoteke</vt:lpstr>
      <vt:lpstr>Večje datoteke</vt:lpstr>
      <vt:lpstr>Večje datoteke</vt:lpstr>
      <vt:lpstr>Toleranca napak</vt:lpstr>
      <vt:lpstr>Toleranca napak</vt:lpstr>
      <vt:lpstr>Toleranca napak</vt:lpstr>
      <vt:lpstr>Toleranca napak</vt:lpstr>
      <vt:lpstr>Viri: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2019-06-03T09:07:07Z</dcterms:created>
  <dcterms:modified xsi:type="dcterms:W3CDTF">2019-06-03T09:07:07Z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