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58" r:id="rId14"/>
    <p:sldId id="268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726307A-9B03-4A9F-A7C4-3A98D14AA502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7C8B7DFA-24D7-40E5-B2F1-69903C8341F8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54F3D7-375E-4FD8-95AF-FBCE532D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5C90-A6BE-4ECD-B530-037CFDD5E3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63A616-CB80-48B3-AB87-3BAC0628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F2FF59-546B-4EBE-9C5D-7FC4D569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57DC1-B2BF-4E42-8CC7-0E291C1F39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69798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67F16-5B23-4F2B-BB9F-4081314A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2631-4B57-4DD1-B6C7-FC95C978096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538E-9EDE-44D3-A08B-0BC500C6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70DFF-D272-459A-97D7-76B14F5A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9EE8E-F277-447E-AF68-4A90D9CE48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4807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5DFD-BDA3-4583-99A2-861D9CF3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1320-2746-4D1C-94B4-A1658FA215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C8BFE-153E-473E-8FBC-B09D03A5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65A29-3102-44AC-A7ED-D4CBE535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D556B-E7F7-440D-8F26-0F45D7BA54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03693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3276-58C1-4223-B95C-091892ED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6E3A-B263-4A1E-9A8B-BB05859E114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2948-EBAD-4192-A1D4-3B73365C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36C04-BD90-4269-ABB0-9FEDC72F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AE03D-6713-4F20-806C-47213D9AF2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00397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18B94AFA-3FA9-4E79-9229-81103976A1DE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25D8B45-22FC-4E06-B2A6-DD6CE1BA327F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F2C8CA-18EA-4333-B9D2-01019E40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1C46-18F8-4C54-8443-ABC04D6DFC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5025B-9CC4-41F6-88C3-0924D538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3F7B48-8F10-4F37-841C-8A69F527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9D8DD-5FAA-4B41-BAE4-5954F33573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96763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37FB40-B4B0-4A0E-85EB-56E2363C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2C28-E032-44DA-B527-D96F3B3E83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03474-3C63-4458-9D5B-5ADB395A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C6CFA-538C-48E3-9D52-18DE4BD9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42869-79CC-445E-B963-21CD50EA90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023165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BF41D0-EFD6-414C-9CEE-A0780E7C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8A2D-F456-4181-A87E-912C99E189A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E05320-1DB7-4DB1-AC01-7F43D1FE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1D0FFA-C359-4BD7-AEBB-A6BC0E89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EEA3A-1116-48DA-8EF2-5C2E43ABF4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27133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800800-48A2-4CE2-A9AB-AFD9128A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7D8D-5BDE-4A56-9937-ABCF6B631A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8C7659-14C5-4441-A818-59D9A8AE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9F4242-CB40-410E-BA9B-0A072307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9C7F-F0B7-4ED4-88BB-CCADAB49AE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43283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E0577A-5077-4854-B371-4B323D1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9533-13AA-4256-A2EE-97D26853C4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3538B5-2232-4824-84E4-7419D781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038E03-3FD4-44F5-80C2-2AF52945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2ECE0-5E31-404B-95C4-D4246DAA52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54264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668DBD3-737D-467D-8CA6-EC5FB9BB43F5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183C4F9-DB03-4537-8591-052D69051FF1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AC5B556-B2E6-4220-9575-5CE1C0FC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71A4-FF3E-40C1-9EDF-61482CE457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B7C9EB1-8680-448F-8EAA-B784DEF9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489E053-3F45-46ED-91A4-45AFD5D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D1C32-1A84-4375-9F08-91325885FF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924861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2669E-6887-4C82-8CDE-C6885E0EC210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4FEFAC01-150B-4CB8-BCEA-91077DF016FD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C384999-A117-47C7-8FEB-6322729C2A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8241-DBDA-4297-8241-D2572C707C7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D63404E-168E-46D0-8DAF-7982AD3021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0BDAE5-85B2-4213-A423-C6ECC6BF1F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773FBFB-760F-4B23-95F0-5DE7A795B1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23575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C8214EB-3E5D-40BC-A3F2-A9B198FA1369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C9E41F7-F17C-400C-A629-5D482699F2AF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1CF34-6D2A-4E74-8718-39DFF386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37862EF-F10A-4C92-91C3-9591BA821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21C8-120F-41DF-9798-733131D9D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AD212-72A7-472A-9440-99BF6D5C98F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AC57-E27E-4C36-A911-0FA484256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D418-D694-4446-B0DF-3CD5F02AE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6B40F50A-E212-42EA-AC27-92C5491944F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jmikro.si/geekfest/moram_imeti/sanjski_operacijski_sistem" TargetMode="External"/><Relationship Id="rId3" Type="http://schemas.openxmlformats.org/officeDocument/2006/relationships/hyperlink" Target="http://sl.wikipedia.org/wiki/Operacijski_sistem" TargetMode="External"/><Relationship Id="rId7" Type="http://schemas.openxmlformats.org/officeDocument/2006/relationships/hyperlink" Target="http://www2.arnes.si/~sspmpese/i/Informatika1/Vaje1/ProjNaloge/V01-2/1a2DamisJ.html#_Toc511693803" TargetMode="External"/><Relationship Id="rId2" Type="http://schemas.openxmlformats.org/officeDocument/2006/relationships/hyperlink" Target="ftp://ftp.scv.si/vss/ms/renato_lukac/OPS/oper_si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radiva.net/moduli/upravljanje_programske/52_osnove/02_datoteka.html" TargetMode="External"/><Relationship Id="rId5" Type="http://schemas.openxmlformats.org/officeDocument/2006/relationships/hyperlink" Target="http://www.s-sers.mb.edus.si/gradiva/rac/drugo/operacijski/02_osnove/07_datoteka.html" TargetMode="External"/><Relationship Id="rId4" Type="http://schemas.openxmlformats.org/officeDocument/2006/relationships/hyperlink" Target="http://colos1.fri.uni-lj.si/ERI/INFORMATIKA/INFORMACIJSKA_TEHNOLOGIJA/Razlaga_OS.html" TargetMode="External"/><Relationship Id="rId9" Type="http://schemas.openxmlformats.org/officeDocument/2006/relationships/hyperlink" Target="http://colos1.fri.uni-lj.si/ERI/RACUNALNISTVO/OS/osnove_operacijskih_sistemov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5161A-9896-45B6-A3DF-D88D7E09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40000">
            <a:off x="731838" y="1762125"/>
            <a:ext cx="5745162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Operacijski sistemi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38F1D5-5E79-4DA6-BAC8-E6420386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cap="none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apple.com/hk/en/macosx/images/overview_launchpad.png">
            <a:extLst>
              <a:ext uri="{FF2B5EF4-FFF2-40B4-BE49-F238E27FC236}">
                <a16:creationId xmlns:a16="http://schemas.microsoft.com/office/drawing/2014/main" id="{C7887D06-9FDD-43F9-ACE1-75BEB0CF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69484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oljeZBesedilom 3">
            <a:extLst>
              <a:ext uri="{FF2B5EF4-FFF2-40B4-BE49-F238E27FC236}">
                <a16:creationId xmlns:a16="http://schemas.microsoft.com/office/drawing/2014/main" id="{41C24F48-C36A-4EFD-8C78-7EB84F3F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481513"/>
            <a:ext cx="532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Applov OS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-cdn.phonearena.com/images/articles/79910-image/windows-8-start-screen.jpg">
            <a:extLst>
              <a:ext uri="{FF2B5EF4-FFF2-40B4-BE49-F238E27FC236}">
                <a16:creationId xmlns:a16="http://schemas.microsoft.com/office/drawing/2014/main" id="{AFF0B542-38FD-4480-B798-E5EDAE71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9550"/>
            <a:ext cx="7029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oljeZBesedilom 4">
            <a:extLst>
              <a:ext uri="{FF2B5EF4-FFF2-40B4-BE49-F238E27FC236}">
                <a16:creationId xmlns:a16="http://schemas.microsoft.com/office/drawing/2014/main" id="{879B0CA7-3B07-418D-B550-6A1891CB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30725"/>
            <a:ext cx="702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Windows 8 OS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strowatch.com/images/cgfjoewdlbc/pingo.png">
            <a:extLst>
              <a:ext uri="{FF2B5EF4-FFF2-40B4-BE49-F238E27FC236}">
                <a16:creationId xmlns:a16="http://schemas.microsoft.com/office/drawing/2014/main" id="{779DE046-6EE6-4384-97D7-E4518CCD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9769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oljeZBesedilom 4">
            <a:extLst>
              <a:ext uri="{FF2B5EF4-FFF2-40B4-BE49-F238E27FC236}">
                <a16:creationId xmlns:a16="http://schemas.microsoft.com/office/drawing/2014/main" id="{374FB176-5AA4-4D55-81D0-51327338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81513"/>
            <a:ext cx="5976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Linux OS, domača distribucija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832DB4-3E56-4E1F-B7E7-8B765B10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Viri: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329019E7-F4E2-4F41-9EE6-346A8DC9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00138"/>
            <a:ext cx="8280400" cy="3579812"/>
          </a:xfrm>
        </p:spPr>
        <p:txBody>
          <a:bodyPr/>
          <a:lstStyle/>
          <a:p>
            <a:r>
              <a:rPr lang="sl-SI" altLang="sl-SI">
                <a:hlinkClick r:id="rId2"/>
              </a:rPr>
              <a:t>ftp://ftp.scv.si/vss/ms/renato_lukac/OPS/oper_sis.pdf</a:t>
            </a:r>
            <a:endParaRPr lang="sl-SI" altLang="sl-SI"/>
          </a:p>
          <a:p>
            <a:r>
              <a:rPr lang="sl-SI" altLang="sl-SI">
                <a:hlinkClick r:id="rId3"/>
              </a:rPr>
              <a:t>http://sl.wikipedia.org/wiki/Operacijski_sistem</a:t>
            </a:r>
            <a:endParaRPr lang="sl-SI" altLang="sl-SI"/>
          </a:p>
          <a:p>
            <a:r>
              <a:rPr lang="sl-SI" altLang="sl-SI">
                <a:hlinkClick r:id="rId4"/>
              </a:rPr>
              <a:t>http://colos1.fri.uni-lj.si/ERI/INFORMATIKA/INFORMACIJSKA_TEHNOLOGIJA/Razlaga_OS.html</a:t>
            </a:r>
            <a:endParaRPr lang="sl-SI" altLang="sl-SI"/>
          </a:p>
          <a:p>
            <a:r>
              <a:rPr lang="sl-SI" altLang="sl-SI">
                <a:hlinkClick r:id="rId5"/>
              </a:rPr>
              <a:t>http://www.s-sers.mb.edus.si/gradiva/rac/drugo/operacijski/02_osnove/07_datoteka.html</a:t>
            </a:r>
            <a:endParaRPr lang="sl-SI" altLang="sl-SI"/>
          </a:p>
          <a:p>
            <a:r>
              <a:rPr lang="sl-SI" altLang="sl-SI">
                <a:hlinkClick r:id="rId6"/>
              </a:rPr>
              <a:t>http://www.egradiva.net/moduli/upravljanje_programske/52_osnove/02_datoteka.html</a:t>
            </a:r>
            <a:endParaRPr lang="sl-SI" altLang="sl-SI"/>
          </a:p>
          <a:p>
            <a:r>
              <a:rPr lang="sl-SI" altLang="sl-SI">
                <a:hlinkClick r:id="rId7"/>
              </a:rPr>
              <a:t>http://www2.arnes.si/~sspmpese/i/Informatika1/Vaje1/ProjNaloge/V01-2/1a2DamisJ.html#_Toc511693803</a:t>
            </a:r>
            <a:endParaRPr lang="sl-SI" altLang="sl-SI"/>
          </a:p>
          <a:p>
            <a:r>
              <a:rPr lang="sl-SI" altLang="sl-SI">
                <a:hlinkClick r:id="rId8"/>
              </a:rPr>
              <a:t>http://www.mojmikro.si/geekfest/moram_imeti/sanjski_operacijski_sistem</a:t>
            </a:r>
            <a:endParaRPr lang="sl-SI" altLang="sl-SI"/>
          </a:p>
          <a:p>
            <a:r>
              <a:rPr lang="sl-SI" altLang="sl-SI">
                <a:hlinkClick r:id="rId9"/>
              </a:rPr>
              <a:t>http://colos1.fri.uni-lj.si/ERI/RACUNALNISTVO/OS/osnove_operacijskih_sistemov.html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c04.deviantart.net/fs70/f/2013/219/c/0/c0fb1a1463169ace91f3e558fb0e3fe5-d6h0i32.gif">
            <a:extLst>
              <a:ext uri="{FF2B5EF4-FFF2-40B4-BE49-F238E27FC236}">
                <a16:creationId xmlns:a16="http://schemas.microsoft.com/office/drawing/2014/main" id="{1B0B4071-F00F-4ECA-914B-6A4F2C1E6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73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A9B2243-0F27-4C02-A432-BE146B0D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205038"/>
            <a:ext cx="7521575" cy="5476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chemeClr val="bg1"/>
                </a:solidFill>
              </a:rPr>
              <a:t>Hvala za vašo pozornost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CC09B-DF43-4BEA-A7AC-AF529DDF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Kaj je operacijski sistem?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3888193F-53A8-4BD5-83C0-553EC725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b="0"/>
              <a:t>OPERACIJSKI SISTEM ALI KRAJŠE OS JE PROGRAM, KI NADZORUJE DELOVANJE VSEH DELOV RAČUNALNIŠKEGA SISTEMA, TAKO STROJNIH KOT PROGRAMSKIH, TER HKRATI OMOGOČA UPORABNIKU, DA KORISTI MOŽNOSTI, KI JIH NUDI SISTEM.</a:t>
            </a:r>
          </a:p>
        </p:txBody>
      </p:sp>
      <p:pic>
        <p:nvPicPr>
          <p:cNvPr id="7170" name="Picture 2" descr="Slika:Apple Macintosh Desktop.png">
            <a:extLst>
              <a:ext uri="{FF2B5EF4-FFF2-40B4-BE49-F238E27FC236}">
                <a16:creationId xmlns:a16="http://schemas.microsoft.com/office/drawing/2014/main" id="{C390F6B1-0B3F-4413-B3FA-D0CF3C5F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320480" cy="2885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173" name="PoljeZBesedilom 3">
            <a:extLst>
              <a:ext uri="{FF2B5EF4-FFF2-40B4-BE49-F238E27FC236}">
                <a16:creationId xmlns:a16="http://schemas.microsoft.com/office/drawing/2014/main" id="{A7E1207E-1901-460E-9F17-5BDC1ACEB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429000"/>
            <a:ext cx="28813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/>
              <a:t>Mac OS (Apple Computer) je postal prvi široko razširjeni OS, ki je imel grafični uporabniški vmesnik (GUI).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E273E-8AD8-4B82-931B-96D4A23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Naloge operacijskih sistemov: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FCA9F03-D426-4031-81B9-5ED2738F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POSTAVITEV UPORABNIŠKEGA VMESNIKA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DODELJEVANJE PROCESORJA IN SINHRONIZACIJA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UPRAVLJANJE Z NALOGAMI (POSLI)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UPRAVLJANJE S PODATKI (DATOTEKAMI)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UPRAVLJANJE Z VHODNO / IZHODNIMI ENOTAMI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OBDELAVA PREKINITEV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ZAŠČITA NA NIVOJU SISTEMA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PODPIRANJE DALJINSKE NAPRAVE (OMREŽJA) INTERPRETIRANJE IN IZVAJANJE KONTROLNO – PROGRAMSKIH UKAZOV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04C42-6468-453D-8D10-710E2A9A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Vrste operacijskih sistemov: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FA93CC-D509-4B40-B8C2-8B251344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Enouporabniški, </a:t>
            </a:r>
            <a:r>
              <a:rPr lang="sl-SI" dirty="0" err="1"/>
              <a:t>enoopravilni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b="0" dirty="0"/>
              <a:t>dela lahko samo en uporabnik s samo enim programom,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0" dirty="0"/>
              <a:t>MS-DOS, </a:t>
            </a:r>
            <a:r>
              <a:rPr lang="sl-SI" b="0" dirty="0" err="1"/>
              <a:t>PalmOS</a:t>
            </a:r>
            <a:r>
              <a:rPr lang="sl-SI" b="0" dirty="0"/>
              <a:t>, ...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Enouporabniški, večopravilni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0" dirty="0"/>
              <a:t>dela lahko samo en uporabnik z več programi hkrati,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0" dirty="0"/>
              <a:t>Microsoft Windows 95/98/NT, Windows 2000, 2003, ...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Večuporabniški, večopravilni</a:t>
            </a:r>
          </a:p>
          <a:p>
            <a:pPr marL="173736" lvl="1" indent="-173736" fontAlgn="auto">
              <a:spcAft>
                <a:spcPts val="0"/>
              </a:spcAft>
              <a:defRPr/>
            </a:pPr>
            <a:r>
              <a:rPr lang="sl-SI" dirty="0"/>
              <a:t>dela lahko več uporabnikov z več programi hkrati,</a:t>
            </a:r>
          </a:p>
          <a:p>
            <a:pPr marL="173736" lvl="1" indent="-173736" fontAlgn="auto">
              <a:spcAft>
                <a:spcPts val="0"/>
              </a:spcAft>
              <a:defRPr/>
            </a:pPr>
            <a:r>
              <a:rPr lang="sl-SI" dirty="0"/>
              <a:t>Microsoft Windows XP</a:t>
            </a:r>
          </a:p>
          <a:p>
            <a:pPr marL="173736" lvl="1" indent="-173736" fontAlgn="auto">
              <a:spcAft>
                <a:spcPts val="0"/>
              </a:spcAft>
              <a:defRPr/>
            </a:pPr>
            <a:r>
              <a:rPr lang="sl-SI" dirty="0"/>
              <a:t>Microsoft Windows Vista</a:t>
            </a:r>
          </a:p>
          <a:p>
            <a:pPr marL="173736" lvl="1" indent="-173736" fontAlgn="auto">
              <a:spcAft>
                <a:spcPts val="0"/>
              </a:spcAft>
              <a:defRPr/>
            </a:pPr>
            <a:r>
              <a:rPr lang="sl-SI" dirty="0" err="1"/>
              <a:t>Unix</a:t>
            </a:r>
            <a:r>
              <a:rPr lang="sl-SI" dirty="0"/>
              <a:t> (</a:t>
            </a:r>
            <a:r>
              <a:rPr lang="sl-SI" dirty="0" err="1"/>
              <a:t>OpenBSD</a:t>
            </a:r>
            <a:r>
              <a:rPr lang="sl-SI" dirty="0"/>
              <a:t>, </a:t>
            </a:r>
            <a:r>
              <a:rPr lang="sl-SI" dirty="0" err="1"/>
              <a:t>FreeBSD</a:t>
            </a:r>
            <a:r>
              <a:rPr lang="sl-SI" dirty="0"/>
              <a:t>, ...)</a:t>
            </a:r>
          </a:p>
          <a:p>
            <a:pPr marL="173736" lvl="1" indent="-173736" fontAlgn="auto">
              <a:spcAft>
                <a:spcPts val="0"/>
              </a:spcAft>
              <a:defRPr/>
            </a:pPr>
            <a:r>
              <a:rPr lang="sl-SI" dirty="0"/>
              <a:t>Linux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0" name="Picture 4" descr="http://galaxyoftech.com/wp-content/uploads/2014/03/MS_DOS_Logo.png">
            <a:extLst>
              <a:ext uri="{FF2B5EF4-FFF2-40B4-BE49-F238E27FC236}">
                <a16:creationId xmlns:a16="http://schemas.microsoft.com/office/drawing/2014/main" id="{D91E14B7-974A-4626-A358-BEE62539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406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jeZBesedilom 5">
            <a:extLst>
              <a:ext uri="{FF2B5EF4-FFF2-40B4-BE49-F238E27FC236}">
                <a16:creationId xmlns:a16="http://schemas.microsoft.com/office/drawing/2014/main" id="{3A5AA4A5-E083-4271-B609-4F94B2E2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354388"/>
            <a:ext cx="240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Logotip MS-DOS-a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2F6095A1-57BC-4092-9063-786C451F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12700"/>
            <a:ext cx="684053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26986-2B21-40EF-9F65-E2695F90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65125"/>
            <a:ext cx="7588250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n-NO" dirty="0"/>
              <a:t>Katere so glavne naloge operacijskega sistema?</a:t>
            </a:r>
            <a:endParaRPr lang="sl-SI" dirty="0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6C867B21-CB53-40B1-A889-16B3D03A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00138"/>
            <a:ext cx="8135937" cy="3579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 	Dodeljevanje virov (CPE, pomnilniški prostor, vhodno/izhodne naprave) procesom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 	Časovno razporejanje opravil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 	Reševanje konfliktnih situacij (sočasni dostopi do virov)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 	Optimizacija in nadzira uporabe virov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 	Omogočanje dela uporabnikom ...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b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B28A85-AF93-45D7-88E4-C7C018B8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DELI OS: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3B4231D7-9C5D-4272-91A7-E48D24C8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100138"/>
            <a:ext cx="7710488" cy="3579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jedra (kernel), ki skrbi za nadzor procesorja, pomnilnika, procesov in naprav v računalniku,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lupina (ang. shell) in ukazi za delo v njej,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sistemski programi, na primer prevajalniki, interpreterji, povezovalniki, nalagalniki,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uporabniškega vmesnika, ki skrbi za interakcijo med uporabnikom in računalnikom,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vmesniki za programiranje aplikacij.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FBD370-BB3E-4229-816A-287D5DC4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KAJ SE NE UPOŠTEVA KOT OS?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AB535753-7302-4261-BA0F-510E6BE2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vsi uporabniški programi,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programi kot so prevajalniki, urejevalniki besedil, razhroščevalniki...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večina pomožnih programov – npr. mkdir program za tvorjenje map ni del operacijskega sistema,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b="0"/>
              <a:t>celo interpreterji kot so command.com ali lupine v linuxu niso del operacijskega sistema.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6EF0A6-394F-4BAF-A181-2AD8201C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Najbolj znani os</a:t>
            </a:r>
          </a:p>
        </p:txBody>
      </p:sp>
      <p:pic>
        <p:nvPicPr>
          <p:cNvPr id="14339" name="Picture 2" descr="http://www.typesof.com/wp-content/uploads/2013/04/types-of-operating-system-softwares.png">
            <a:extLst>
              <a:ext uri="{FF2B5EF4-FFF2-40B4-BE49-F238E27FC236}">
                <a16:creationId xmlns:a16="http://schemas.microsoft.com/office/drawing/2014/main" id="{9F00A041-13BB-46D2-9D50-11293BCD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11BC1C3C-EA6F-4C27-B0C4-8FC8E02D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450215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sl-SI" altLang="sl-SI"/>
              <a:t>Najbolj znani OS: MacOS, Windows in Linux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475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</vt:lpstr>
      <vt:lpstr>Koti</vt:lpstr>
      <vt:lpstr>Operacijski sistemi</vt:lpstr>
      <vt:lpstr>Kaj je operacijski sistem?</vt:lpstr>
      <vt:lpstr>Naloge operacijskih sistemov:</vt:lpstr>
      <vt:lpstr>Vrste operacijskih sistemov:</vt:lpstr>
      <vt:lpstr>PowerPoint Presentation</vt:lpstr>
      <vt:lpstr>Katere so glavne naloge operacijskega sistema?</vt:lpstr>
      <vt:lpstr>DELI OS:</vt:lpstr>
      <vt:lpstr>KAJ SE NE UPOŠTEVA KOT OS?</vt:lpstr>
      <vt:lpstr>Najbolj znani os</vt:lpstr>
      <vt:lpstr>PowerPoint Presentation</vt:lpstr>
      <vt:lpstr>PowerPoint Presentation</vt:lpstr>
      <vt:lpstr>PowerPoint Presentation</vt:lpstr>
      <vt:lpstr>Viri: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2019-06-03T09:07:10Z</dcterms:created>
  <dcterms:modified xsi:type="dcterms:W3CDTF">2019-06-03T09:07:10Z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