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5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4A02E607-02C1-4F61-88E1-6F747D9A37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465DCC51-E390-472C-927D-6A7F161ADA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4C929270-4DFF-4431-B95C-8103E033E6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53F7A52E-54AF-43DB-AE8E-61817A7C30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A3FEA0-6C9D-4C7B-A3DD-91ACFA08D57F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58726" name="Group 6">
            <a:extLst>
              <a:ext uri="{FF2B5EF4-FFF2-40B4-BE49-F238E27FC236}">
                <a16:creationId xmlns:a16="http://schemas.microsoft.com/office/drawing/2014/main" id="{4FE9C940-2DE5-4E42-8FD6-0209A644EAAB}"/>
              </a:ext>
            </a:extLst>
          </p:cNvPr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158727" name="Oval 7">
              <a:extLst>
                <a:ext uri="{FF2B5EF4-FFF2-40B4-BE49-F238E27FC236}">
                  <a16:creationId xmlns:a16="http://schemas.microsoft.com/office/drawing/2014/main" id="{CAF2486B-3F17-4425-B7E0-09C2FC82B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/>
            </a:p>
          </p:txBody>
        </p:sp>
        <p:sp>
          <p:nvSpPr>
            <p:cNvPr id="158728" name="Rectangle 8">
              <a:extLst>
                <a:ext uri="{FF2B5EF4-FFF2-40B4-BE49-F238E27FC236}">
                  <a16:creationId xmlns:a16="http://schemas.microsoft.com/office/drawing/2014/main" id="{A4D9C7C8-E528-45B3-B400-7359D77FB9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58729" name="Rectangle 9">
              <a:extLst>
                <a:ext uri="{FF2B5EF4-FFF2-40B4-BE49-F238E27FC236}">
                  <a16:creationId xmlns:a16="http://schemas.microsoft.com/office/drawing/2014/main" id="{898CF693-C581-4F61-812A-5BB3B2658C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158730" name="Freeform 10">
              <a:extLst>
                <a:ext uri="{FF2B5EF4-FFF2-40B4-BE49-F238E27FC236}">
                  <a16:creationId xmlns:a16="http://schemas.microsoft.com/office/drawing/2014/main" id="{DEA0E04B-37A0-4BC6-9621-0C8C8FCA8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1000 w 1000"/>
                <a:gd name="T1" fmla="*/ 1000 h 1000"/>
                <a:gd name="T2" fmla="*/ 0 w 1000"/>
                <a:gd name="T3" fmla="*/ 1000 h 1000"/>
                <a:gd name="T4" fmla="*/ 0 w 1000"/>
                <a:gd name="T5" fmla="*/ 0 h 1000"/>
                <a:gd name="T6" fmla="*/ 1000 w 1000"/>
                <a:gd name="T7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58731" name="Freeform 11">
              <a:extLst>
                <a:ext uri="{FF2B5EF4-FFF2-40B4-BE49-F238E27FC236}">
                  <a16:creationId xmlns:a16="http://schemas.microsoft.com/office/drawing/2014/main" id="{1D434CB6-40B5-48A7-9439-6B0417A20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1000 w 1000"/>
                <a:gd name="T3" fmla="*/ 0 h 1000"/>
                <a:gd name="T4" fmla="*/ 1000 w 1000"/>
                <a:gd name="T5" fmla="*/ 1000 h 1000"/>
                <a:gd name="T6" fmla="*/ 0 w 1000"/>
                <a:gd name="T7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58732" name="Rectangle 12">
            <a:extLst>
              <a:ext uri="{FF2B5EF4-FFF2-40B4-BE49-F238E27FC236}">
                <a16:creationId xmlns:a16="http://schemas.microsoft.com/office/drawing/2014/main" id="{B9A419E0-C3ED-45AA-8F0E-7905A2E1F7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1C0E-76EA-4360-A9DA-A06F23C9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72EB5-407D-468F-B006-108E27D33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65C0C-0C0D-4696-A889-E1BA395C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F523A-DC17-49BD-8E6A-D18A50CC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B58AC-963B-4E74-B1F2-95180412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18E6E-1830-440A-A40F-455D8769F8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179785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5AC84-050B-48D4-8739-AD2F9E6A6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7919B-8077-43DB-800E-EF1A016B9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A6ED8-CD2E-4CA6-9B08-FCBF32BC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BFC12-8BFB-4ECF-B784-FD07812D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960AE-F3E7-4E40-BEA0-DFFE1FCA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9A361-365C-4897-A306-CA2E5A1BB8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2408529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C30DD-C02D-4258-9EA0-7BCD9082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6A75C-0D6D-4D65-AA40-7F2CFB998D1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FD714-DEC3-4950-8353-64AA60C43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B801F-1E08-43FE-8B80-22D72B55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BE2AD-FF0F-4D37-B3F7-8B6CCD9B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AF8FA-2FC2-40C3-A0E8-8F7F020A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A39569-5B30-4B3D-BFF1-1C4A90BDFD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00166101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17DF-A132-4B7B-9118-EDC806E9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815DD-0D93-4516-8273-8D7C4DAA839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3C55D-F926-47DA-B493-6A6FA1A3676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D26EF7-350A-4553-87F7-085F0C4853E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2DBF0D-0CE0-46FD-954F-AE7FBBAB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D9F009-173F-4652-BA35-F50BB6E9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D5B9ED-B417-40DA-ABE2-074EAB37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30424A-9BF7-4983-8D20-17F8E81B07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976536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3D4C-D36F-44DF-B683-C6680EAD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076B-BF37-405E-96EC-BB9143D7B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A6969-9DD2-46FA-A7B6-5F9B461D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7249C-CF5D-4E2D-9293-96EAEB85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C7C2A-78A1-4BFA-89E4-6CB059ED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5D75E-4057-464C-A23E-92DD3D4F72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981526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27A9-8DE5-4A64-884D-853DBEC03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376A3-9C90-48EB-AFC4-42AA17DE3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C50C9-DAC1-42A4-ACAF-860CAC99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98864-FAE8-4AF8-8BC3-08A8614A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2D110-AE3A-4BB4-AE67-F7EFD3A32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C44E-05CE-4CF3-B168-F0526969B2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117709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D4A3-8311-4B69-81AC-B46553C3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45B9-8620-4259-909C-13DF8AACA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F965B-0A9D-46B3-86E4-E81120C44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DA85A-46EB-434C-8799-37F10A17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5B642-0A0D-4434-BA38-5492DD66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89071-BF7C-4DF2-9689-6C28E985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B84C-F960-462C-809C-B8BD88D712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322367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6615-59D9-4B8A-BE55-8B162339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56DF9-7429-4587-AC13-B0C5D27B5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E2D92-8FC7-4D75-8C8A-EA5C7FB63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D676B-50E5-459C-B33B-891A1B200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DD6F3-8D0B-40C4-A12C-4189E99B5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56F3D-8E6D-49DB-ADDD-CE79C5BC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6618C-F3F0-486B-8B09-9AFFD61E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2AF52-AAB8-4B43-B20A-64A4C51A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AF89B-7B2E-4CDE-9CFF-F68BA3B7A9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146244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2F6B-DFFE-4EAD-AC06-BA7FF0FC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CDC95-20D5-4359-9DA5-25A726EF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FCB8D-2A82-4229-BD57-0B7C85B1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7C901-219C-4DA4-83F3-1D9FF849A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06EFF-E4B8-4900-AF3A-B6F086A2F7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652765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34C2E-37A2-4021-8B60-89F7EC56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25099D-34AE-4B37-9433-6D0188E5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D8878-07DD-4124-AD33-FE2C623F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B7D3-7B89-4651-ACA5-F96587D692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316910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BCA4-EB42-4073-BF9B-EC6BC7CE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C322-7F65-4E23-AC66-EBC54B0FB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DCF20-F7FC-4202-ADF3-7BB161AB8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00966-FB63-4387-BAF1-9BFC0633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3DE39-9F8A-4C12-9D80-BFA0936D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8C379-21CF-4405-8C49-9BF94815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ACDB4-9D71-4563-B19B-E7052AD016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281260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87D0-EEAB-427A-8D29-D7C9DCCF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C57F05-8781-42DD-AC50-7DB83CF0F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AA50E-90AF-42B7-A23D-F0F8646FB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75C92-4372-4889-B54E-C4911742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AA869-1147-4DF9-8E05-8C41139F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DCE4D-3756-4380-ADD1-169C58B3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14268-9704-4CF9-BAE4-F8702FA979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706158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6152F8E3-E30D-4C94-BFCA-DF195125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 sz="2400">
              <a:latin typeface="Times New Roman" panose="02020603050405020304" pitchFamily="18" charset="0"/>
            </a:endParaRP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D984F001-91AC-4A50-9831-199A674EC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 sz="2400">
              <a:latin typeface="Times New Roman" panose="02020603050405020304" pitchFamily="18" charset="0"/>
            </a:endParaRPr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23AC316D-981E-477E-97A2-B7750542A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id="{F1C5E13C-32F9-4440-9AEA-4B94B1FCA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id="{48FBD6F0-6F72-4871-939F-DA7F7692BA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sl-SI" altLang="sl-SI"/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id="{94ECA9D8-C105-45AA-B31F-8B97AD1356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 altLang="sl-SI"/>
          </a:p>
        </p:txBody>
      </p:sp>
      <p:sp>
        <p:nvSpPr>
          <p:cNvPr id="157704" name="Rectangle 8">
            <a:extLst>
              <a:ext uri="{FF2B5EF4-FFF2-40B4-BE49-F238E27FC236}">
                <a16:creationId xmlns:a16="http://schemas.microsoft.com/office/drawing/2014/main" id="{2AD151EC-6E3C-4D25-B5DD-7C6A53EF80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D421005-5D5F-43FB-9279-CA700A281A3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57705" name="Freeform 9">
            <a:extLst>
              <a:ext uri="{FF2B5EF4-FFF2-40B4-BE49-F238E27FC236}">
                <a16:creationId xmlns:a16="http://schemas.microsoft.com/office/drawing/2014/main" id="{A2E243EF-D5D0-42FB-9610-3BC7532E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1000 w 1000"/>
              <a:gd name="T1" fmla="*/ 1000 h 1000"/>
              <a:gd name="T2" fmla="*/ 0 w 1000"/>
              <a:gd name="T3" fmla="*/ 1000 h 1000"/>
              <a:gd name="T4" fmla="*/ 0 w 1000"/>
              <a:gd name="T5" fmla="*/ 0 h 1000"/>
              <a:gd name="T6" fmla="*/ 1000 w 1000"/>
              <a:gd name="T7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57706" name="Freeform 10">
            <a:extLst>
              <a:ext uri="{FF2B5EF4-FFF2-40B4-BE49-F238E27FC236}">
                <a16:creationId xmlns:a16="http://schemas.microsoft.com/office/drawing/2014/main" id="{6BBCF926-EE6E-46A5-A820-FC4F11ECB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1000 w 1000"/>
              <a:gd name="T3" fmla="*/ 0 h 1000"/>
              <a:gd name="T4" fmla="*/ 1000 w 1000"/>
              <a:gd name="T5" fmla="*/ 1000 h 1000"/>
              <a:gd name="T6" fmla="*/ 0 w 1000"/>
              <a:gd name="T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ransition>
    <p:zoom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0C150B8-F4C9-4423-ADF7-93A3DB6281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4400" b="1">
                <a:solidFill>
                  <a:srgbClr val="0000FF"/>
                </a:solidFill>
                <a:latin typeface="Times New Roman" panose="02020603050405020304" pitchFamily="18" charset="0"/>
              </a:rPr>
              <a:t>Fire Wall</a:t>
            </a:r>
            <a:br>
              <a:rPr lang="sl-SI" altLang="sl-SI" sz="44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sl-SI" altLang="sl-SI" sz="2000" b="1">
                <a:solidFill>
                  <a:schemeClr val="tx1"/>
                </a:solidFill>
                <a:latin typeface="Times New Roman" panose="02020603050405020304" pitchFamily="18" charset="0"/>
              </a:rPr>
              <a:t>( Požarni zid )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86D297F-5938-4B21-9EC7-FD5FB7CE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74975"/>
            <a:ext cx="33845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E12063D0-64BE-4C2F-B34A-DA4543B0D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00"/>
                </a:solidFill>
                <a:latin typeface="Times New Roman" panose="02020603050405020304" pitchFamily="18" charset="0"/>
              </a:rPr>
              <a:t>Kaj sploh je </a:t>
            </a:r>
            <a:r>
              <a:rPr lang="sl-SI" altLang="sl-SI" sz="3200">
                <a:solidFill>
                  <a:srgbClr val="CC0000"/>
                </a:solidFill>
                <a:latin typeface="Times New Roman" panose="02020603050405020304" pitchFamily="18" charset="0"/>
              </a:rPr>
              <a:t>POŽARNI ZID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A23305B8-1184-454F-BEB9-5208EE57569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89138"/>
            <a:ext cx="794385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  <a:buSzPct val="50000"/>
              <a:buFontTx/>
              <a:buChar char="•"/>
            </a:pP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Požarni zidovi so najpogostejši varnostni izdelki s področja omrežne varnosti in jih potrebuje že skoraj vsaka naprava, povezana v internet. 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50000"/>
              <a:buFontTx/>
              <a:buChar char="•"/>
            </a:pPr>
            <a:endParaRPr lang="sl-SI" altLang="sl-SI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SzPct val="50000"/>
              <a:buFontTx/>
              <a:buChar char="•"/>
            </a:pPr>
            <a:endParaRPr lang="sl-SI" altLang="sl-SI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SzPct val="50000"/>
              <a:buFontTx/>
              <a:buChar char="•"/>
            </a:pPr>
            <a:endParaRPr lang="sl-SI" altLang="sl-SI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SzPct val="50000"/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Požarni zidovi so namenjeni 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50000"/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ločevanju dveh delov omrežij: 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50000"/>
              <a:buFontTx/>
              <a:buNone/>
            </a:pP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enemu zaupamo, drugemu pa ne.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50000"/>
              <a:buFontTx/>
              <a:buNone/>
            </a:pPr>
            <a:endParaRPr lang="sl-SI" altLang="sl-SI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SzPct val="50000"/>
              <a:buFontTx/>
              <a:buNone/>
            </a:pPr>
            <a:r>
              <a:rPr lang="sl-SI" altLang="sl-SI" sz="2000" b="1">
                <a:solidFill>
                  <a:schemeClr val="bg1"/>
                </a:solidFill>
                <a:latin typeface="Times New Roman" panose="02020603050405020304" pitchFamily="18" charset="0"/>
              </a:rPr>
              <a:t>BISTVO:</a:t>
            </a: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</a:rPr>
              <a:t>glede na določena pravila 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50000"/>
              <a:buFontTx/>
              <a:buNone/>
            </a:pPr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</a:rPr>
              <a:t>dovoli ali zavrne tok podatkov preko</a:t>
            </a:r>
          </a:p>
          <a:p>
            <a:pPr>
              <a:lnSpc>
                <a:spcPct val="90000"/>
              </a:lnSpc>
              <a:buClr>
                <a:schemeClr val="bg1"/>
              </a:buClr>
              <a:buSzPct val="50000"/>
              <a:buFontTx/>
              <a:buNone/>
            </a:pPr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</a:rPr>
              <a:t>omrežij.</a:t>
            </a:r>
          </a:p>
        </p:txBody>
      </p:sp>
      <p:pic>
        <p:nvPicPr>
          <p:cNvPr id="152580" name="Picture 4">
            <a:extLst>
              <a:ext uri="{FF2B5EF4-FFF2-40B4-BE49-F238E27FC236}">
                <a16:creationId xmlns:a16="http://schemas.microsoft.com/office/drawing/2014/main" id="{FAD1401D-A93A-46DC-9B72-95F8F3C7A1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3429000"/>
            <a:ext cx="5003800" cy="2738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322562C6-EB98-4EFB-8BED-8A9670FDB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CC0000"/>
                </a:solidFill>
                <a:latin typeface="Times New Roman" panose="02020603050405020304" pitchFamily="18" charset="0"/>
              </a:rPr>
              <a:t>VRSTE POŽARNIH ZIDOV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D4B839EE-636C-4DAD-A3F3-A782F4C31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142287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Poznamo: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STROJNI : - Precej dražji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		      	- Vendar učinkovitejši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		        	  - Večja hitrost in s tem večja prepustnost            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None/>
            </a:pPr>
            <a:endParaRPr lang="sl-SI" altLang="sl-SI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l-SI" altLang="sl-SI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PROGRAMSKI: - Enostavna uporaba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</a:rPr>
              <a:t>			          - Cenejši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</a:rPr>
              <a:t>			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>
            <a:extLst>
              <a:ext uri="{FF2B5EF4-FFF2-40B4-BE49-F238E27FC236}">
                <a16:creationId xmlns:a16="http://schemas.microsoft.com/office/drawing/2014/main" id="{2AD8D09E-51DB-4549-AED3-8C77EBF6E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sl-SI" altLang="sl-SI" b="1">
                <a:solidFill>
                  <a:srgbClr val="CC0000"/>
                </a:solidFill>
                <a:latin typeface="Times New Roman" panose="02020603050405020304" pitchFamily="18" charset="0"/>
              </a:rPr>
              <a:t>VRSTE POŽARNIH ZIDOV</a:t>
            </a:r>
          </a:p>
        </p:txBody>
      </p:sp>
      <p:sp>
        <p:nvSpPr>
          <p:cNvPr id="161797" name="Rectangle 5">
            <a:extLst>
              <a:ext uri="{FF2B5EF4-FFF2-40B4-BE49-F238E27FC236}">
                <a16:creationId xmlns:a16="http://schemas.microsoft.com/office/drawing/2014/main" id="{7D7CB01F-4F49-45CB-AFCA-19BC05E00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70063"/>
            <a:ext cx="8143875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/>
          <a:p>
            <a:pPr algn="just"/>
            <a:r>
              <a:rPr lang="sl-SI" altLang="sl-SI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Požarni zid internetne povezave (samo Windows XP)</a:t>
            </a:r>
          </a:p>
          <a:p>
            <a:pPr algn="just"/>
            <a:endParaRPr lang="sl-SI" altLang="sl-SI" sz="24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just" eaLnBrk="0" hangingPunct="0"/>
            <a:r>
              <a:rPr lang="sl-SI" altLang="sl-SI" sz="160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sl-SI" altLang="sl-SI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Požarni zid internetne povezave (Internet Connection Firewall, ICF) je vgrajen v </a:t>
            </a:r>
            <a:r>
              <a:rPr lang="sl-SI" altLang="sl-SI" sz="160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sl-SI" altLang="sl-SI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operacijski sistem Windows XP.</a:t>
            </a:r>
            <a:endParaRPr lang="sl-SI" altLang="sl-SI" sz="1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sl-SI" altLang="sl-SI" sz="160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sl-SI" altLang="sl-SI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 na voljo kot samostojen izdelek in v drugih različicah operacijsk</a:t>
            </a:r>
            <a:r>
              <a:rPr lang="sl-SI" altLang="sl-SI" sz="1600">
                <a:solidFill>
                  <a:schemeClr val="bg1"/>
                </a:solidFill>
                <a:latin typeface="Times New Roman" panose="02020603050405020304" pitchFamily="18" charset="0"/>
              </a:rPr>
              <a:t>ih sistemov.</a:t>
            </a:r>
          </a:p>
        </p:txBody>
      </p:sp>
      <p:graphicFrame>
        <p:nvGraphicFramePr>
          <p:cNvPr id="161838" name="Group 46">
            <a:extLst>
              <a:ext uri="{FF2B5EF4-FFF2-40B4-BE49-F238E27FC236}">
                <a16:creationId xmlns:a16="http://schemas.microsoft.com/office/drawing/2014/main" id="{1613EFDB-BC33-4B08-BE83-0D31BA14B3C1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3630613"/>
          <a:ext cx="5041900" cy="3227388"/>
        </p:xfrm>
        <a:graphic>
          <a:graphicData uri="http://schemas.openxmlformats.org/drawingml/2006/table">
            <a:tbl>
              <a:tblPr/>
              <a:tblGrid>
                <a:gridCol w="2592388">
                  <a:extLst>
                    <a:ext uri="{9D8B030D-6E8A-4147-A177-3AD203B41FA5}">
                      <a16:colId xmlns:a16="http://schemas.microsoft.com/office/drawing/2014/main" val="509720659"/>
                    </a:ext>
                  </a:extLst>
                </a:gridCol>
                <a:gridCol w="2449512">
                  <a:extLst>
                    <a:ext uri="{9D8B030D-6E8A-4147-A177-3AD203B41FA5}">
                      <a16:colId xmlns:a16="http://schemas.microsoft.com/office/drawing/2014/main" val="12469520"/>
                    </a:ext>
                  </a:extLst>
                </a:gridCol>
              </a:tblGrid>
              <a:tr h="962025">
                <a:tc>
                  <a:txBody>
                    <a:bodyPr/>
                    <a:lstStyle>
                      <a:lvl1pPr marL="447675" indent="-4476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89000" indent="-4397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3813" indent="-403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81163" indent="-3857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3873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47675" marR="0" lvl="0" indent="-4476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7675" marR="0" lvl="0" indent="-447675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Prednosti</a:t>
                      </a: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447675" indent="-4476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89000" indent="-4397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3813" indent="-403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81163" indent="-3857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3873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47675" marR="0" lvl="0" indent="-4476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Pomanjkljivosti</a:t>
                      </a: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2449"/>
                  </a:ext>
                </a:extLst>
              </a:tr>
              <a:tr h="1133475">
                <a:tc>
                  <a:txBody>
                    <a:bodyPr/>
                    <a:lstStyle>
                      <a:lvl1pPr marL="447675" indent="-4476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89000" indent="-4397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3813" indent="-403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81163" indent="-3857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3873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 programska oprema, vgrajena v operacijski sistem Windows XP</a:t>
                      </a: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47675" indent="-4476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89000" indent="-4397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3813" indent="-403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81163" indent="-3857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3873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47675" marR="0" lvl="0" indent="-447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 morete ga uporabiti z več računalniki.</a:t>
                      </a: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293049"/>
                  </a:ext>
                </a:extLst>
              </a:tr>
              <a:tr h="1131888">
                <a:tc>
                  <a:txBody>
                    <a:bodyPr/>
                    <a:lstStyle>
                      <a:lvl1pPr marL="447675" indent="-4476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89000" indent="-4397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3813" indent="-403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81163" indent="-3857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3873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47675" marR="0" lvl="0" indent="-4476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 vam ga treba nameščati. </a:t>
                      </a: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6"/>
                    </a:solidFill>
                  </a:tcPr>
                </a:tc>
                <a:tc>
                  <a:txBody>
                    <a:bodyPr/>
                    <a:lstStyle>
                      <a:lvl1pPr marL="447675" indent="-44767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89000" indent="-43973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93813" indent="-4032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81163" indent="-3857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70100" indent="-3873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273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845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417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98900" indent="-387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47675" marR="0" lvl="0" indent="-4476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voljo samo za Windows XP</a:t>
                      </a: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994397"/>
                  </a:ext>
                </a:extLst>
              </a:tr>
            </a:tbl>
          </a:graphicData>
        </a:graphic>
      </p:graphicFrame>
      <p:sp>
        <p:nvSpPr>
          <p:cNvPr id="161832" name="Rectangle 40">
            <a:extLst>
              <a:ext uri="{FF2B5EF4-FFF2-40B4-BE49-F238E27FC236}">
                <a16:creationId xmlns:a16="http://schemas.microsoft.com/office/drawing/2014/main" id="{45966DDD-34AF-4A70-AC32-48240E2A9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11663" y="40163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endParaRPr lang="sl-SI" altLang="sl-SI"/>
          </a:p>
        </p:txBody>
      </p:sp>
      <p:pic>
        <p:nvPicPr>
          <p:cNvPr id="161835" name="Picture 43" descr="Varnostno opozorilo požarnega zidu">
            <a:extLst>
              <a:ext uri="{FF2B5EF4-FFF2-40B4-BE49-F238E27FC236}">
                <a16:creationId xmlns:a16="http://schemas.microsoft.com/office/drawing/2014/main" id="{80C9C2F6-F409-4923-89F5-0EE99F5A8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429000"/>
            <a:ext cx="3240088" cy="2320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56" name="Rectangle 40">
            <a:extLst>
              <a:ext uri="{FF2B5EF4-FFF2-40B4-BE49-F238E27FC236}">
                <a16:creationId xmlns:a16="http://schemas.microsoft.com/office/drawing/2014/main" id="{B5D213FE-94E2-4BFB-A5E0-0BCEA46EB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765175"/>
            <a:ext cx="7158037" cy="744538"/>
          </a:xfrm>
          <a:noFill/>
          <a:ln/>
        </p:spPr>
        <p:txBody>
          <a:bodyPr/>
          <a:lstStyle/>
          <a:p>
            <a:r>
              <a:rPr lang="sl-SI" altLang="sl-SI" b="1">
                <a:solidFill>
                  <a:srgbClr val="CC0000"/>
                </a:solidFill>
                <a:latin typeface="Times New Roman" panose="02020603050405020304" pitchFamily="18" charset="0"/>
              </a:rPr>
              <a:t>VRSTE POŽARNIH ZIDOV</a:t>
            </a:r>
          </a:p>
        </p:txBody>
      </p:sp>
      <p:sp>
        <p:nvSpPr>
          <p:cNvPr id="162857" name="Rectangle 41">
            <a:extLst>
              <a:ext uri="{FF2B5EF4-FFF2-40B4-BE49-F238E27FC236}">
                <a16:creationId xmlns:a16="http://schemas.microsoft.com/office/drawing/2014/main" id="{BA4B8A1F-0266-4B51-AF63-701D7DEA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005013"/>
            <a:ext cx="8050212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just"/>
            <a:r>
              <a:rPr lang="sl-SI" altLang="sl-SI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Programski požarni zid</a:t>
            </a:r>
          </a:p>
          <a:p>
            <a:pPr algn="just"/>
            <a:endParaRPr lang="sl-SI" altLang="sl-SI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sl-SI" altLang="sl-SI" sz="1600">
                <a:solidFill>
                  <a:schemeClr val="bg1"/>
                </a:solidFill>
                <a:cs typeface="Times New Roman" panose="02020603050405020304" pitchFamily="18" charset="0"/>
              </a:rPr>
              <a:t>Programski požarni zidovi delujejo s sistemi Windows 98, </a:t>
            </a:r>
            <a:endParaRPr lang="sl-SI" altLang="sl-SI" sz="1600">
              <a:solidFill>
                <a:schemeClr val="bg1"/>
              </a:solidFill>
            </a:endParaRPr>
          </a:p>
          <a:p>
            <a:pPr algn="just" eaLnBrk="0" hangingPunct="0"/>
            <a:r>
              <a:rPr lang="sl-SI" altLang="sl-SI" sz="1600">
                <a:solidFill>
                  <a:schemeClr val="bg1"/>
                </a:solidFill>
                <a:cs typeface="Times New Roman" panose="02020603050405020304" pitchFamily="18" charset="0"/>
              </a:rPr>
              <a:t>Windows ME in Windows 2000. So dobra izbira za posamezne računalnike, proizvajajo </a:t>
            </a:r>
            <a:endParaRPr lang="sl-SI" altLang="sl-SI" sz="1600">
              <a:solidFill>
                <a:schemeClr val="bg1"/>
              </a:solidFill>
            </a:endParaRPr>
          </a:p>
          <a:p>
            <a:pPr algn="just" eaLnBrk="0" hangingPunct="0"/>
            <a:r>
              <a:rPr lang="sl-SI" altLang="sl-SI" sz="1600">
                <a:solidFill>
                  <a:schemeClr val="bg1"/>
                </a:solidFill>
                <a:cs typeface="Times New Roman" panose="02020603050405020304" pitchFamily="18" charset="0"/>
              </a:rPr>
              <a:t>pa jih druga podjetja. </a:t>
            </a:r>
            <a:endParaRPr lang="sl-SI" altLang="sl-SI" sz="1600">
              <a:solidFill>
                <a:schemeClr val="bg1"/>
              </a:solidFill>
            </a:endParaRPr>
          </a:p>
          <a:p>
            <a:pPr algn="just" eaLnBrk="0" hangingPunct="0"/>
            <a:r>
              <a:rPr lang="sl-SI" altLang="sl-SI" sz="1600">
                <a:solidFill>
                  <a:schemeClr val="bg1"/>
                </a:solidFill>
                <a:cs typeface="Times New Roman" panose="02020603050405020304" pitchFamily="18" charset="0"/>
              </a:rPr>
              <a:t>V operacijskem sistemu Windows XP niso potrebni, saj ima ta že vgrajen požarni zid.</a:t>
            </a:r>
            <a:endParaRPr lang="sl-SI" altLang="sl-SI" sz="1600">
              <a:solidFill>
                <a:schemeClr val="bg1"/>
              </a:solidFill>
            </a:endParaRPr>
          </a:p>
        </p:txBody>
      </p:sp>
      <p:graphicFrame>
        <p:nvGraphicFramePr>
          <p:cNvPr id="162907" name="Group 91">
            <a:extLst>
              <a:ext uri="{FF2B5EF4-FFF2-40B4-BE49-F238E27FC236}">
                <a16:creationId xmlns:a16="http://schemas.microsoft.com/office/drawing/2014/main" id="{391BAE2B-3873-49D6-A575-7AD965EAFC55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3933825"/>
          <a:ext cx="6507162" cy="2476500"/>
        </p:xfrm>
        <a:graphic>
          <a:graphicData uri="http://schemas.openxmlformats.org/drawingml/2006/table">
            <a:tbl>
              <a:tblPr/>
              <a:tblGrid>
                <a:gridCol w="2841625">
                  <a:extLst>
                    <a:ext uri="{9D8B030D-6E8A-4147-A177-3AD203B41FA5}">
                      <a16:colId xmlns:a16="http://schemas.microsoft.com/office/drawing/2014/main" val="512410535"/>
                    </a:ext>
                  </a:extLst>
                </a:gridCol>
                <a:gridCol w="3665537">
                  <a:extLst>
                    <a:ext uri="{9D8B030D-6E8A-4147-A177-3AD203B41FA5}">
                      <a16:colId xmlns:a16="http://schemas.microsoft.com/office/drawing/2014/main" val="3637528531"/>
                    </a:ext>
                  </a:extLst>
                </a:gridCol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Prednosti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Pomanjkljivosti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5024"/>
                  </a:ext>
                </a:extLst>
              </a:tr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 zahteva dodatne strojne opreme.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Dodaten strošek: večino programskih požarnih zidov je treba kupiti.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65645"/>
                  </a:ext>
                </a:extLst>
              </a:tr>
              <a:tr h="655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 zahteva dodatnega računalniškega povezovanja.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Treba ga je namestiti in nastaviti.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61386"/>
                  </a:ext>
                </a:extLst>
              </a:tr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Dobra možnost za posamezne računalnike.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Navadno morate vsak računalnik kupiti eno kopijo.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77379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>
            <a:extLst>
              <a:ext uri="{FF2B5EF4-FFF2-40B4-BE49-F238E27FC236}">
                <a16:creationId xmlns:a16="http://schemas.microsoft.com/office/drawing/2014/main" id="{64F94AF3-13C6-4365-91CC-70A2AB041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765175"/>
            <a:ext cx="7158037" cy="744538"/>
          </a:xfrm>
          <a:noFill/>
          <a:ln/>
        </p:spPr>
        <p:txBody>
          <a:bodyPr/>
          <a:lstStyle/>
          <a:p>
            <a:r>
              <a:rPr lang="sl-SI" altLang="sl-SI" b="1">
                <a:solidFill>
                  <a:srgbClr val="CC0000"/>
                </a:solidFill>
                <a:latin typeface="Times New Roman" panose="02020603050405020304" pitchFamily="18" charset="0"/>
              </a:rPr>
              <a:t>VRSTE POŽARNIH ZIDOV</a:t>
            </a:r>
          </a:p>
        </p:txBody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1F44BA7A-5A65-4D69-98B7-D4F4EB1F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3" y="2386013"/>
            <a:ext cx="7242175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just"/>
            <a:r>
              <a:rPr lang="sl-SI" altLang="sl-SI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Strojni usmerjevalnik</a:t>
            </a:r>
          </a:p>
          <a:p>
            <a:pPr algn="just"/>
            <a:endParaRPr lang="sl-SI" altLang="sl-SI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sl-SI" altLang="sl-SI" sz="1600">
                <a:solidFill>
                  <a:schemeClr val="bg1"/>
                </a:solidFill>
                <a:cs typeface="Times New Roman" panose="02020603050405020304" pitchFamily="18" charset="0"/>
              </a:rPr>
              <a:t>Strojni usmerjevalniki so dobra izbira za domača omrežja, povezana v internet.</a:t>
            </a:r>
            <a:endParaRPr lang="sl-SI" altLang="sl-SI" sz="1600">
              <a:solidFill>
                <a:schemeClr val="bg1"/>
              </a:solidFill>
            </a:endParaRPr>
          </a:p>
        </p:txBody>
      </p:sp>
      <p:graphicFrame>
        <p:nvGraphicFramePr>
          <p:cNvPr id="163882" name="Group 42">
            <a:extLst>
              <a:ext uri="{FF2B5EF4-FFF2-40B4-BE49-F238E27FC236}">
                <a16:creationId xmlns:a16="http://schemas.microsoft.com/office/drawing/2014/main" id="{BE03C7D4-4A1B-45DD-BECB-86042D4EA882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3789363"/>
          <a:ext cx="7375525" cy="2832100"/>
        </p:xfrm>
        <a:graphic>
          <a:graphicData uri="http://schemas.openxmlformats.org/drawingml/2006/table">
            <a:tbl>
              <a:tblPr/>
              <a:tblGrid>
                <a:gridCol w="4124325">
                  <a:extLst>
                    <a:ext uri="{9D8B030D-6E8A-4147-A177-3AD203B41FA5}">
                      <a16:colId xmlns:a16="http://schemas.microsoft.com/office/drawing/2014/main" val="2093956596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3149906631"/>
                    </a:ext>
                  </a:extLst>
                </a:gridCol>
              </a:tblGrid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Prednosti</a:t>
                      </a: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Pomanjkljivosti</a:t>
                      </a: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097878"/>
                  </a:ext>
                </a:extLst>
              </a:tr>
              <a:tr h="958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Strojni usmerjevalniki imajo navadno vsaj štiri omrežna vrata za povezavo z računalniki.</a:t>
                      </a: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Zahteva napeljavo, ki lahko zasede precej prostora na mizi.</a:t>
                      </a: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802792"/>
                  </a:ext>
                </a:extLst>
              </a:tr>
              <a:tr h="1135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Strojni usmerjevalniki nudijo zaščito za več računalnikov.</a:t>
                      </a: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26216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>
            <a:extLst>
              <a:ext uri="{FF2B5EF4-FFF2-40B4-BE49-F238E27FC236}">
                <a16:creationId xmlns:a16="http://schemas.microsoft.com/office/drawing/2014/main" id="{A8FA815D-FBE6-4AA5-9330-3AC8648F5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63" y="765175"/>
            <a:ext cx="7158037" cy="744538"/>
          </a:xfrm>
          <a:noFill/>
          <a:ln/>
        </p:spPr>
        <p:txBody>
          <a:bodyPr/>
          <a:lstStyle/>
          <a:p>
            <a:r>
              <a:rPr lang="sl-SI" altLang="sl-SI" b="1">
                <a:solidFill>
                  <a:srgbClr val="CC0000"/>
                </a:solidFill>
                <a:latin typeface="Times New Roman" panose="02020603050405020304" pitchFamily="18" charset="0"/>
              </a:rPr>
              <a:t>VRSTE POŽARNIH ZIDOV</a:t>
            </a:r>
          </a:p>
        </p:txBody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68447892-2E44-4E2E-95C0-D80E763D7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844675"/>
            <a:ext cx="8505825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pPr algn="just"/>
            <a:r>
              <a:rPr lang="sl-SI" altLang="sl-SI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Brezžični usmerjevalniki</a:t>
            </a:r>
          </a:p>
          <a:p>
            <a:pPr algn="just"/>
            <a:endParaRPr lang="sl-SI" altLang="sl-SI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sl-SI" altLang="sl-SI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 uporabljate ali načrtujete uporabo brezžičnega omrežja, boste potrebovali brezžični usmerjevalnik.</a:t>
            </a:r>
            <a:endParaRPr lang="sl-SI" altLang="sl-SI" sz="1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 eaLnBrk="0" hangingPunct="0"/>
            <a:r>
              <a:rPr lang="sl-SI" altLang="sl-SI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Redki brezžični usmerjevalniki imajo vgrajen požarni zid, tako da ga boste morda morali dokupiti.</a:t>
            </a:r>
            <a:endParaRPr lang="sl-SI" altLang="sl-SI" sz="1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4918" name="Group 54">
            <a:extLst>
              <a:ext uri="{FF2B5EF4-FFF2-40B4-BE49-F238E27FC236}">
                <a16:creationId xmlns:a16="http://schemas.microsoft.com/office/drawing/2014/main" id="{3627BE1D-E710-45D7-AE38-12EDEA465B86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3429000"/>
          <a:ext cx="8280400" cy="3240406"/>
        </p:xfrm>
        <a:graphic>
          <a:graphicData uri="http://schemas.openxmlformats.org/drawingml/2006/table">
            <a:tbl>
              <a:tblPr/>
              <a:tblGrid>
                <a:gridCol w="3802062">
                  <a:extLst>
                    <a:ext uri="{9D8B030D-6E8A-4147-A177-3AD203B41FA5}">
                      <a16:colId xmlns:a16="http://schemas.microsoft.com/office/drawing/2014/main" val="3650824097"/>
                    </a:ext>
                  </a:extLst>
                </a:gridCol>
                <a:gridCol w="4478338">
                  <a:extLst>
                    <a:ext uri="{9D8B030D-6E8A-4147-A177-3AD203B41FA5}">
                      <a16:colId xmlns:a16="http://schemas.microsoft.com/office/drawing/2014/main" val="859360042"/>
                    </a:ext>
                  </a:extLst>
                </a:gridCol>
              </a:tblGrid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Prednosti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Pomanjkljivosti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690451"/>
                  </a:ext>
                </a:extLst>
              </a:tr>
              <a:tr h="800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Brezžični usmerjevalniki vam omogočajo povezovanje računalnikov, prenosnih računalnikov, dlančnikov in tiskalnikov brez uporabe kablov.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Brezžične naprave pošiljajo podatke prek radijskih signalov, ki jih je mogoče (s pravo opremo) prestreči tudi zunaj vašega doma.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331230"/>
                  </a:ext>
                </a:extLst>
              </a:tr>
              <a:tr h="800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Brezžični usmerjevalniki so idealni za povezavo prenosnih računalnikov v internet in omrežja.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 želite uporabiti brezžični usmerjevalnik, morate v vse računalnike, ki jih boste povezali z njim, namestiti brezžično omrežno kartico, ki jo morate seveda dokupiti.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73156"/>
                  </a:ext>
                </a:extLst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9263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905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954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2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99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71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43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115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Nekateri brezžični usmerjevalniki nimajo vgrajenega požarnega zidu, tako da ga boste morali dokupiti.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71429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AD911B9E-94FD-4CA3-B8E1-0D9D270A6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 b="1">
                <a:solidFill>
                  <a:srgbClr val="CC0000"/>
                </a:solidFill>
                <a:latin typeface="Times New Roman" panose="02020603050405020304" pitchFamily="18" charset="0"/>
              </a:rPr>
              <a:t>VARNOST V BREZŽIČNEM OMREŽJU</a:t>
            </a:r>
            <a:r>
              <a:rPr lang="sl-SI" altLang="sl-SI"/>
              <a:t> 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76EEB440-D144-416E-9FC0-9D5823C1F0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5783263" cy="4114800"/>
          </a:xfrm>
        </p:spPr>
        <p:txBody>
          <a:bodyPr/>
          <a:lstStyle/>
          <a:p>
            <a:pPr>
              <a:buClr>
                <a:srgbClr val="CC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</a:rPr>
              <a:t>	V brezžičnih povezavah je za varnost poskrbeti nekoliko težje predvsem zato, ker </a:t>
            </a:r>
            <a:r>
              <a:rPr lang="sl-SI" altLang="sl-SI" sz="1800" b="1">
                <a:solidFill>
                  <a:schemeClr val="bg1"/>
                </a:solidFill>
                <a:latin typeface="Times New Roman" panose="02020603050405020304" pitchFamily="18" charset="0"/>
              </a:rPr>
              <a:t>ne morete fizično preprečiti dostopa</a:t>
            </a:r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</a:rPr>
              <a:t>. Dejstvo je, da se lahko vsak, ki ima brezžično omrežno kartico poveže v brezžično omrežje – zato je varnost ključnega pomena. </a:t>
            </a:r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F7ED2346-5883-41C1-875A-EFB15C8D5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3775075"/>
            <a:ext cx="8855075" cy="22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Načini preprečevanja vdorov</a:t>
            </a:r>
          </a:p>
          <a:p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Ravno v ta namen so razvili protokol imenovan WEP – Wire Equivalence Protection </a:t>
            </a:r>
          </a:p>
          <a:p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(kar pomeni stopnja varnosti, ki je oz. naj bi bila enaka ožičenim omrežjem). </a:t>
            </a:r>
          </a:p>
          <a:p>
            <a:endParaRPr lang="sl-SI" altLang="sl-SI" sz="20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sl-SI" altLang="sl-SI" sz="2000" b="1">
                <a:solidFill>
                  <a:srgbClr val="CC0000"/>
                </a:solidFill>
                <a:latin typeface="Times New Roman" panose="02020603050405020304" pitchFamily="18" charset="0"/>
              </a:rPr>
              <a:t>WEP protokol</a:t>
            </a: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 podpirajo standardi 802.11b, a in g. </a:t>
            </a:r>
          </a:p>
          <a:p>
            <a:r>
              <a:rPr lang="sl-SI" altLang="sl-SI" sz="2200">
                <a:solidFill>
                  <a:srgbClr val="CC0000"/>
                </a:solidFill>
                <a:latin typeface="Times New Roman" panose="02020603050405020304" pitchFamily="18" charset="0"/>
              </a:rPr>
              <a:t>FakeAP</a:t>
            </a:r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, ki ustvari navidezne točke in vdiralec bi moral </a:t>
            </a:r>
          </a:p>
          <a:p>
            <a:r>
              <a:rPr lang="sl-SI" altLang="sl-SI" sz="2000">
                <a:solidFill>
                  <a:schemeClr val="bg1"/>
                </a:solidFill>
                <a:latin typeface="Times New Roman" panose="02020603050405020304" pitchFamily="18" charset="0"/>
              </a:rPr>
              <a:t>	  izbirati med 53000 navideznimi točkami.		 </a:t>
            </a:r>
          </a:p>
        </p:txBody>
      </p:sp>
      <p:pic>
        <p:nvPicPr>
          <p:cNvPr id="165893" name="Picture 5">
            <a:extLst>
              <a:ext uri="{FF2B5EF4-FFF2-40B4-BE49-F238E27FC236}">
                <a16:creationId xmlns:a16="http://schemas.microsoft.com/office/drawing/2014/main" id="{C7A54C71-5054-4D52-8FDE-080C7DEE82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2133600"/>
            <a:ext cx="1873250" cy="174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CB6A0777-9985-4923-93F2-7EB7B6DDE2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CC0000"/>
                </a:solidFill>
                <a:latin typeface="Bitstream Vera Serif" pitchFamily="18" charset="0"/>
              </a:rPr>
              <a:t>WEP </a:t>
            </a:r>
            <a:r>
              <a:rPr lang="sl-SI" altLang="sl-SI" sz="2000" b="1">
                <a:solidFill>
                  <a:srgbClr val="CC0000"/>
                </a:solidFill>
                <a:latin typeface="Bitstream Vera Serif" pitchFamily="18" charset="0"/>
              </a:rPr>
              <a:t>( Wire Equivalence Protection )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DF66355E-BA34-4034-86BA-3A910E40FF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635375" y="4221163"/>
            <a:ext cx="5508625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000" b="1"/>
              <a:t>Slabosti WEP:</a:t>
            </a:r>
            <a:r>
              <a:rPr lang="sl-SI" altLang="sl-SI" sz="1800"/>
              <a:t> </a:t>
            </a:r>
            <a:r>
              <a:rPr lang="sl-SI" altLang="sl-SI" sz="1800">
                <a:solidFill>
                  <a:schemeClr val="bg1"/>
                </a:solidFill>
                <a:latin typeface="Times New Roman" panose="02020603050405020304" pitchFamily="18" charset="0"/>
              </a:rPr>
              <a:t>z določenimi programi možno ključ, ki podatke šifrira razbiti ter se tako polastiti vsebine podatkov v pridobljenih »paketkih«. Najslabši scenarij je, da se kakšen lump poveže preko Vas v splet in malce podeska in nemara prebere svojo e-pošto.</a:t>
            </a:r>
          </a:p>
        </p:txBody>
      </p:sp>
      <p:pic>
        <p:nvPicPr>
          <p:cNvPr id="167940" name="Picture 4">
            <a:extLst>
              <a:ext uri="{FF2B5EF4-FFF2-40B4-BE49-F238E27FC236}">
                <a16:creationId xmlns:a16="http://schemas.microsoft.com/office/drawing/2014/main" id="{2A311D35-10F2-4F8E-8D0E-56BA7C4DA2B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73238"/>
            <a:ext cx="3754437" cy="192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2" name="Picture 6" descr="http://www.enaa.com/oddelki/racunalnistvo/Assets/product_images/nakupovalniVodici/kartica07.gif">
            <a:extLst>
              <a:ext uri="{FF2B5EF4-FFF2-40B4-BE49-F238E27FC236}">
                <a16:creationId xmlns:a16="http://schemas.microsoft.com/office/drawing/2014/main" id="{F5D00B07-49E9-4DFA-92CC-F8BD34C2373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644900"/>
            <a:ext cx="2566987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7944" name="Text Box 8">
            <a:extLst>
              <a:ext uri="{FF2B5EF4-FFF2-40B4-BE49-F238E27FC236}">
                <a16:creationId xmlns:a16="http://schemas.microsoft.com/office/drawing/2014/main" id="{2C9E1576-8886-4E54-BAA2-FBA2E823D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47529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000" b="1">
                <a:solidFill>
                  <a:schemeClr val="bg1"/>
                </a:solidFill>
              </a:rPr>
              <a:t>LASTNOSTI:</a:t>
            </a:r>
            <a:r>
              <a:rPr lang="sl-SI" altLang="sl-SI">
                <a:solidFill>
                  <a:schemeClr val="bg1"/>
                </a:solidFill>
              </a:rPr>
              <a:t> »paketke« ki se prenašajo po brezžičnem omrežju, WEP protokol zaščiti s posebnim ključem,</a:t>
            </a:r>
          </a:p>
          <a:p>
            <a:r>
              <a:rPr lang="sl-SI" altLang="sl-SI">
                <a:solidFill>
                  <a:schemeClr val="bg1"/>
                </a:solidFill>
              </a:rPr>
              <a:t>protokol podatke šifrira s ključem, ki je ponavadi dolg 64 ali 128 bitov. 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s">
  <a:themeElements>
    <a:clrScheme name="O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0</TotalTime>
  <Words>538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Bitstream Vera Serif</vt:lpstr>
      <vt:lpstr>Times New Roman</vt:lpstr>
      <vt:lpstr>Verdana</vt:lpstr>
      <vt:lpstr>Wingdings</vt:lpstr>
      <vt:lpstr>Os</vt:lpstr>
      <vt:lpstr>Fire Wall ( Požarni zid )</vt:lpstr>
      <vt:lpstr>Kaj sploh je POŽARNI ZID</vt:lpstr>
      <vt:lpstr>VRSTE POŽARNIH ZIDOV</vt:lpstr>
      <vt:lpstr>VRSTE POŽARNIH ZIDOV</vt:lpstr>
      <vt:lpstr>VRSTE POŽARNIH ZIDOV</vt:lpstr>
      <vt:lpstr>VRSTE POŽARNIH ZIDOV</vt:lpstr>
      <vt:lpstr>VRSTE POŽARNIH ZIDOV</vt:lpstr>
      <vt:lpstr>VARNOST V BREZŽIČNEM OMREŽJU </vt:lpstr>
      <vt:lpstr>WEP ( Wire Equivalence Protection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2019-06-03T09:07:13Z</dcterms:created>
  <dcterms:modified xsi:type="dcterms:W3CDTF">2019-06-03T09:07:13Z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