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Zveze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 sz="4000" dirty="0"/>
              <a:t>ŠTEVILO</a:t>
            </a:r>
            <a:r>
              <a:rPr lang="sl-SI" sz="4000" baseline="0" dirty="0"/>
              <a:t> LJUDI, KI SO SE ŽE SREČALI Z PREVARAMI NA SPLETU</a:t>
            </a:r>
            <a:endParaRPr lang="sl-SI" sz="40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5735706474190725"/>
                  <c:y val="-4.6072907553222513E-2"/>
                </c:manualLayout>
              </c:layout>
              <c:tx>
                <c:rich>
                  <a:bodyPr/>
                  <a:lstStyle/>
                  <a:p>
                    <a:r>
                      <a:rPr lang="en-US" sz="4000" b="1" dirty="0">
                        <a:latin typeface="Adobe Ming Std L" pitchFamily="18" charset="-128"/>
                        <a:ea typeface="Adobe Ming Std L" pitchFamily="18" charset="-128"/>
                      </a:rPr>
                      <a:t>54%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CD-42C8-90C1-899AE5C879DB}"/>
                </c:ext>
              </c:extLst>
            </c:dLbl>
            <c:dLbl>
              <c:idx val="1"/>
              <c:layout>
                <c:manualLayout>
                  <c:x val="0.15499989063867017"/>
                  <c:y val="1.3849664625255177E-2"/>
                </c:manualLayout>
              </c:layout>
              <c:spPr/>
              <c:txPr>
                <a:bodyPr/>
                <a:lstStyle/>
                <a:p>
                  <a:pPr algn="ctr" rtl="0">
                    <a:defRPr lang="sl-SI" sz="4000" b="1" i="0" u="none" strike="noStrike" kern="1200" baseline="0" dirty="0">
                      <a:solidFill>
                        <a:prstClr val="white"/>
                      </a:solidFill>
                      <a:latin typeface="Adobe Ming Std L" pitchFamily="18" charset="-128"/>
                      <a:ea typeface="Adobe Ming Std L" pitchFamily="18" charset="-128"/>
                      <a:cs typeface="+mn-cs"/>
                    </a:defRPr>
                  </a:pPr>
                  <a:endParaRPr lang="sl-SI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CD-42C8-90C1-899AE5C879D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List1!$A$1:$B$1</c:f>
              <c:strCache>
                <c:ptCount val="2"/>
                <c:pt idx="0">
                  <c:v>ŠTEVILO LJUDI, KI JE IMELO IZKUŠNJE S PREVARAMI NA SPLETU</c:v>
                </c:pt>
                <c:pt idx="1">
                  <c:v>ŠTEVILO UPORABNIKOV, KI SE ŠE NI SREČALO S PREVARAMI ALI PA ZA TO NISO VEDELI</c:v>
                </c:pt>
              </c:strCache>
            </c:strRef>
          </c:cat>
          <c:val>
            <c:numRef>
              <c:f>List1!$A$2:$B$2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CD-42C8-90C1-899AE5C879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2A60B2-891A-4246-949C-59D49AE66E26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77BC6D-231E-46E7-BBFE-600AD4883936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83C90-AD73-41F0-BDDB-9F574A3F7CFE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CA634E-8BB9-4CD0-B885-AAFF94241155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D3C6CC5-0E3F-48E8-88DB-5DCE38E7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15E9-5F2A-4B20-A9ED-C8A47B0B294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81B87D-20EB-4C95-969F-1EE2A86C5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3F586-FF84-4DC5-BF6A-F67BB53E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7F272-A681-40AD-9B9E-DF838CBF1A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402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4BA21-88B9-433D-A49D-F8E20508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DB14-7B12-46B3-AB5B-DD6D65D80A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8ECAC-139F-49BC-9F24-DD3D8DF1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9AE9A-9DF7-47D2-8E31-D5AB871C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3A4AE-C749-494D-A31C-1F2AB3B5A6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406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B13CF-1982-4BD8-9818-09E54BFA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15AA-89DC-4B10-A934-0C56884559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F16E0-FAEE-41C2-BAF3-526AC1D7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015B-6BC7-40A1-8390-600F371B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235FA-28F0-4976-856C-233B72D20B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628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82F95-AD95-4CD8-A212-05C193430C5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7D1-3272-4385-BD52-9DE30AA51C0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EEA85-41AC-4C5A-97D2-089B98DDF1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38DF9-A0F3-4ECF-BA69-4803522AC3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C1FBCDA-A6EA-4105-854F-035F465606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279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3BE372-AB55-4A4E-8F6F-1E4AF6E4C821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4D305-0E60-4D0A-97C1-3210FE7D2655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F1829-52B0-41A7-B0DC-65C4EFEEEC5F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FCF51B-49F5-4947-8404-B8F997074E1E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0CA6AEF-AD43-4E69-ADE6-912B4F15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2C8AF-6AAA-4444-AA99-AA927DC86F7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920C46-B2E4-4FC9-8517-B22DF109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BF550D-5BBB-4EE9-8E22-83C4CE3D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578CF-7C5D-4838-9833-271719664F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32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FF3433-89E2-41CE-8FAA-91764D751B4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D8D6-CFAF-48C7-9151-931C567870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CA4551-EE3F-4BAC-A25D-1201DD39F0C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2DAE12-99F9-43D4-B9B5-72C7C22894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6D6196E-2B10-4C22-B168-2EA118738C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536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CAA7D0-072F-431B-A98D-4B8021EC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0C10-7994-4CD0-8DAC-2DD74E3EEA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551FD9-154D-4CD8-B1AA-D1A52C48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CA89F6-F3C7-4F48-8907-E63561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103E2-28BE-4AA2-80A1-DD2077BE80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941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3BF138-1C28-463A-B1ED-637DCF44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978C-0727-460C-A68B-CD091F5F6DF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EB8307-8C30-4926-A0E1-8ECEECF6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214C07-F3FE-432E-9BD5-72AB5A10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F8157-4B4C-4F53-8CC1-F03D78C47A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307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812503-BC51-472A-BF19-09AEC961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BDE9-3759-4601-A74E-FEA0B6C6C85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6D386F-9716-4530-9644-BF936531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182BDE-1039-4E2A-874E-C756F652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CA298-76B2-4F1A-8751-98897DAA8F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831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DCA556-2487-4833-883A-791CB6B7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6597-528F-41F6-A8D7-D66A3111B9F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F28EF0-1B7F-42B8-8FAE-3102C49A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EE9D59-784F-4B85-BC75-ECDE9926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3117-859A-4CDA-8D7F-44497CC10C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95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E95207-72CE-4493-A7CF-B443D498FC0E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795BCE-94AE-4153-9460-846CDC24D06B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73F883-BCD6-44A8-B844-E14E9B3DE954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7D77847-B43A-4BC5-A45A-107B21D0E959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6C42B4E5-CF2A-4C0B-8B40-9C8E2488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EBA8-87FB-48FD-A097-4366873101B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2F399ECE-FF2E-4295-A596-542C852E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9C4A7E0-43F3-4149-A1FE-8680E822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8BBF2-7449-460C-ABFD-FEF017348D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020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9C1993B-7765-4693-9158-EB8C647021B0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1A04FB-512F-4605-BEB4-755DA4CE425F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6A67E2-3E7B-4E8B-8467-9BEE99E35D83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5F9C300-A7A3-4847-9A31-28BA9D2B9DCC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436D1-CFA4-44DD-A469-094B8E22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67B6A0A8-DEF1-4F45-93B7-1854DD2BA2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F7E6-5804-4E2F-A025-E64A47BFE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05587-C776-4EA2-897E-BAFC732C051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F86E5-8906-4C07-85CA-6B1B5324B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41842-8F37-45F4-A272-28ABEF9F5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04789C1F-831B-4488-ACC2-C93F206679B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lDPpm6QGXM" TargetMode="External"/><Relationship Id="rId13" Type="http://schemas.openxmlformats.org/officeDocument/2006/relationships/hyperlink" Target="http://varnostnaspletu.si/varnost-za-spletne-obiskovalce/devet-tipov-najbolj-pogostih-spletnih-prevar" TargetMode="External"/><Relationship Id="rId18" Type="http://schemas.openxmlformats.org/officeDocument/2006/relationships/hyperlink" Target="http://www.arnes.si/obvestila/obvestilo/article/ob-vseevropskem-mesecu-kibervarnosti-opozarjamo-na-prevare-pri-spletnih-nakupih.html" TargetMode="External"/><Relationship Id="rId3" Type="http://schemas.openxmlformats.org/officeDocument/2006/relationships/hyperlink" Target="https://www.varninainternetu.si/article/vdor-v-facebook-profil/" TargetMode="External"/><Relationship Id="rId7" Type="http://schemas.openxmlformats.org/officeDocument/2006/relationships/hyperlink" Target="https://www.youtube.com/watch?v=A0SQp9rEots&amp;feature=relmfu" TargetMode="External"/><Relationship Id="rId12" Type="http://schemas.openxmlformats.org/officeDocument/2006/relationships/hyperlink" Target="https://www.varninainternetu.si/prijavi-prevaro/" TargetMode="External"/><Relationship Id="rId17" Type="http://schemas.openxmlformats.org/officeDocument/2006/relationships/hyperlink" Target="https://www.cert.si/si/varnostne-groznje/spletne-goljufije/" TargetMode="External"/><Relationship Id="rId2" Type="http://schemas.openxmlformats.org/officeDocument/2006/relationships/hyperlink" Target="https://www.varninainternetu.si/articleType/prevare-na-druzbenih-omrezjih/" TargetMode="External"/><Relationship Id="rId16" Type="http://schemas.openxmlformats.org/officeDocument/2006/relationships/hyperlink" Target="http://zasluzi.net/prevare-na-splet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VarniNaInternetu/videos" TargetMode="External"/><Relationship Id="rId11" Type="http://schemas.openxmlformats.org/officeDocument/2006/relationships/hyperlink" Target="http://www.fbi.gov/scams-safety/e-scams" TargetMode="External"/><Relationship Id="rId5" Type="http://schemas.openxmlformats.org/officeDocument/2006/relationships/hyperlink" Target="https://www.varninainternetu.si/article/vodila-varnega-mrezenja/" TargetMode="External"/><Relationship Id="rId15" Type="http://schemas.openxmlformats.org/officeDocument/2006/relationships/hyperlink" Target="http://www.delo.si/novice/kronika/deset-najpogostejsih-spletnih-prevar.html" TargetMode="External"/><Relationship Id="rId10" Type="http://schemas.openxmlformats.org/officeDocument/2006/relationships/hyperlink" Target="http://www.racunalniske-novice.com/novice/sporocila-za-javnost/najvecje-spletne-prevare.html" TargetMode="External"/><Relationship Id="rId4" Type="http://schemas.openxmlformats.org/officeDocument/2006/relationships/hyperlink" Target="https://www.varninainternetu.si/article/3657/" TargetMode="External"/><Relationship Id="rId9" Type="http://schemas.openxmlformats.org/officeDocument/2006/relationships/hyperlink" Target="http://www.siol.net/novice/crna_kronika/2012/10/spletne_prevare.aspx" TargetMode="External"/><Relationship Id="rId14" Type="http://schemas.openxmlformats.org/officeDocument/2006/relationships/hyperlink" Target="http://www.bonbon.si/default.asp?kaj=1&amp;id=555196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157F1CA-661D-4AB0-81D0-099D81E62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1275" y="4156075"/>
            <a:ext cx="6400800" cy="1752600"/>
          </a:xfrm>
        </p:spPr>
        <p:txBody>
          <a:bodyPr/>
          <a:lstStyle/>
          <a:p>
            <a:r>
              <a:rPr lang="sl-SI" altLang="sl-SI"/>
              <a:t>PREDSTAVITEV PROJEKTNE NALOGE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26E13B6-E39A-4008-B4B0-B4C4237DE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239153"/>
            <a:ext cx="7175351" cy="179316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sz="6000" dirty="0"/>
              <a:t>PREVARE NA SPLETU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07571FD-0ABA-4F08-8972-10ADEADC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732463"/>
            <a:ext cx="3024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 sz="2400" b="1" dirty="0"/>
              <a:t> 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4EEB390E-4D1D-426B-B3C1-15D5AD99F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732463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 b="1"/>
              <a:t>BIC ŠOLA LJUBLJANA </a:t>
            </a:r>
          </a:p>
          <a:p>
            <a:r>
              <a:rPr lang="sl-SI" altLang="sl-SI" b="1"/>
              <a:t>GIMNAZIJA IN VETERINARSKA</a:t>
            </a:r>
          </a:p>
          <a:p>
            <a:r>
              <a:rPr lang="sl-SI" altLang="sl-SI" b="1"/>
              <a:t>ŠOLA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C9A9C6-3B6D-46D0-973D-89713E1A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00" y="2285992"/>
            <a:ext cx="7358114" cy="2714644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KAJ NAREDITI V PRIMERU, DA STE ŽRTEV PREVARE?</a:t>
            </a:r>
            <a:br>
              <a:rPr lang="sl-SI" dirty="0"/>
            </a:b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A80C4F-CD63-4640-B46E-D17D4B43B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68A1431-1941-42B5-869C-A77B6D30C4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3143250"/>
            <a:ext cx="9144000" cy="3714750"/>
          </a:xfrm>
        </p:spPr>
        <p:txBody>
          <a:bodyPr/>
          <a:lstStyle/>
          <a:p>
            <a:r>
              <a:rPr lang="sl-SI" altLang="sl-SI"/>
              <a:t>Preverite, ali so vaši sumi upravičeni</a:t>
            </a:r>
          </a:p>
          <a:p>
            <a:r>
              <a:rPr lang="sl-SI" altLang="sl-SI"/>
              <a:t>Ali je pri incidentu prišlo do kakršnekoli škode</a:t>
            </a:r>
          </a:p>
          <a:p>
            <a:r>
              <a:rPr lang="sl-SI" altLang="sl-SI"/>
              <a:t>Če želite pomoč ali svetovanje pri zlorabi lahko pomoč poiščete pri:</a:t>
            </a:r>
          </a:p>
          <a:p>
            <a:r>
              <a:rPr lang="sl-SI" altLang="sl-SI"/>
              <a:t>ARNES SI-CERT</a:t>
            </a:r>
            <a:br>
              <a:rPr lang="sl-SI" altLang="sl-SI"/>
            </a:br>
            <a:r>
              <a:rPr lang="sl-SI" altLang="sl-SI"/>
              <a:t>Jamova 39,</a:t>
            </a:r>
            <a:br>
              <a:rPr lang="sl-SI" altLang="sl-SI"/>
            </a:br>
            <a:r>
              <a:rPr lang="sl-SI" altLang="sl-SI"/>
              <a:t>p.p. 7 1001 Ljubljana</a:t>
            </a:r>
          </a:p>
          <a:p>
            <a:endParaRPr lang="sl-SI" altLang="sl-SI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id="{7A16CE0C-82A3-4109-B1CF-49A267935189}"/>
              </a:ext>
            </a:extLst>
          </p:cNvPr>
          <p:cNvGrpSpPr>
            <a:grpSpLocks/>
          </p:cNvGrpSpPr>
          <p:nvPr/>
        </p:nvGrpSpPr>
        <p:grpSpPr bwMode="auto">
          <a:xfrm>
            <a:off x="0" y="500063"/>
            <a:ext cx="9144000" cy="2643187"/>
            <a:chOff x="521" y="11346"/>
            <a:chExt cx="9860" cy="2137"/>
          </a:xfrm>
        </p:grpSpPr>
        <p:sp>
          <p:nvSpPr>
            <p:cNvPr id="1031" name="AutoShape 7">
              <a:extLst>
                <a:ext uri="{FF2B5EF4-FFF2-40B4-BE49-F238E27FC236}">
                  <a16:creationId xmlns:a16="http://schemas.microsoft.com/office/drawing/2014/main" id="{78C84517-F448-48D9-B47B-A56B6C08A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11520"/>
              <a:ext cx="4320" cy="16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lvl="1">
                <a:defRPr/>
              </a:pPr>
              <a:r>
                <a:rPr lang="sl-SI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omic Sans MS" pitchFamily="66" charset="0"/>
                </a:rPr>
                <a:t>Najbolj pomembna podatka pri vsakem prijavljanju kakršnekoli omrežne zlorabe ali varnostnega incidenta sta:</a:t>
              </a:r>
            </a:p>
          </p:txBody>
        </p:sp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C66C381A-7553-4E4A-86DA-95DC10258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1" y="11346"/>
              <a:ext cx="2770" cy="2137"/>
            </a:xfrm>
            <a:prstGeom prst="rightArrow">
              <a:avLst>
                <a:gd name="adj1" fmla="val 50000"/>
                <a:gd name="adj2" fmla="val 32405"/>
              </a:avLst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lvl="1">
                <a:defRPr/>
              </a:pPr>
              <a:r>
                <a:rPr lang="sl-SI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omic Sans MS" pitchFamily="66" charset="0"/>
                </a:rPr>
                <a:t>datum in točen čas dogodka</a:t>
              </a:r>
            </a:p>
            <a:p>
              <a:pPr>
                <a:defRPr/>
              </a:pPr>
              <a:endParaRPr lang="sl-SI" dirty="0">
                <a:latin typeface="Arial" pitchFamily="34" charset="0"/>
              </a:endParaRPr>
            </a:p>
          </p:txBody>
        </p:sp>
        <p:sp>
          <p:nvSpPr>
            <p:cNvPr id="1033" name="AutoShape 9">
              <a:extLst>
                <a:ext uri="{FF2B5EF4-FFF2-40B4-BE49-F238E27FC236}">
                  <a16:creationId xmlns:a16="http://schemas.microsoft.com/office/drawing/2014/main" id="{D6757B02-CC52-4074-BC24-C22900690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1346"/>
              <a:ext cx="2770" cy="2137"/>
            </a:xfrm>
            <a:prstGeom prst="rightArrow">
              <a:avLst>
                <a:gd name="adj1" fmla="val 50000"/>
                <a:gd name="adj2" fmla="val 32405"/>
              </a:avLst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lvl="1">
                <a:defRPr/>
              </a:pPr>
              <a:r>
                <a:rPr lang="sl-SI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omic Sans MS" pitchFamily="66" charset="0"/>
                </a:rPr>
                <a:t>IP številka oz. naslov izvora</a:t>
              </a:r>
            </a:p>
            <a:p>
              <a:pPr>
                <a:defRPr/>
              </a:pPr>
              <a:endParaRPr lang="sl-SI" dirty="0">
                <a:latin typeface="Arial" pitchFamily="34" charset="0"/>
              </a:endParaRPr>
            </a:p>
          </p:txBody>
        </p:sp>
      </p:grpSp>
      <p:pic>
        <p:nvPicPr>
          <p:cNvPr id="12" name="Slika 11" descr="1300696545mozilla_menu.png">
            <a:extLst>
              <a:ext uri="{FF2B5EF4-FFF2-40B4-BE49-F238E27FC236}">
                <a16:creationId xmlns:a16="http://schemas.microsoft.com/office/drawing/2014/main" id="{C25B7288-D5C8-4B26-8DCE-6A27CB219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903538"/>
            <a:ext cx="4643437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87E003-541E-4EED-81CC-21B056E1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KAKO SE ZAŠČITIMO PRED ZLORABAMI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ABB85DE-8728-4E00-ABB3-F24025B861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r>
              <a:rPr lang="sl-SI" altLang="sl-SI"/>
              <a:t>uporabimo varnostne nastavitve</a:t>
            </a:r>
          </a:p>
          <a:p>
            <a:r>
              <a:rPr lang="sl-SI" altLang="sl-SI"/>
              <a:t>splet uporabljamo z glavo</a:t>
            </a:r>
          </a:p>
          <a:p>
            <a:endParaRPr lang="sl-SI" altLang="sl-SI"/>
          </a:p>
        </p:txBody>
      </p:sp>
      <p:pic>
        <p:nvPicPr>
          <p:cNvPr id="4" name="Slika 3" descr="images (1).jpg">
            <a:extLst>
              <a:ext uri="{FF2B5EF4-FFF2-40B4-BE49-F238E27FC236}">
                <a16:creationId xmlns:a16="http://schemas.microsoft.com/office/drawing/2014/main" id="{F399F624-3B0E-4CEA-8328-8CCADDCB3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928934"/>
            <a:ext cx="5516410" cy="365762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6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3B116-C0A2-4668-8009-881D7E8B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/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68CA339E-4131-47AF-9985-1D5A50CCF60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sl-SI" altLang="sl-SI"/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D0DE9C82-D961-4310-9F44-EF427CEFCED8}"/>
              </a:ext>
            </a:extLst>
          </p:cNvPr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0004.gif">
            <a:extLst>
              <a:ext uri="{FF2B5EF4-FFF2-40B4-BE49-F238E27FC236}">
                <a16:creationId xmlns:a16="http://schemas.microsoft.com/office/drawing/2014/main" id="{3DC51A62-1B21-4C0A-90C3-F594A379C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0" y="3524250"/>
            <a:ext cx="33337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E9DB6C6-1083-4CB8-A412-27FCCBAC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627286">
            <a:off x="877210" y="3100342"/>
            <a:ext cx="7019948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HVALA ZA POZORNOST</a:t>
            </a:r>
          </a:p>
        </p:txBody>
      </p:sp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3691E-6 L 0.87847 -0.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00" y="-1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21832E-6 L -0.3099 -0.2881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607EB7-F9F5-4620-ABF3-1B503E48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VIRI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AD9DD3D5-9C0D-40AA-8165-9450C666C3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r>
              <a:rPr lang="sl-SI" altLang="sl-SI" sz="1200">
                <a:hlinkClick r:id="rId2"/>
              </a:rPr>
              <a:t>https://www.varninainternetu.si/articleType/prevare-na-druzbenih-omrezjih/</a:t>
            </a:r>
            <a:r>
              <a:rPr lang="sl-SI" altLang="sl-SI" sz="1200"/>
              <a:t> (najpogostejše prevare na spletu)</a:t>
            </a:r>
          </a:p>
          <a:p>
            <a:r>
              <a:rPr lang="sl-SI" altLang="sl-SI" sz="1200">
                <a:hlinkClick r:id="rId3"/>
              </a:rPr>
              <a:t>https://www.varninainternetu.si/article/vdor-v-facebook-profil/</a:t>
            </a:r>
            <a:r>
              <a:rPr lang="sl-SI" altLang="sl-SI" sz="1200"/>
              <a:t> (vdor v facebook profil)</a:t>
            </a:r>
          </a:p>
          <a:p>
            <a:r>
              <a:rPr lang="sl-SI" altLang="sl-SI" sz="1200">
                <a:hlinkClick r:id="rId4"/>
              </a:rPr>
              <a:t>https://www.varninainternetu.si/article/3657/</a:t>
            </a:r>
            <a:r>
              <a:rPr lang="sl-SI" altLang="sl-SI" sz="1200"/>
              <a:t> (najpogostejše prevare na facebooku)</a:t>
            </a:r>
          </a:p>
          <a:p>
            <a:r>
              <a:rPr lang="sl-SI" altLang="sl-SI" sz="1200">
                <a:hlinkClick r:id="rId5"/>
              </a:rPr>
              <a:t>https://www.varninainternetu.si/article/vodila-varnega-mrezenja/</a:t>
            </a:r>
            <a:r>
              <a:rPr lang="sl-SI" altLang="sl-SI" sz="1200"/>
              <a:t> (varna uporaba družbenih omrežij)</a:t>
            </a:r>
          </a:p>
          <a:p>
            <a:r>
              <a:rPr lang="sl-SI" altLang="sl-SI" sz="1200"/>
              <a:t> </a:t>
            </a:r>
          </a:p>
          <a:p>
            <a:r>
              <a:rPr lang="sl-SI" altLang="sl-SI" sz="1200">
                <a:hlinkClick r:id="rId6"/>
              </a:rPr>
              <a:t>https://www.youtube.com/user/VarniNaInternetu/videos</a:t>
            </a:r>
            <a:r>
              <a:rPr lang="sl-SI" altLang="sl-SI" sz="1200"/>
              <a:t> (videoposnetki o varnosti na spletu)</a:t>
            </a:r>
          </a:p>
          <a:p>
            <a:r>
              <a:rPr lang="sl-SI" altLang="sl-SI" sz="1200">
                <a:hlinkClick r:id="rId6"/>
              </a:rPr>
              <a:t>https://www.youtube.com/user/VarniNaInternetu/videos</a:t>
            </a:r>
            <a:endParaRPr lang="sl-SI" altLang="sl-SI" sz="1200"/>
          </a:p>
          <a:p>
            <a:r>
              <a:rPr lang="sl-SI" altLang="sl-SI" sz="1200">
                <a:hlinkClick r:id="rId7"/>
              </a:rPr>
              <a:t>https://www.youtube.com/watch?v=A0SQp9rEots&amp;feature=relmfu</a:t>
            </a:r>
            <a:endParaRPr lang="sl-SI" altLang="sl-SI" sz="1200"/>
          </a:p>
          <a:p>
            <a:r>
              <a:rPr lang="sl-SI" altLang="sl-SI" sz="1200">
                <a:hlinkClick r:id="rId8"/>
              </a:rPr>
              <a:t>https://www.youtube.com/watch?v=blDPpm6QGXM</a:t>
            </a:r>
            <a:endParaRPr lang="sl-SI" altLang="sl-SI" sz="1200"/>
          </a:p>
          <a:p>
            <a:r>
              <a:rPr lang="sl-SI" altLang="sl-SI" sz="1200">
                <a:hlinkClick r:id="rId9"/>
              </a:rPr>
              <a:t>http://www.siol.net/novice/crna_kronika/2012/10/spletne_prevare.aspx</a:t>
            </a:r>
            <a:r>
              <a:rPr lang="sl-SI" altLang="sl-SI" sz="1200"/>
              <a:t> (primeri spletnih prevar)</a:t>
            </a:r>
          </a:p>
          <a:p>
            <a:r>
              <a:rPr lang="sl-SI" altLang="sl-SI" sz="1200">
                <a:hlinkClick r:id="rId10"/>
              </a:rPr>
              <a:t>http://www.racunalniske-novice.com/novice/sporocila-za-javnost/najvecje-spletne-prevare.html</a:t>
            </a:r>
            <a:r>
              <a:rPr lang="sl-SI" altLang="sl-SI" sz="1200"/>
              <a:t> (opisi spletnih prevar)</a:t>
            </a:r>
          </a:p>
          <a:p>
            <a:r>
              <a:rPr lang="sl-SI" altLang="sl-SI" sz="1200">
                <a:hlinkClick r:id="rId11"/>
              </a:rPr>
              <a:t>http://www.fbi.gov/scams-safety/e-scams</a:t>
            </a:r>
            <a:r>
              <a:rPr lang="sl-SI" altLang="sl-SI" sz="1200"/>
              <a:t> (fbi-jevo opozorilo o spletnih prevarah)</a:t>
            </a:r>
          </a:p>
          <a:p>
            <a:r>
              <a:rPr lang="sl-SI" altLang="sl-SI" sz="1200">
                <a:hlinkClick r:id="rId12"/>
              </a:rPr>
              <a:t>https://www.varninainternetu.si/prijavi-prevaro/#</a:t>
            </a:r>
            <a:r>
              <a:rPr lang="sl-SI" altLang="sl-SI" sz="1200"/>
              <a:t> (prijava prevare)</a:t>
            </a:r>
          </a:p>
          <a:p>
            <a:r>
              <a:rPr lang="sl-SI" altLang="sl-SI" sz="1200">
                <a:hlinkClick r:id="rId13"/>
              </a:rPr>
              <a:t>http://varnostnaspletu.si/varnost-za-spletne-obiskovalce/devet-tipov-najbolj-pogostih-spletnih-prevar</a:t>
            </a:r>
            <a:r>
              <a:rPr lang="sl-SI" altLang="sl-SI" sz="1200"/>
              <a:t> (opis prevar 2)</a:t>
            </a:r>
          </a:p>
          <a:p>
            <a:r>
              <a:rPr lang="sl-SI" altLang="sl-SI" sz="1200">
                <a:hlinkClick r:id="rId14"/>
              </a:rPr>
              <a:t>http://www.bonbon.si/default.asp?kaj=1&amp;id=5551964</a:t>
            </a:r>
            <a:r>
              <a:rPr lang="sl-SI" altLang="sl-SI" sz="1200"/>
              <a:t> (spletne prevare(splošno))</a:t>
            </a:r>
          </a:p>
          <a:p>
            <a:r>
              <a:rPr lang="sl-SI" altLang="sl-SI" sz="1200">
                <a:hlinkClick r:id="rId15"/>
              </a:rPr>
              <a:t>http://www.delo.si/novice/kronika/deset-najpogostejsih-spletnih-prevar.html</a:t>
            </a:r>
            <a:r>
              <a:rPr lang="sl-SI" altLang="sl-SI" sz="1200"/>
              <a:t> (opisi 10 prevar)</a:t>
            </a:r>
          </a:p>
          <a:p>
            <a:r>
              <a:rPr lang="sl-SI" altLang="sl-SI" sz="1200">
                <a:hlinkClick r:id="rId16"/>
              </a:rPr>
              <a:t>http://zasluzi.net/prevare-na-spletu/</a:t>
            </a:r>
            <a:r>
              <a:rPr lang="sl-SI" altLang="sl-SI" sz="1200"/>
              <a:t> (opis prevar 3)</a:t>
            </a:r>
          </a:p>
          <a:p>
            <a:r>
              <a:rPr lang="sl-SI" altLang="sl-SI" sz="1200">
                <a:hlinkClick r:id="rId17"/>
              </a:rPr>
              <a:t>https://www.cert.si/si/varnostne-groznje/spletne-goljufije/</a:t>
            </a:r>
            <a:r>
              <a:rPr lang="sl-SI" altLang="sl-SI" sz="1200"/>
              <a:t> (si-cert)</a:t>
            </a:r>
          </a:p>
          <a:p>
            <a:r>
              <a:rPr lang="sl-SI" altLang="sl-SI" sz="1200">
                <a:hlinkClick r:id="rId18"/>
              </a:rPr>
              <a:t>http://www.arnes.si/obvestila/obvestilo/article/ob-vseevropskem-mesecu-kibervarnosti-opozarjamo-na-prevare-pri-spletnih-nakupih.html</a:t>
            </a:r>
            <a:r>
              <a:rPr lang="sl-SI" altLang="sl-SI" sz="1200"/>
              <a:t> (arnes mesec kibervarnosti)</a:t>
            </a: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62A8FE-B4C6-40F8-A9D6-CA9FCE7A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VRSTE NEVARNOSTI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5C756FC-998D-4420-8834-D83BC38924B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r>
              <a:rPr lang="sl-SI" altLang="sl-SI" sz="2400"/>
              <a:t>SPLETNE PREVARE</a:t>
            </a:r>
          </a:p>
          <a:p>
            <a:r>
              <a:rPr lang="sl-SI" altLang="sl-SI" sz="2400"/>
              <a:t>VDORI NA RAČUNALNIK</a:t>
            </a:r>
          </a:p>
          <a:p>
            <a:endParaRPr lang="sl-SI" altLang="sl-SI" sz="2800"/>
          </a:p>
        </p:txBody>
      </p:sp>
      <p:pic>
        <p:nvPicPr>
          <p:cNvPr id="4" name="Slika 3" descr="bolša.jpg">
            <a:extLst>
              <a:ext uri="{FF2B5EF4-FFF2-40B4-BE49-F238E27FC236}">
                <a16:creationId xmlns:a16="http://schemas.microsoft.com/office/drawing/2014/main" id="{C31679FA-920D-467C-BD27-27FF8AE41E13}"/>
              </a:ext>
            </a:extLst>
          </p:cNvPr>
          <p:cNvPicPr/>
          <p:nvPr/>
        </p:nvPicPr>
        <p:blipFill>
          <a:blip r:embed="rId2" cstate="print"/>
          <a:srcRect l="4450" r="17363"/>
          <a:stretch>
            <a:fillRect/>
          </a:stretch>
        </p:blipFill>
        <p:spPr>
          <a:xfrm>
            <a:off x="3714744" y="2285993"/>
            <a:ext cx="5429256" cy="457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ages (2).jpg">
            <a:extLst>
              <a:ext uri="{FF2B5EF4-FFF2-40B4-BE49-F238E27FC236}">
                <a16:creationId xmlns:a16="http://schemas.microsoft.com/office/drawing/2014/main" id="{4467ED9A-7D0F-4423-B047-0B2A8828F6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53000" y="1071546"/>
            <a:ext cx="4191000" cy="27636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A398C8F-5C4D-4239-AFE4-585038498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SPLETNE PREVARE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144907B-DEAC-4ADE-A78A-C7B33313A8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571625"/>
            <a:ext cx="9144000" cy="4786313"/>
          </a:xfrm>
        </p:spPr>
        <p:txBody>
          <a:bodyPr/>
          <a:lstStyle/>
          <a:p>
            <a:r>
              <a:rPr lang="sl-SI" altLang="sl-SI" sz="2400"/>
              <a:t>SPLETNE ZMENKARIJE</a:t>
            </a:r>
          </a:p>
          <a:p>
            <a:r>
              <a:rPr lang="sl-SI" altLang="sl-SI" sz="2400"/>
              <a:t>NIGERIIJSKA PREVARA</a:t>
            </a:r>
          </a:p>
          <a:p>
            <a:r>
              <a:rPr lang="sl-SI" altLang="sl-SI" sz="2400"/>
              <a:t>LOTERIJSKE PREVARE</a:t>
            </a:r>
          </a:p>
          <a:p>
            <a:r>
              <a:rPr lang="sl-SI" altLang="sl-SI" sz="2400"/>
              <a:t>PHISING</a:t>
            </a:r>
          </a:p>
          <a:p>
            <a:r>
              <a:rPr lang="sl-SI" altLang="sl-SI" sz="2400"/>
              <a:t>PREVARE S PREDOBRIMI SLUŽBAMI</a:t>
            </a:r>
          </a:p>
          <a:p>
            <a:r>
              <a:rPr lang="sl-SI" altLang="sl-SI" sz="2400"/>
              <a:t>ZASLUŽEK Z DESKANJEM PO SPLETU</a:t>
            </a:r>
          </a:p>
          <a:p>
            <a:endParaRPr lang="sl-SI" altLang="sl-SI" sz="240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11815F-D7E0-4689-A7D7-998148526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NIGERIIJSKA PREVARA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CD91485-63F2-40CB-962F-6A4F0F50F9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57313"/>
            <a:ext cx="9144000" cy="5500687"/>
          </a:xfrm>
        </p:spPr>
        <p:txBody>
          <a:bodyPr/>
          <a:lstStyle/>
          <a:p>
            <a:r>
              <a:rPr lang="sl-SI" altLang="sl-SI" sz="2400"/>
              <a:t>Začne z elektronsko pošto, kjer se nam prijazno predstavi neznanec (večinoma nigerijec)</a:t>
            </a:r>
          </a:p>
          <a:p>
            <a:r>
              <a:rPr lang="sl-SI" altLang="sl-SI" sz="2400"/>
              <a:t>Z vašo pomočjo hoče spraviti velike količine denarja iz svoje države</a:t>
            </a:r>
          </a:p>
          <a:p>
            <a:r>
              <a:rPr lang="sl-SI" altLang="sl-SI" sz="2400"/>
              <a:t>V zameno pa želi naše bančne podatke, s katerimi bo prenesel denar iz svoje države v tujino.</a:t>
            </a:r>
          </a:p>
          <a:p>
            <a:r>
              <a:rPr lang="sl-SI" altLang="sl-SI" sz="2400"/>
              <a:t>Z našimi podatki ukrade denar z našega računa.</a:t>
            </a:r>
          </a:p>
          <a:p>
            <a:r>
              <a:rPr lang="sl-SI" altLang="sl-SI" sz="2400"/>
              <a:t>značilna polomljena angleščina</a:t>
            </a:r>
          </a:p>
        </p:txBody>
      </p:sp>
      <p:pic>
        <p:nvPicPr>
          <p:cNvPr id="4" name="Slika 3" descr="1.jpg">
            <a:extLst>
              <a:ext uri="{FF2B5EF4-FFF2-40B4-BE49-F238E27FC236}">
                <a16:creationId xmlns:a16="http://schemas.microsoft.com/office/drawing/2014/main" id="{42A6954B-34F1-456E-91CF-7D7BF1793B6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57422" y="2000240"/>
            <a:ext cx="4500594" cy="30370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962DBC-9329-40D4-A45A-B754EBAF8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sz="4800" dirty="0"/>
              <a:t>SPLETNE ZMENKARIJE</a:t>
            </a:r>
            <a:br>
              <a:rPr lang="sl-SI" sz="4800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DA51170-B1CB-4756-8E53-BC2A45F9AB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r>
              <a:rPr lang="sl-SI" altLang="sl-SI" sz="2400"/>
              <a:t>Kandidati navežejo stik in se predstavijo kot nekdo drug, nekdo, ki bi bil tistemu na drugi strani privlačen.</a:t>
            </a:r>
          </a:p>
          <a:p>
            <a:r>
              <a:rPr lang="sl-SI" altLang="sl-SI" sz="2400"/>
              <a:t>Tako od nas dobi informacije, ki jih potrebuje.</a:t>
            </a:r>
          </a:p>
          <a:p>
            <a:r>
              <a:rPr lang="sl-SI" altLang="sl-SI" sz="2400"/>
              <a:t>Zgodi se lahko, da se s tem partnerjem dogovorimo za sestanek, pa nas prosi za nakazilo denarja za na primer bencin. </a:t>
            </a:r>
          </a:p>
          <a:p>
            <a:r>
              <a:rPr lang="sl-SI" altLang="sl-SI" sz="2400"/>
              <a:t>Tovrstne prevarante je tudi izjemno težko izslediti, saj ne posredujejo svojih pravih podatkov.</a:t>
            </a:r>
          </a:p>
          <a:p>
            <a:endParaRPr lang="sl-SI" altLang="sl-SI" sz="2800"/>
          </a:p>
        </p:txBody>
      </p:sp>
      <p:pic>
        <p:nvPicPr>
          <p:cNvPr id="4" name="Slika 3" descr="80a4fb0bb6da84fa6c4b02195bf66c32.jpg">
            <a:extLst>
              <a:ext uri="{FF2B5EF4-FFF2-40B4-BE49-F238E27FC236}">
                <a16:creationId xmlns:a16="http://schemas.microsoft.com/office/drawing/2014/main" id="{E3268F6A-77D2-46A8-B081-AAE04A14D9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5984" y="1500174"/>
            <a:ext cx="4748216" cy="34348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BBB658-BF37-44DF-A2DC-23DE1F9D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sz="4800" dirty="0"/>
              <a:t>LOTERIJSKE PREVARE</a:t>
            </a:r>
            <a:br>
              <a:rPr lang="sl-SI" sz="4800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6A98150-892C-4C1A-B07B-2D8321F5E8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28750"/>
            <a:ext cx="9144000" cy="5000625"/>
          </a:xfrm>
        </p:spPr>
        <p:txBody>
          <a:bodyPr/>
          <a:lstStyle/>
          <a:p>
            <a:r>
              <a:rPr lang="sl-SI" altLang="sl-SI" sz="2400"/>
              <a:t>Prejmete elektronsko v kateri vam pošiljatelj čestita za osvojenih nekaj milijonov dolarjev/evrov, na loteriji v kateri od tujih držav. </a:t>
            </a:r>
          </a:p>
          <a:p>
            <a:r>
              <a:rPr lang="sl-SI" altLang="sl-SI" sz="2400"/>
              <a:t>Sledite nekaj preprostim korakom. Pri enem od njih je navadno potrebno posredovati številko tekočega računa, ali pa celo na določen račun nakazati nek znesek. </a:t>
            </a:r>
          </a:p>
          <a:p>
            <a:r>
              <a:rPr lang="sl-SI" altLang="sl-SI" sz="2400"/>
              <a:t>A ko enkrat posredujete številko računa, vam bodo z njega najverjetneje pobrali ves denar.</a:t>
            </a:r>
          </a:p>
        </p:txBody>
      </p:sp>
      <p:pic>
        <p:nvPicPr>
          <p:cNvPr id="4" name="Slika 3" descr="408326-48223-39.jpg">
            <a:extLst>
              <a:ext uri="{FF2B5EF4-FFF2-40B4-BE49-F238E27FC236}">
                <a16:creationId xmlns:a16="http://schemas.microsoft.com/office/drawing/2014/main" id="{288DF247-69D6-4B7F-9EE9-46AE6325B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643050"/>
            <a:ext cx="6286544" cy="425266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3BFC80-71FB-45D2-AB5D-C1EEC276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PREVARE S PREDOBRIMI SLUŽBAMI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6EC943C-E702-4395-A4E4-3837E7D681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r>
              <a:rPr lang="sl-SI" altLang="sl-SI"/>
              <a:t>Do te prevare največkrat prihaja v primeru, ko smo svoj življenjepis naložili na eno izmed spletnih strani.</a:t>
            </a:r>
          </a:p>
          <a:p>
            <a:r>
              <a:rPr lang="sl-SI" altLang="sl-SI"/>
              <a:t>Pri tej prevari dobimo ponudbo za službo, ki se preprosto sliši predobra</a:t>
            </a:r>
          </a:p>
          <a:p>
            <a:r>
              <a:rPr lang="sl-SI" altLang="sl-SI"/>
              <a:t>Načeloma gre za neznano podjetje (največkrat iz finančnega sektorja) iz tujine, ki potrebuje pomoč pri finančnih transakcijah v naši državi, pri tem pa nam obljublja delež vsake transakcije.</a:t>
            </a:r>
          </a:p>
          <a:p>
            <a:r>
              <a:rPr lang="sl-SI" altLang="sl-SI"/>
              <a:t>Za transakcijo potrebujejo naše podatke, ki jih uporabijo za krajo identitete ali denarja.</a:t>
            </a:r>
          </a:p>
          <a:p>
            <a:endParaRPr lang="sl-SI" altLang="sl-SI"/>
          </a:p>
        </p:txBody>
      </p:sp>
      <p:pic>
        <p:nvPicPr>
          <p:cNvPr id="6" name="Slika 5" descr="vtpoint-of-purchasecreditcardpaymentprocessingservices.jpg">
            <a:extLst>
              <a:ext uri="{FF2B5EF4-FFF2-40B4-BE49-F238E27FC236}">
                <a16:creationId xmlns:a16="http://schemas.microsoft.com/office/drawing/2014/main" id="{01136C9F-DCD7-4CA3-AA45-4EB697563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3" y="2143125"/>
            <a:ext cx="4762500" cy="357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68739C-D26A-4C2E-9960-D4212DF1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ZASLUŽEK Z DESKANJEM PO SPLETU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CEF9877-A44E-4F1D-B0D8-D0F820A55B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r>
              <a:rPr lang="sl-SI" altLang="sl-SI"/>
              <a:t>Obljubijo plačilo za to, da deskamo</a:t>
            </a:r>
          </a:p>
          <a:p>
            <a:r>
              <a:rPr lang="sl-SI" altLang="sl-SI"/>
              <a:t>na naš računalnik moramo namestiti nek program,ki opazuje naše brskanje in nam kaže reklame</a:t>
            </a:r>
          </a:p>
          <a:p>
            <a:r>
              <a:rPr lang="sl-SI" altLang="sl-SI"/>
              <a:t>Omenjeni programi zelo upočasnjujejo naš računalnik, v nekaterih primerih pa nam lahko tudi kradejo osebne podatke pošiljajo spam</a:t>
            </a:r>
          </a:p>
        </p:txBody>
      </p:sp>
      <p:pic>
        <p:nvPicPr>
          <p:cNvPr id="4" name="Slika 3" descr="0.JPG">
            <a:extLst>
              <a:ext uri="{FF2B5EF4-FFF2-40B4-BE49-F238E27FC236}">
                <a16:creationId xmlns:a16="http://schemas.microsoft.com/office/drawing/2014/main" id="{8A12370E-0A7A-4444-B0BA-34D350C424D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14563" y="3643313"/>
            <a:ext cx="4962525" cy="2943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FB619D-7CAA-4310-91CD-A2EE7595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VDORI NA RAČUNALNIK</a:t>
            </a:r>
            <a:br>
              <a:rPr lang="sl-SI" dirty="0"/>
            </a:br>
            <a:endParaRPr lang="sl-SI" dirty="0"/>
          </a:p>
        </p:txBody>
      </p:sp>
      <p:grpSp>
        <p:nvGrpSpPr>
          <p:cNvPr id="1026" name="Group 2">
            <a:extLst>
              <a:ext uri="{FF2B5EF4-FFF2-40B4-BE49-F238E27FC236}">
                <a16:creationId xmlns:a16="http://schemas.microsoft.com/office/drawing/2014/main" id="{420924D0-A37A-4697-97C9-496EB3F84D2C}"/>
              </a:ext>
            </a:extLst>
          </p:cNvPr>
          <p:cNvGrpSpPr>
            <a:grpSpLocks/>
          </p:cNvGrpSpPr>
          <p:nvPr/>
        </p:nvGrpSpPr>
        <p:grpSpPr bwMode="auto">
          <a:xfrm>
            <a:off x="142875" y="1214438"/>
            <a:ext cx="8858250" cy="5357812"/>
            <a:chOff x="1029" y="9961"/>
            <a:chExt cx="9186" cy="5640"/>
          </a:xfrm>
        </p:grpSpPr>
        <p:grpSp>
          <p:nvGrpSpPr>
            <p:cNvPr id="13316" name="Group 3">
              <a:extLst>
                <a:ext uri="{FF2B5EF4-FFF2-40B4-BE49-F238E27FC236}">
                  <a16:creationId xmlns:a16="http://schemas.microsoft.com/office/drawing/2014/main" id="{930B08C5-E65D-4FC2-9F13-113B9317C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65" y="9961"/>
              <a:ext cx="8850" cy="4395"/>
              <a:chOff x="1365" y="9450"/>
              <a:chExt cx="8850" cy="4395"/>
            </a:xfrm>
          </p:grpSpPr>
          <p:grpSp>
            <p:nvGrpSpPr>
              <p:cNvPr id="13321" name="Group 4">
                <a:extLst>
                  <a:ext uri="{FF2B5EF4-FFF2-40B4-BE49-F238E27FC236}">
                    <a16:creationId xmlns:a16="http://schemas.microsoft.com/office/drawing/2014/main" id="{2A623EE5-AD64-4AC5-B510-8CDE2DD761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25" y="9450"/>
                <a:ext cx="5985" cy="3030"/>
                <a:chOff x="2625" y="9450"/>
                <a:chExt cx="5985" cy="3030"/>
              </a:xfrm>
            </p:grpSpPr>
            <p:sp>
              <p:nvSpPr>
                <p:cNvPr id="1029" name="Oval 5">
                  <a:extLst>
                    <a:ext uri="{FF2B5EF4-FFF2-40B4-BE49-F238E27FC236}">
                      <a16:creationId xmlns:a16="http://schemas.microsoft.com/office/drawing/2014/main" id="{8FC94086-C3A5-4282-9514-942166E8C2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85" y="9450"/>
                  <a:ext cx="3765" cy="1800"/>
                </a:xfrm>
                <a:prstGeom prst="ellipse">
                  <a:avLst/>
                </a:prstGeom>
                <a:solidFill>
                  <a:srgbClr val="FFFFFF"/>
                </a:solidFill>
                <a:ln w="63500" cmpd="thickThin">
                  <a:solidFill>
                    <a:srgbClr val="4BACC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  <a:defRPr/>
                  </a:pPr>
                  <a:r>
                    <a:rPr lang="sl-SI" sz="2000" b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omic Sans MS" pitchFamily="66" charset="0"/>
                    </a:rPr>
                    <a:t>Dva najbolj pogosta načina vdora v omrežno napravo sta:</a:t>
                  </a:r>
                  <a:endParaRPr lang="sl-SI" sz="36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</a:endParaRPr>
                </a:p>
              </p:txBody>
            </p:sp>
            <p:cxnSp>
              <p:nvCxnSpPr>
                <p:cNvPr id="13325" name="AutoShape 6">
                  <a:extLst>
                    <a:ext uri="{FF2B5EF4-FFF2-40B4-BE49-F238E27FC236}">
                      <a16:creationId xmlns:a16="http://schemas.microsoft.com/office/drawing/2014/main" id="{11037EEC-8A8F-43AE-8CF4-5B62F9D51F1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625" y="10920"/>
                  <a:ext cx="1245" cy="121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26" name="AutoShape 7">
                  <a:extLst>
                    <a:ext uri="{FF2B5EF4-FFF2-40B4-BE49-F238E27FC236}">
                      <a16:creationId xmlns:a16="http://schemas.microsoft.com/office/drawing/2014/main" id="{A8E8CABB-B263-4DB9-AED2-1BBCC535A21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645" y="11085"/>
                  <a:ext cx="1965" cy="13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32" name="AutoShape 8">
                <a:extLst>
                  <a:ext uri="{FF2B5EF4-FFF2-40B4-BE49-F238E27FC236}">
                    <a16:creationId xmlns:a16="http://schemas.microsoft.com/office/drawing/2014/main" id="{133F0D68-B204-404A-8D7F-33860F49D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" y="12135"/>
                <a:ext cx="3823" cy="171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63500" cmpd="thickThin">
                <a:solidFill>
                  <a:srgbClr val="4BACC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lvl="1">
                  <a:buClr>
                    <a:srgbClr val="333333"/>
                  </a:buClr>
                  <a:buFont typeface="Symbol" pitchFamily="18" charset="2"/>
                  <a:buChar char="·"/>
                  <a:defRPr/>
                </a:pPr>
                <a:r>
                  <a:rPr lang="sl-SI" sz="20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omic Sans MS" pitchFamily="66" charset="0"/>
                  </a:rPr>
                  <a:t>izkoriščanje ranljivosti programa, ki nudi storitev na omrežju.</a:t>
                </a:r>
              </a:p>
              <a:p>
                <a:pPr>
                  <a:defRPr/>
                </a:pPr>
                <a:endParaRPr lang="sl-SI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33" name="AutoShape 9">
                <a:extLst>
                  <a:ext uri="{FF2B5EF4-FFF2-40B4-BE49-F238E27FC236}">
                    <a16:creationId xmlns:a16="http://schemas.microsoft.com/office/drawing/2014/main" id="{D98749C7-C2A1-421F-8F96-0497C1759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5" y="12495"/>
                <a:ext cx="2730" cy="75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63500" cmpd="thickThin">
                <a:solidFill>
                  <a:srgbClr val="4BACC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lvl="1">
                  <a:spcAft>
                    <a:spcPts val="1000"/>
                  </a:spcAft>
                  <a:buClr>
                    <a:srgbClr val="333333"/>
                  </a:buClr>
                  <a:buFont typeface="Symbol" pitchFamily="18" charset="2"/>
                  <a:buChar char="·"/>
                  <a:defRPr/>
                </a:pPr>
                <a:r>
                  <a:rPr lang="sl-SI" sz="20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omic Sans MS" pitchFamily="66" charset="0"/>
                  </a:rPr>
                  <a:t>slabo geslo</a:t>
                </a:r>
              </a:p>
            </p:txBody>
          </p:sp>
        </p:grpSp>
        <p:sp>
          <p:nvSpPr>
            <p:cNvPr id="1034" name="AutoShape 10">
              <a:extLst>
                <a:ext uri="{FF2B5EF4-FFF2-40B4-BE49-F238E27FC236}">
                  <a16:creationId xmlns:a16="http://schemas.microsoft.com/office/drawing/2014/main" id="{B7A30056-7A5E-4DEE-A059-A7CBE7BDE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14606"/>
              <a:ext cx="2281" cy="9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4BACC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sl-SI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omic Sans MS" pitchFamily="66" charset="0"/>
                </a:rPr>
                <a:t>Zloraba na spletu</a:t>
              </a:r>
            </a:p>
          </p:txBody>
        </p:sp>
        <p:sp>
          <p:nvSpPr>
            <p:cNvPr id="1035" name="AutoShape 11">
              <a:extLst>
                <a:ext uri="{FF2B5EF4-FFF2-40B4-BE49-F238E27FC236}">
                  <a16:creationId xmlns:a16="http://schemas.microsoft.com/office/drawing/2014/main" id="{473994C9-8BBD-4E18-B4B1-77E92CEE5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14475"/>
              <a:ext cx="2534" cy="112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4BACC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sl-SI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omic Sans MS" pitchFamily="66" charset="0"/>
                </a:rPr>
                <a:t>Zloraba na vašem računalniku</a:t>
              </a:r>
            </a:p>
          </p:txBody>
        </p:sp>
        <p:cxnSp>
          <p:nvCxnSpPr>
            <p:cNvPr id="13319" name="AutoShape 12">
              <a:extLst>
                <a:ext uri="{FF2B5EF4-FFF2-40B4-BE49-F238E27FC236}">
                  <a16:creationId xmlns:a16="http://schemas.microsoft.com/office/drawing/2014/main" id="{5003812D-5B2C-4446-90DD-32026491C5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39" y="14356"/>
              <a:ext cx="71" cy="2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0" name="AutoShape 13">
              <a:extLst>
                <a:ext uri="{FF2B5EF4-FFF2-40B4-BE49-F238E27FC236}">
                  <a16:creationId xmlns:a16="http://schemas.microsoft.com/office/drawing/2014/main" id="{04555537-621F-4F1E-B429-5DE0A99C2B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21" y="14356"/>
              <a:ext cx="393" cy="2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ed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Sled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led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563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Adobe Ming Std L</vt:lpstr>
      <vt:lpstr>Arial</vt:lpstr>
      <vt:lpstr>Comic Sans MS</vt:lpstr>
      <vt:lpstr>Georgia</vt:lpstr>
      <vt:lpstr>Symbol</vt:lpstr>
      <vt:lpstr>Trebuchet MS</vt:lpstr>
      <vt:lpstr>Sled</vt:lpstr>
      <vt:lpstr>PREVARE NA SPLETU</vt:lpstr>
      <vt:lpstr>VRSTE NEVARNOSTI</vt:lpstr>
      <vt:lpstr>SPLETNE PREVARE </vt:lpstr>
      <vt:lpstr>NIGERIIJSKA PREVARA </vt:lpstr>
      <vt:lpstr>SPLETNE ZMENKARIJE </vt:lpstr>
      <vt:lpstr>LOTERIJSKE PREVARE </vt:lpstr>
      <vt:lpstr>PREVARE S PREDOBRIMI SLUŽBAMI </vt:lpstr>
      <vt:lpstr>ZASLUŽEK Z DESKANJEM PO SPLETU </vt:lpstr>
      <vt:lpstr>VDORI NA RAČUNALNIK </vt:lpstr>
      <vt:lpstr>KAJ NAREDITI V PRIMERU, DA STE ŽRTEV PREVARE?  </vt:lpstr>
      <vt:lpstr>PowerPoint Presentation</vt:lpstr>
      <vt:lpstr>KAKO SE ZAŠČITIMO PRED ZLORABAMI </vt:lpstr>
      <vt:lpstr>PowerPoint Presentation</vt:lpstr>
      <vt:lpstr>HVALA ZA POZORNOST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2019-06-03T09:07:14Z</dcterms:created>
  <dcterms:modified xsi:type="dcterms:W3CDTF">2019-06-03T09:07:14Z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