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77" r:id="rId6"/>
    <p:sldId id="283" r:id="rId7"/>
    <p:sldId id="258" r:id="rId8"/>
    <p:sldId id="280" r:id="rId9"/>
    <p:sldId id="281" r:id="rId10"/>
    <p:sldId id="284" r:id="rId11"/>
    <p:sldId id="259" r:id="rId12"/>
    <p:sldId id="260" r:id="rId13"/>
    <p:sldId id="261" r:id="rId14"/>
    <p:sldId id="262" r:id="rId15"/>
    <p:sldId id="265" r:id="rId16"/>
    <p:sldId id="264" r:id="rId17"/>
    <p:sldId id="263" r:id="rId18"/>
    <p:sldId id="269" r:id="rId19"/>
    <p:sldId id="276" r:id="rId2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663300"/>
    <a:srgbClr val="E3B4F6"/>
    <a:srgbClr val="00FF00"/>
    <a:srgbClr val="CFFDC7"/>
    <a:srgbClr val="99CC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84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C04DD-65D0-4513-9568-0C47BEEEE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1435C2-ADF9-465A-8782-3922A5414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E6310-D920-45A4-96EE-2A62AF1B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830A3-2D43-4E14-8BA3-3CE2F8310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C2B9C-9CA7-47B6-98B6-2DCCCD01C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3AA21-D95C-460D-83D6-63EA7E7C624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9511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98DF7-58A2-453B-8055-FBBF70DC5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383222-45B6-41FD-A7B5-230B05CDE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D41B5-6451-4315-B981-BED48B00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2D1EED-7A65-4D36-AE16-1ACD4BF0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A09908-75B1-4E42-ACC7-42F4CBBD2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C8D26-F2E8-40F4-89A4-C052D7D7003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70245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8268E8-6F5A-4D6B-91AC-91602310D5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8CD3-2908-4198-BCD9-D1AE2E2EE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F26DA-BD1D-4D16-B192-9BD1C40E7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0BD45-2FCE-463D-8489-1345F204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736E5-2AC6-4B32-9AA9-EE8E283A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1D48C-0DDA-4EC6-A30E-AEC4D8DE60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44339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93C07-5C03-4AF8-8874-FD03CF5A2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4C1D5B06-9FDA-4C46-A4AC-31F68329B5B7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24288-4A15-463C-83F1-9DC79422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9BEAD-9179-4852-83CE-F3D9F1BBB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414DF-9F1D-4ABB-AEB7-7D24248A2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C1FC34B-C6F0-4F1A-B054-A1D2F1E965A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573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45608-ACD5-4962-B0A1-89983721C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0B32B3-81BD-4ECE-AD63-176609C88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F59A6-C30A-4F55-BB3C-A03880FE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E619C-AF42-4EC7-A877-57915C532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96911-F0A8-4F0F-822A-18515BA8F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58278-F11E-4763-8424-FEF134D5EB2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605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CE7AA-D838-4C8D-8AB6-3D3326FE8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C3A5C-EABC-40A2-AC0C-517BCDDD6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FE863-14CE-4AC9-9F0F-4E39B64D3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50CFD-45F8-48AE-AE93-FFD34E4D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224C4-7B86-4CE5-8D1C-890CF02D5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C33ED-3B4D-4CC8-AEA7-40FD83EC3B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506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5230F-8457-4553-9488-72FC58189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D4E36-618D-4DA1-94BA-B8A894418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C1AAC-6774-41EA-9F73-BDBCFEFFF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A4BFC1-45B5-46D8-A84E-BCB65FC4B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FFD79-C088-4F5A-81F4-2E5F32B7A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86A68-6944-43AB-B7EE-B71627BA5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39729-3827-4C1F-8FCC-F0A0FAC2AE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49803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98464-9BFC-453C-88D4-7EE0E7C5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3C1A6-7FDC-47EE-9A35-1F4EFB6D3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370B79-12FB-4438-A167-C6C333E00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3956F1-B2FF-4D00-A2D1-B5ED9421F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2DD60D-D3C0-4E4F-8A98-4AE683E7D5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17AE12-B6E0-4720-A4C7-0389A8A27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4388E5-A7D8-4110-AF74-D09036C3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D156B8-F377-43F9-A6DD-07C31403D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A5811-ACAD-4E2E-9E9C-4DAF4CB393E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2060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EE0A8-4E56-4900-BDA6-C48ED5DEF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382C53-BC95-4DE3-8B1D-54CFCAE89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3EDF1D-3FE3-4A0F-97C0-264DCCE1B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7FD1B-BB32-434B-AAA3-C4519E822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354F3-032D-45AF-A8E1-D18BE24FBA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1774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886697-4B9A-4AFC-BD20-3C354F0CF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273707-9D69-414F-83AA-7F12E24C9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9B0DC-52F4-4623-A48F-81C988A88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2EE9F-095A-405F-B847-0AB48A5782F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3109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89D3E-F56C-4F4E-964A-A78962F8F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CA724-7C84-4B80-A1B5-4604D5D98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61410-C751-48CC-B5AC-10CEDECA5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1974C-06B2-4A9A-B9D9-C0AD7683B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B2AD1F-8A2C-4C85-9084-6E887272C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2534DC-21EF-486D-BB81-E58D57EA7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7D384D-2C97-41C0-9240-0C615CDD35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562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07A3-5524-4132-BFAE-E38AB8F6D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3ABE29-B721-49DE-B121-9FD905F2D9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66087-8706-41D0-BC7D-D064ACFE9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575F1-FBD5-4814-95F5-61817F0E0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4466B-95A0-4B21-BB34-27071809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07E73-7897-45DE-980F-DD58528C9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0A379-07C8-41D9-9C71-CFE2769AEFD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9319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6A8FD7B-B609-4670-8104-4282AB163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7BA2200-D73D-4E5D-8AFD-E63D46313F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E7406C2-CF43-4406-9076-117C15DE54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DA2CB95-AE9C-4FBE-8E9F-2C70629CE48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C8BA2ED-E256-4B3A-BAFD-99BD0CF64E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18062EE-A1D4-4AA1-A46E-30F25EB176B8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slide" Target="slide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ain_Page" TargetMode="External"/><Relationship Id="rId2" Type="http://schemas.openxmlformats.org/officeDocument/2006/relationships/hyperlink" Target="http://images.google.si/imghp?gbv=2&amp;um=1&amp;hl=sl&amp;btnG=I%C5%A1%C4%8Di+slike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0FF00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401F031-D886-4A47-869B-A6C68E7DDD1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43213" y="1700213"/>
            <a:ext cx="3384550" cy="1470025"/>
          </a:xfrm>
        </p:spPr>
        <p:txBody>
          <a:bodyPr anchor="ctr"/>
          <a:lstStyle/>
          <a:p>
            <a:r>
              <a:rPr lang="sl-SI" altLang="sl-SI" sz="11500">
                <a:solidFill>
                  <a:srgbClr val="FFFFFF"/>
                </a:solidFill>
                <a:latin typeface="Cooper Black" panose="0208090404030B020404" pitchFamily="18" charset="0"/>
              </a:rPr>
              <a:t>RID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454BB0C-A19F-4CF7-8EF3-1BB3D7F555A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555875" y="3068638"/>
            <a:ext cx="3889375" cy="1225550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sl-SI" altLang="sl-SI" sz="1400"/>
              <a:t>RAČUNALNIŠTVO IN DOKUMENTIRANJE</a:t>
            </a:r>
          </a:p>
          <a:p>
            <a:pPr>
              <a:lnSpc>
                <a:spcPct val="65000"/>
              </a:lnSpc>
            </a:pPr>
            <a:r>
              <a:rPr lang="sl-SI" altLang="sl-SI" sz="4000">
                <a:solidFill>
                  <a:schemeClr val="bg1"/>
                </a:solidFill>
              </a:rPr>
              <a:t>P</a:t>
            </a:r>
            <a:r>
              <a:rPr lang="sl-SI" altLang="sl-SI" sz="4000"/>
              <a:t>OMNILNIKI</a:t>
            </a:r>
            <a:endParaRPr lang="sl-SI" altLang="sl-SI" sz="4000">
              <a:solidFill>
                <a:schemeClr val="bg1"/>
              </a:solidFill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9A148DA3-EE6C-42AA-945D-93DACC6D0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667375"/>
            <a:ext cx="2324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sl-SI" altLang="sl-SI"/>
              <a:t> </a:t>
            </a:r>
            <a:endParaRPr lang="sl-SI" altLang="sl-SI" dirty="0"/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43A13DD3-516B-4750-91C5-B36147AEC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5803900"/>
            <a:ext cx="2160588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/>
              <a:t>Predstavitev dela v</a:t>
            </a:r>
          </a:p>
          <a:p>
            <a:r>
              <a:rPr lang="sl-SI" altLang="sl-SI"/>
              <a:t>PowerPoint-u</a:t>
            </a:r>
          </a:p>
          <a:p>
            <a:pPr>
              <a:spcBef>
                <a:spcPct val="50000"/>
              </a:spcBef>
            </a:pPr>
            <a:endParaRPr lang="sl-SI" altLang="sl-SI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>
            <a:extLst>
              <a:ext uri="{FF2B5EF4-FFF2-40B4-BE49-F238E27FC236}">
                <a16:creationId xmlns:a16="http://schemas.microsoft.com/office/drawing/2014/main" id="{33DD8650-F286-485B-9DB8-B1BF17B04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D99E1F4F-C1C2-4737-BEC1-F4A86A089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765300" y="620713"/>
            <a:ext cx="10585450" cy="1143000"/>
          </a:xfrm>
        </p:spPr>
        <p:txBody>
          <a:bodyPr/>
          <a:lstStyle/>
          <a:p>
            <a:r>
              <a:rPr lang="sl-SI" altLang="sl-SI" sz="6600">
                <a:solidFill>
                  <a:srgbClr val="99FF66"/>
                </a:solidFill>
                <a:latin typeface="Comic Sans MS" panose="030F0702030302020204" pitchFamily="66" charset="0"/>
              </a:rPr>
              <a:t>ZUNANJI     </a:t>
            </a:r>
            <a:br>
              <a:rPr lang="sl-SI" altLang="sl-SI" sz="6600">
                <a:solidFill>
                  <a:srgbClr val="99FF66"/>
                </a:solidFill>
                <a:latin typeface="Comic Sans MS" panose="030F0702030302020204" pitchFamily="66" charset="0"/>
              </a:rPr>
            </a:br>
            <a:r>
              <a:rPr lang="sl-SI" altLang="sl-SI" sz="6600">
                <a:solidFill>
                  <a:srgbClr val="99FF66"/>
                </a:solidFill>
                <a:latin typeface="Comic Sans MS" panose="030F0702030302020204" pitchFamily="66" charset="0"/>
              </a:rPr>
              <a:t>                   POMNILNIK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CF736D9-D88D-4FF0-AA34-F341FAE90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43100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sl-SI" altLang="sl-SI">
                <a:solidFill>
                  <a:srgbClr val="99FF66"/>
                </a:solidFill>
              </a:rPr>
              <a:t>Zunanji pomnilnik</a:t>
            </a:r>
          </a:p>
          <a:p>
            <a:pPr marL="609600" indent="-609600">
              <a:buFontTx/>
              <a:buAutoNum type="arabicPeriod"/>
            </a:pPr>
            <a:r>
              <a:rPr lang="sl-SI" altLang="sl-SI">
                <a:solidFill>
                  <a:srgbClr val="99FF66"/>
                </a:solidFill>
              </a:rPr>
              <a:t>Trdi disk</a:t>
            </a:r>
          </a:p>
          <a:p>
            <a:pPr marL="609600" indent="-609600">
              <a:buFontTx/>
              <a:buAutoNum type="arabicPeriod"/>
            </a:pPr>
            <a:r>
              <a:rPr lang="sl-SI" altLang="sl-SI">
                <a:solidFill>
                  <a:srgbClr val="99FF66"/>
                </a:solidFill>
              </a:rPr>
              <a:t>CD in DVD</a:t>
            </a:r>
          </a:p>
          <a:p>
            <a:pPr marL="609600" indent="-609600">
              <a:buFontTx/>
              <a:buAutoNum type="arabicPeriod"/>
            </a:pPr>
            <a:r>
              <a:rPr lang="sl-SI" altLang="sl-SI">
                <a:solidFill>
                  <a:srgbClr val="99FF66"/>
                </a:solidFill>
              </a:rPr>
              <a:t>Disketa</a:t>
            </a:r>
          </a:p>
          <a:p>
            <a:pPr marL="609600" indent="-609600">
              <a:buFontTx/>
              <a:buAutoNum type="arabicPeriod"/>
            </a:pPr>
            <a:r>
              <a:rPr lang="sl-SI" altLang="sl-SI">
                <a:solidFill>
                  <a:srgbClr val="99FF66"/>
                </a:solidFill>
              </a:rPr>
              <a:t>USB pomnilnik</a:t>
            </a:r>
          </a:p>
          <a:p>
            <a:pPr marL="609600" indent="-609600">
              <a:buFontTx/>
              <a:buAutoNum type="arabicPeriod"/>
            </a:pPr>
            <a:r>
              <a:rPr lang="sl-SI" altLang="sl-SI">
                <a:solidFill>
                  <a:srgbClr val="99FF66"/>
                </a:solidFill>
              </a:rPr>
              <a:t>HD DVD in Blu-ray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495A33C-4554-41D0-BF7B-84570B6FD8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620713"/>
            <a:ext cx="8229600" cy="1143000"/>
          </a:xfrm>
          <a:gradFill rotWithShape="1">
            <a:gsLst>
              <a:gs pos="0">
                <a:srgbClr val="99FF66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</p:spPr>
        <p:txBody>
          <a:bodyPr/>
          <a:lstStyle/>
          <a:p>
            <a:r>
              <a:rPr lang="sl-SI" altLang="sl-SI" sz="5400">
                <a:solidFill>
                  <a:schemeClr val="accent2"/>
                </a:solidFill>
              </a:rPr>
              <a:t>ZUNANJI POMNILNIK</a:t>
            </a:r>
          </a:p>
        </p:txBody>
      </p:sp>
      <p:sp>
        <p:nvSpPr>
          <p:cNvPr id="7172" name="Line 4">
            <a:extLst>
              <a:ext uri="{FF2B5EF4-FFF2-40B4-BE49-F238E27FC236}">
                <a16:creationId xmlns:a16="http://schemas.microsoft.com/office/drawing/2014/main" id="{D4D8667D-36DD-4CA7-93E6-EC10148702D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4213" y="549275"/>
            <a:ext cx="142875" cy="1295400"/>
          </a:xfrm>
          <a:prstGeom prst="line">
            <a:avLst/>
          </a:prstGeom>
          <a:noFill/>
          <a:ln w="92075">
            <a:solidFill>
              <a:schemeClr val="bg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3" name="Line 5">
            <a:extLst>
              <a:ext uri="{FF2B5EF4-FFF2-40B4-BE49-F238E27FC236}">
                <a16:creationId xmlns:a16="http://schemas.microsoft.com/office/drawing/2014/main" id="{01C3C8DA-EDAB-411E-B3DD-AA37EED07F1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55650" y="1773238"/>
            <a:ext cx="7848600" cy="144462"/>
          </a:xfrm>
          <a:prstGeom prst="line">
            <a:avLst/>
          </a:prstGeom>
          <a:noFill/>
          <a:ln w="92075">
            <a:solidFill>
              <a:schemeClr val="bg1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5" name="Text Box 7">
            <a:extLst>
              <a:ext uri="{FF2B5EF4-FFF2-40B4-BE49-F238E27FC236}">
                <a16:creationId xmlns:a16="http://schemas.microsoft.com/office/drawing/2014/main" id="{7703635A-27EB-4BF4-A4A5-56CA83C9921D}"/>
              </a:ext>
            </a:extLst>
          </p:cNvPr>
          <p:cNvSpPr txBox="1">
            <a:spLocks noChangeArrowheads="1"/>
          </p:cNvSpPr>
          <p:nvPr/>
        </p:nvSpPr>
        <p:spPr bwMode="auto">
          <a:xfrm rot="-190707">
            <a:off x="808038" y="2366963"/>
            <a:ext cx="6910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400"/>
              <a:t>Namenjen shranjevanju </a:t>
            </a:r>
            <a:r>
              <a:rPr lang="sl-SI" altLang="sl-SI" sz="2400" b="1"/>
              <a:t>velikih količin podatkov</a:t>
            </a:r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0705D1BB-4964-4BED-A51D-411558CD5F4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27088" y="2636838"/>
            <a:ext cx="7058025" cy="431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140FC85E-4372-4B78-9E0B-8DDCDEEB8653}"/>
              </a:ext>
            </a:extLst>
          </p:cNvPr>
          <p:cNvSpPr txBox="1">
            <a:spLocks noChangeArrowheads="1"/>
          </p:cNvSpPr>
          <p:nvPr/>
        </p:nvSpPr>
        <p:spPr bwMode="auto">
          <a:xfrm rot="236711">
            <a:off x="4067175" y="3068638"/>
            <a:ext cx="348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Do podatkov pridemo v 8-17 ms </a:t>
            </a:r>
          </a:p>
          <a:p>
            <a:r>
              <a:rPr lang="sl-SI" altLang="sl-SI"/>
              <a:t>(60-125 podatkov na sekundo)</a:t>
            </a:r>
          </a:p>
        </p:txBody>
      </p:sp>
      <p:sp>
        <p:nvSpPr>
          <p:cNvPr id="7179" name="Line 11">
            <a:extLst>
              <a:ext uri="{FF2B5EF4-FFF2-40B4-BE49-F238E27FC236}">
                <a16:creationId xmlns:a16="http://schemas.microsoft.com/office/drawing/2014/main" id="{4B80F7A5-92D6-4368-AE3D-064A416EDA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3573463"/>
            <a:ext cx="4391025" cy="360362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7180" name="Picture 12" descr="DA-SD-1024-R">
            <a:extLst>
              <a:ext uri="{FF2B5EF4-FFF2-40B4-BE49-F238E27FC236}">
                <a16:creationId xmlns:a16="http://schemas.microsoft.com/office/drawing/2014/main" id="{22876361-BB68-491C-B3CC-930FFDDE7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43263"/>
            <a:ext cx="3587750" cy="34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zp-zip-memory-brick">
            <a:extLst>
              <a:ext uri="{FF2B5EF4-FFF2-40B4-BE49-F238E27FC236}">
                <a16:creationId xmlns:a16="http://schemas.microsoft.com/office/drawing/2014/main" id="{E8D3F8FA-9FCD-4F5B-8D56-E23D67DA5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9E9E9"/>
              </a:clrFrom>
              <a:clrTo>
                <a:srgbClr val="E9E9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32275"/>
            <a:ext cx="3168650" cy="23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3" name="Rectangle 15">
            <a:extLst>
              <a:ext uri="{FF2B5EF4-FFF2-40B4-BE49-F238E27FC236}">
                <a16:creationId xmlns:a16="http://schemas.microsoft.com/office/drawing/2014/main" id="{AC79D0C3-E27A-4120-B410-729D957D3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005263"/>
            <a:ext cx="865187" cy="1295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84" name="Rectangle 16">
            <a:extLst>
              <a:ext uri="{FF2B5EF4-FFF2-40B4-BE49-F238E27FC236}">
                <a16:creationId xmlns:a16="http://schemas.microsoft.com/office/drawing/2014/main" id="{E9F68FB5-072B-43C7-991B-E3C0FACE3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849938"/>
            <a:ext cx="865188" cy="10080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85" name="Rectangle 17">
            <a:extLst>
              <a:ext uri="{FF2B5EF4-FFF2-40B4-BE49-F238E27FC236}">
                <a16:creationId xmlns:a16="http://schemas.microsoft.com/office/drawing/2014/main" id="{971FF089-E270-44B4-B59C-12C9462C9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5661025"/>
            <a:ext cx="865188" cy="10080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86" name="Rectangle 18">
            <a:extLst>
              <a:ext uri="{FF2B5EF4-FFF2-40B4-BE49-F238E27FC236}">
                <a16:creationId xmlns:a16="http://schemas.microsoft.com/office/drawing/2014/main" id="{61D06CD1-D61B-4175-8B39-F8ED8D942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4508500"/>
            <a:ext cx="865187" cy="10080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87" name="Rectangle 19">
            <a:extLst>
              <a:ext uri="{FF2B5EF4-FFF2-40B4-BE49-F238E27FC236}">
                <a16:creationId xmlns:a16="http://schemas.microsoft.com/office/drawing/2014/main" id="{8F11C7DD-A635-41E9-A61B-BEA8B945A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5734050"/>
            <a:ext cx="865187" cy="10080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88" name="Rectangle 20">
            <a:extLst>
              <a:ext uri="{FF2B5EF4-FFF2-40B4-BE49-F238E27FC236}">
                <a16:creationId xmlns:a16="http://schemas.microsoft.com/office/drawing/2014/main" id="{C1BA31FF-CA18-45C5-B517-192D17F91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6308725"/>
            <a:ext cx="431800" cy="142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89" name="Rectangle 21">
            <a:extLst>
              <a:ext uri="{FF2B5EF4-FFF2-40B4-BE49-F238E27FC236}">
                <a16:creationId xmlns:a16="http://schemas.microsoft.com/office/drawing/2014/main" id="{D90C188C-29CC-4722-AAD9-E0CD2F2CE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5661025"/>
            <a:ext cx="431800" cy="142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90" name="Rectangle 22">
            <a:extLst>
              <a:ext uri="{FF2B5EF4-FFF2-40B4-BE49-F238E27FC236}">
                <a16:creationId xmlns:a16="http://schemas.microsoft.com/office/drawing/2014/main" id="{64A3902A-B89B-409A-8F7E-735E27F43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589588"/>
            <a:ext cx="431800" cy="142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91" name="Rectangle 23">
            <a:extLst>
              <a:ext uri="{FF2B5EF4-FFF2-40B4-BE49-F238E27FC236}">
                <a16:creationId xmlns:a16="http://schemas.microsoft.com/office/drawing/2014/main" id="{9D4FA0E8-B24C-4298-ADEB-BB05DB738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5445125"/>
            <a:ext cx="431800" cy="1428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93" name="Rectangle 25">
            <a:hlinkClick r:id="rId4" action="ppaction://hlinksldjump"/>
            <a:extLst>
              <a:ext uri="{FF2B5EF4-FFF2-40B4-BE49-F238E27FC236}">
                <a16:creationId xmlns:a16="http://schemas.microsoft.com/office/drawing/2014/main" id="{298768D9-7F06-4E9E-BCF1-643290686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453188"/>
            <a:ext cx="1008063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33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/>
              <a:t>KAZALO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5" grpId="0"/>
      <p:bldP spid="71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99FF6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E8B7F8A-5DF2-4B69-A15D-521A08AC4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3213" y="260350"/>
            <a:ext cx="3673475" cy="1143000"/>
          </a:xfrm>
        </p:spPr>
        <p:txBody>
          <a:bodyPr/>
          <a:lstStyle/>
          <a:p>
            <a:r>
              <a:rPr lang="sl-SI" altLang="sl-SI" sz="5400">
                <a:effectLst>
                  <a:outerShdw blurRad="38100" dist="38100" dir="2700000" algn="tl">
                    <a:srgbClr val="FFFFFF"/>
                  </a:outerShdw>
                </a:effectLst>
              </a:rPr>
              <a:t>TRDI disk</a:t>
            </a:r>
          </a:p>
        </p:txBody>
      </p:sp>
      <p:sp>
        <p:nvSpPr>
          <p:cNvPr id="8196" name="Text Box 4">
            <a:extLst>
              <a:ext uri="{FF2B5EF4-FFF2-40B4-BE49-F238E27FC236}">
                <a16:creationId xmlns:a16="http://schemas.microsoft.com/office/drawing/2014/main" id="{42731A33-A23F-4968-AF12-FDFAB688E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565400"/>
            <a:ext cx="3965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000" b="1"/>
              <a:t>HDD </a:t>
            </a:r>
            <a:r>
              <a:rPr lang="sl-SI" altLang="sl-SI" sz="2000"/>
              <a:t>= </a:t>
            </a:r>
            <a:r>
              <a:rPr lang="sl-SI" altLang="sl-SI" sz="2000" b="1"/>
              <a:t>H</a:t>
            </a:r>
            <a:r>
              <a:rPr lang="sl-SI" altLang="sl-SI" sz="2000">
                <a:solidFill>
                  <a:schemeClr val="accent2"/>
                </a:solidFill>
              </a:rPr>
              <a:t>ard</a:t>
            </a:r>
            <a:r>
              <a:rPr lang="sl-SI" altLang="sl-SI" sz="2000"/>
              <a:t> </a:t>
            </a:r>
            <a:r>
              <a:rPr lang="sl-SI" altLang="sl-SI" sz="2000" b="1"/>
              <a:t>D</a:t>
            </a:r>
            <a:r>
              <a:rPr lang="sl-SI" altLang="sl-SI" sz="2000">
                <a:solidFill>
                  <a:schemeClr val="accent2"/>
                </a:solidFill>
              </a:rPr>
              <a:t>isc</a:t>
            </a:r>
            <a:r>
              <a:rPr lang="sl-SI" altLang="sl-SI" sz="2000"/>
              <a:t> </a:t>
            </a:r>
            <a:r>
              <a:rPr lang="sl-SI" altLang="sl-SI" sz="2000" b="1"/>
              <a:t>D</a:t>
            </a:r>
            <a:r>
              <a:rPr lang="sl-SI" altLang="sl-SI" sz="2000">
                <a:solidFill>
                  <a:schemeClr val="accent2"/>
                </a:solidFill>
              </a:rPr>
              <a:t>rive</a:t>
            </a:r>
            <a:r>
              <a:rPr lang="sl-SI" altLang="sl-SI" sz="2000"/>
              <a:t> = </a:t>
            </a:r>
            <a:r>
              <a:rPr lang="sl-SI" altLang="sl-SI" sz="2000">
                <a:solidFill>
                  <a:schemeClr val="accent2"/>
                </a:solidFill>
              </a:rPr>
              <a:t>trdi disk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8E98229A-29A0-4C03-8C8C-53CB7FEB5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060575"/>
            <a:ext cx="5672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000" b="1"/>
              <a:t>Velikosti</a:t>
            </a:r>
            <a:r>
              <a:rPr lang="sl-SI" altLang="sl-SI" sz="2000"/>
              <a:t> velike – nad 10 tudi </a:t>
            </a:r>
            <a:r>
              <a:rPr lang="sl-SI" altLang="sl-SI" sz="2000" b="1"/>
              <a:t>do 1000GB</a:t>
            </a:r>
            <a:r>
              <a:rPr lang="sl-SI" altLang="sl-SI" sz="2000"/>
              <a:t> ali več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42DEC578-0E90-416B-A8AB-DFD844A2E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557338"/>
            <a:ext cx="6467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000"/>
              <a:t>Nahaja se v ohišju računalnika ali v samostojnem ohišju</a:t>
            </a:r>
          </a:p>
        </p:txBody>
      </p:sp>
      <p:pic>
        <p:nvPicPr>
          <p:cNvPr id="8202" name="Picture 10" descr="01-01">
            <a:extLst>
              <a:ext uri="{FF2B5EF4-FFF2-40B4-BE49-F238E27FC236}">
                <a16:creationId xmlns:a16="http://schemas.microsoft.com/office/drawing/2014/main" id="{B6AC793A-28EA-423E-A25B-CD0DBEA8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97200"/>
            <a:ext cx="6067425" cy="36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11">
            <a:extLst>
              <a:ext uri="{FF2B5EF4-FFF2-40B4-BE49-F238E27FC236}">
                <a16:creationId xmlns:a16="http://schemas.microsoft.com/office/drawing/2014/main" id="{D24C0716-8299-4898-9FC4-1BD54FB86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2924175"/>
            <a:ext cx="1239838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1400"/>
              <a:t>Ohišje diskov</a:t>
            </a:r>
          </a:p>
        </p:txBody>
      </p:sp>
      <p:sp>
        <p:nvSpPr>
          <p:cNvPr id="8204" name="Text Box 12">
            <a:extLst>
              <a:ext uri="{FF2B5EF4-FFF2-40B4-BE49-F238E27FC236}">
                <a16:creationId xmlns:a16="http://schemas.microsoft.com/office/drawing/2014/main" id="{E561872B-7E6A-40FB-BB53-9DA9CADA4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3068638"/>
            <a:ext cx="1604962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1400"/>
              <a:t>Diskovne ploščice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89A41E47-DD34-4546-B4D9-45083E386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8400" y="3429000"/>
            <a:ext cx="1752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1400"/>
              <a:t>Ročica ki nosi glavo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977F797A-ACEA-48FF-ABE0-847121F6ED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3789363"/>
            <a:ext cx="2273300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1400"/>
              <a:t>Stvar za</a:t>
            </a:r>
          </a:p>
          <a:p>
            <a:r>
              <a:rPr lang="sl-SI" altLang="sl-SI" sz="1400"/>
              <a:t>premikanje ročice</a:t>
            </a:r>
          </a:p>
        </p:txBody>
      </p:sp>
      <p:sp>
        <p:nvSpPr>
          <p:cNvPr id="8207" name="Text Box 15">
            <a:extLst>
              <a:ext uri="{FF2B5EF4-FFF2-40B4-BE49-F238E27FC236}">
                <a16:creationId xmlns:a16="http://schemas.microsoft.com/office/drawing/2014/main" id="{F9D0F350-5EAB-4542-ACD9-0F415A1A6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6453188"/>
            <a:ext cx="181133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1400"/>
              <a:t>Antivibracijska guma</a:t>
            </a:r>
          </a:p>
        </p:txBody>
      </p:sp>
      <p:sp>
        <p:nvSpPr>
          <p:cNvPr id="8208" name="Text Box 16">
            <a:extLst>
              <a:ext uri="{FF2B5EF4-FFF2-40B4-BE49-F238E27FC236}">
                <a16:creationId xmlns:a16="http://schemas.microsoft.com/office/drawing/2014/main" id="{C759772E-43D3-4319-AFBD-D4B62DE3D5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1763" y="6267450"/>
            <a:ext cx="1682750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l-SI" altLang="sl-SI" sz="1400"/>
              <a:t>Bralno/zapisovalna</a:t>
            </a:r>
          </a:p>
          <a:p>
            <a:pPr algn="ctr"/>
            <a:r>
              <a:rPr lang="sl-SI" altLang="sl-SI" sz="1400"/>
              <a:t>glava</a:t>
            </a:r>
          </a:p>
        </p:txBody>
      </p:sp>
      <p:sp>
        <p:nvSpPr>
          <p:cNvPr id="8209" name="Text Box 17">
            <a:extLst>
              <a:ext uri="{FF2B5EF4-FFF2-40B4-BE49-F238E27FC236}">
                <a16:creationId xmlns:a16="http://schemas.microsoft.com/office/drawing/2014/main" id="{5A47F84B-011F-43F3-87A2-BC6AE08482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021388"/>
            <a:ext cx="11303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1400"/>
              <a:t>      Ohišje   </a:t>
            </a:r>
          </a:p>
        </p:txBody>
      </p:sp>
      <p:sp>
        <p:nvSpPr>
          <p:cNvPr id="8210" name="Text Box 18">
            <a:extLst>
              <a:ext uri="{FF2B5EF4-FFF2-40B4-BE49-F238E27FC236}">
                <a16:creationId xmlns:a16="http://schemas.microsoft.com/office/drawing/2014/main" id="{BC8FA6EB-F6F3-4563-A98F-3EF5BA2FA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9363"/>
            <a:ext cx="1209675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1400"/>
              <a:t>Čelna plošča</a:t>
            </a:r>
          </a:p>
        </p:txBody>
      </p:sp>
      <p:sp>
        <p:nvSpPr>
          <p:cNvPr id="8211" name="Text Box 19">
            <a:extLst>
              <a:ext uri="{FF2B5EF4-FFF2-40B4-BE49-F238E27FC236}">
                <a16:creationId xmlns:a16="http://schemas.microsoft.com/office/drawing/2014/main" id="{5CDC2EBA-F26B-4E5D-B0FE-FB43C12ED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463" y="5805488"/>
            <a:ext cx="973137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1400"/>
              <a:t>Konektorji</a:t>
            </a:r>
          </a:p>
        </p:txBody>
      </p:sp>
      <p:sp>
        <p:nvSpPr>
          <p:cNvPr id="8212" name="Text Box 20">
            <a:extLst>
              <a:ext uri="{FF2B5EF4-FFF2-40B4-BE49-F238E27FC236}">
                <a16:creationId xmlns:a16="http://schemas.microsoft.com/office/drawing/2014/main" id="{B6405DAA-6CAA-4505-8434-792F34413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5445125"/>
            <a:ext cx="1701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1400"/>
              <a:t>Reže za konektorje</a:t>
            </a:r>
          </a:p>
        </p:txBody>
      </p:sp>
      <p:pic>
        <p:nvPicPr>
          <p:cNvPr id="8201" name="Picture 9" descr="logitec-cradle-sata-hard-drive-stage-rack1">
            <a:extLst>
              <a:ext uri="{FF2B5EF4-FFF2-40B4-BE49-F238E27FC236}">
                <a16:creationId xmlns:a16="http://schemas.microsoft.com/office/drawing/2014/main" id="{3F7B1D9D-E3ED-44A7-A99C-5A642894D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429000"/>
            <a:ext cx="27178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4" name="Rectangle 22">
            <a:hlinkClick r:id="rId4" action="ppaction://hlinksldjump"/>
            <a:extLst>
              <a:ext uri="{FF2B5EF4-FFF2-40B4-BE49-F238E27FC236}">
                <a16:creationId xmlns:a16="http://schemas.microsoft.com/office/drawing/2014/main" id="{79773512-67BD-4C95-AC8F-F10CDCAB8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453188"/>
            <a:ext cx="1008063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33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/>
              <a:t>KAZALO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  <p:bldP spid="8197" grpId="0"/>
      <p:bldP spid="81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50000">
              <a:srgbClr val="99FF66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8E81D7A-17A7-4D56-B0A0-1AD4E6685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>
                <a:solidFill>
                  <a:schemeClr val="bg2"/>
                </a:solidFill>
              </a:rPr>
              <a:t>vs.</a:t>
            </a:r>
          </a:p>
        </p:txBody>
      </p:sp>
      <p:pic>
        <p:nvPicPr>
          <p:cNvPr id="9220" name="Picture 4" descr="621px-DVD">
            <a:extLst>
              <a:ext uri="{FF2B5EF4-FFF2-40B4-BE49-F238E27FC236}">
                <a16:creationId xmlns:a16="http://schemas.microsoft.com/office/drawing/2014/main" id="{EDCE04A6-7D5D-4DB5-BA56-043C5BD22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076700"/>
            <a:ext cx="2663825" cy="257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744px-Dvd_logo">
            <a:extLst>
              <a:ext uri="{FF2B5EF4-FFF2-40B4-BE49-F238E27FC236}">
                <a16:creationId xmlns:a16="http://schemas.microsoft.com/office/drawing/2014/main" id="{EE64F661-10FD-4A11-95A8-D2B11CF6E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76250"/>
            <a:ext cx="2016125" cy="93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d_logo_digital_audio">
            <a:extLst>
              <a:ext uri="{FF2B5EF4-FFF2-40B4-BE49-F238E27FC236}">
                <a16:creationId xmlns:a16="http://schemas.microsoft.com/office/drawing/2014/main" id="{960665EB-D22E-4831-BE15-88D494E00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0" t="21095" r="18452" b="20746"/>
          <a:stretch>
            <a:fillRect/>
          </a:stretch>
        </p:blipFill>
        <p:spPr bwMode="auto">
          <a:xfrm>
            <a:off x="2339975" y="404813"/>
            <a:ext cx="1655763" cy="101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293" name="Group 77">
            <a:extLst>
              <a:ext uri="{FF2B5EF4-FFF2-40B4-BE49-F238E27FC236}">
                <a16:creationId xmlns:a16="http://schemas.microsoft.com/office/drawing/2014/main" id="{EC696E98-0BEA-4CBD-8B55-C3D57A20C0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95288" y="1844675"/>
          <a:ext cx="5473700" cy="1639888"/>
        </p:xfrm>
        <a:graphic>
          <a:graphicData uri="http://schemas.openxmlformats.org/drawingml/2006/table">
            <a:tbl>
              <a:tblPr/>
              <a:tblGrid>
                <a:gridCol w="1873250">
                  <a:extLst>
                    <a:ext uri="{9D8B030D-6E8A-4147-A177-3AD203B41FA5}">
                      <a16:colId xmlns:a16="http://schemas.microsoft.com/office/drawing/2014/main" val="1403102270"/>
                    </a:ext>
                  </a:extLst>
                </a:gridCol>
                <a:gridCol w="1871662">
                  <a:extLst>
                    <a:ext uri="{9D8B030D-6E8A-4147-A177-3AD203B41FA5}">
                      <a16:colId xmlns:a16="http://schemas.microsoft.com/office/drawing/2014/main" val="660124051"/>
                    </a:ext>
                  </a:extLst>
                </a:gridCol>
                <a:gridCol w="1728788">
                  <a:extLst>
                    <a:ext uri="{9D8B030D-6E8A-4147-A177-3AD203B41FA5}">
                      <a16:colId xmlns:a16="http://schemas.microsoft.com/office/drawing/2014/main" val="1501736143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DVD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805029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Velikost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8-12cm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8-12cm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626140"/>
                  </a:ext>
                </a:extLst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Kapaciteta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 800MB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 17GB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298600"/>
                  </a:ext>
                </a:extLst>
              </a:tr>
            </a:tbl>
          </a:graphicData>
        </a:graphic>
      </p:graphicFrame>
      <p:sp>
        <p:nvSpPr>
          <p:cNvPr id="9294" name="Text Box 78">
            <a:extLst>
              <a:ext uri="{FF2B5EF4-FFF2-40B4-BE49-F238E27FC236}">
                <a16:creationId xmlns:a16="http://schemas.microsoft.com/office/drawing/2014/main" id="{E6123522-C582-46CE-9ABD-FB8000496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3927475"/>
            <a:ext cx="5451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000"/>
              <a:t>Narejeni iz večih plasti: plastika potisk, aluminij</a:t>
            </a:r>
          </a:p>
        </p:txBody>
      </p:sp>
      <p:sp>
        <p:nvSpPr>
          <p:cNvPr id="9298" name="Line 82">
            <a:extLst>
              <a:ext uri="{FF2B5EF4-FFF2-40B4-BE49-F238E27FC236}">
                <a16:creationId xmlns:a16="http://schemas.microsoft.com/office/drawing/2014/main" id="{A28A7047-EB4D-4E67-A94F-9F7AEFA23C0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288" y="3716338"/>
            <a:ext cx="568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9299" name="Text Box 83">
            <a:extLst>
              <a:ext uri="{FF2B5EF4-FFF2-40B4-BE49-F238E27FC236}">
                <a16:creationId xmlns:a16="http://schemas.microsoft.com/office/drawing/2014/main" id="{2DF79D8E-296A-4FFB-83DF-59DA3B17F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4456113"/>
            <a:ext cx="5980112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>
                <a:solidFill>
                  <a:schemeClr val="accent2"/>
                </a:solidFill>
              </a:rPr>
              <a:t>CD-ROM (</a:t>
            </a:r>
            <a:r>
              <a:rPr lang="sl-SI" altLang="sl-SI" sz="1600" b="1">
                <a:solidFill>
                  <a:schemeClr val="accent2"/>
                </a:solidFill>
              </a:rPr>
              <a:t>c</a:t>
            </a:r>
            <a:r>
              <a:rPr lang="sl-SI" altLang="sl-SI" sz="1600">
                <a:solidFill>
                  <a:schemeClr val="accent2"/>
                </a:solidFill>
              </a:rPr>
              <a:t>ompact </a:t>
            </a:r>
            <a:r>
              <a:rPr lang="sl-SI" altLang="sl-SI" sz="1600" b="1">
                <a:solidFill>
                  <a:schemeClr val="accent2"/>
                </a:solidFill>
              </a:rPr>
              <a:t>d</a:t>
            </a:r>
            <a:r>
              <a:rPr lang="sl-SI" altLang="sl-SI" sz="1600">
                <a:solidFill>
                  <a:schemeClr val="accent2"/>
                </a:solidFill>
              </a:rPr>
              <a:t>isc </a:t>
            </a:r>
            <a:r>
              <a:rPr lang="sl-SI" altLang="sl-SI" sz="1600" b="1">
                <a:solidFill>
                  <a:schemeClr val="accent2"/>
                </a:solidFill>
              </a:rPr>
              <a:t>r</a:t>
            </a:r>
            <a:r>
              <a:rPr lang="sl-SI" altLang="sl-SI" sz="1600">
                <a:solidFill>
                  <a:schemeClr val="accent2"/>
                </a:solidFill>
              </a:rPr>
              <a:t>ead </a:t>
            </a:r>
            <a:r>
              <a:rPr lang="sl-SI" altLang="sl-SI" sz="1600" b="1">
                <a:solidFill>
                  <a:schemeClr val="accent2"/>
                </a:solidFill>
              </a:rPr>
              <a:t>o</a:t>
            </a:r>
            <a:r>
              <a:rPr lang="sl-SI" altLang="sl-SI" sz="1600">
                <a:solidFill>
                  <a:schemeClr val="accent2"/>
                </a:solidFill>
              </a:rPr>
              <a:t>nly </a:t>
            </a:r>
            <a:r>
              <a:rPr lang="sl-SI" altLang="sl-SI" sz="1600" b="1">
                <a:solidFill>
                  <a:schemeClr val="accent2"/>
                </a:solidFill>
              </a:rPr>
              <a:t>m</a:t>
            </a:r>
            <a:r>
              <a:rPr lang="sl-SI" altLang="sl-SI" sz="1600">
                <a:solidFill>
                  <a:schemeClr val="accent2"/>
                </a:solidFill>
              </a:rPr>
              <a:t>emory</a:t>
            </a:r>
            <a:r>
              <a:rPr lang="sl-SI" altLang="sl-SI">
                <a:solidFill>
                  <a:schemeClr val="accent2"/>
                </a:solidFill>
              </a:rPr>
              <a:t>)</a:t>
            </a:r>
            <a:r>
              <a:rPr lang="sl-SI" altLang="sl-SI" sz="1600">
                <a:solidFill>
                  <a:schemeClr val="accent2"/>
                </a:solidFill>
              </a:rPr>
              <a:t>- samo berljiv CD</a:t>
            </a:r>
          </a:p>
          <a:p>
            <a:r>
              <a:rPr lang="sl-SI" altLang="sl-SI">
                <a:solidFill>
                  <a:schemeClr val="accent2"/>
                </a:solidFill>
              </a:rPr>
              <a:t>CD-R, +R (</a:t>
            </a:r>
            <a:r>
              <a:rPr lang="sl-SI" altLang="sl-SI" sz="1600" b="1">
                <a:solidFill>
                  <a:schemeClr val="accent2"/>
                </a:solidFill>
              </a:rPr>
              <a:t>c</a:t>
            </a:r>
            <a:r>
              <a:rPr lang="sl-SI" altLang="sl-SI" sz="1600">
                <a:solidFill>
                  <a:schemeClr val="accent2"/>
                </a:solidFill>
              </a:rPr>
              <a:t>ompact </a:t>
            </a:r>
            <a:r>
              <a:rPr lang="sl-SI" altLang="sl-SI" sz="1600" b="1">
                <a:solidFill>
                  <a:schemeClr val="accent2"/>
                </a:solidFill>
              </a:rPr>
              <a:t>d</a:t>
            </a:r>
            <a:r>
              <a:rPr lang="sl-SI" altLang="sl-SI" sz="1600">
                <a:solidFill>
                  <a:schemeClr val="accent2"/>
                </a:solidFill>
              </a:rPr>
              <a:t>isc </a:t>
            </a:r>
            <a:r>
              <a:rPr lang="sl-SI" altLang="sl-SI" sz="1600" b="1">
                <a:solidFill>
                  <a:schemeClr val="accent2"/>
                </a:solidFill>
              </a:rPr>
              <a:t>r</a:t>
            </a:r>
            <a:r>
              <a:rPr lang="sl-SI" altLang="sl-SI" sz="1600">
                <a:solidFill>
                  <a:schemeClr val="accent2"/>
                </a:solidFill>
              </a:rPr>
              <a:t>ecordable</a:t>
            </a:r>
            <a:r>
              <a:rPr lang="sl-SI" altLang="sl-SI">
                <a:solidFill>
                  <a:schemeClr val="accent2"/>
                </a:solidFill>
              </a:rPr>
              <a:t>)- </a:t>
            </a:r>
            <a:r>
              <a:rPr lang="sl-SI" altLang="sl-SI" sz="1600">
                <a:solidFill>
                  <a:schemeClr val="accent2"/>
                </a:solidFill>
              </a:rPr>
              <a:t>zapisljiva zgoščenka-CD</a:t>
            </a:r>
          </a:p>
          <a:p>
            <a:r>
              <a:rPr lang="sl-SI" altLang="sl-SI">
                <a:solidFill>
                  <a:schemeClr val="accent2"/>
                </a:solidFill>
              </a:rPr>
              <a:t>CD-RW (</a:t>
            </a:r>
            <a:r>
              <a:rPr lang="sl-SI" altLang="sl-SI" sz="1600" b="1">
                <a:solidFill>
                  <a:schemeClr val="accent2"/>
                </a:solidFill>
              </a:rPr>
              <a:t>c</a:t>
            </a:r>
            <a:r>
              <a:rPr lang="sl-SI" altLang="sl-SI" sz="1600">
                <a:solidFill>
                  <a:schemeClr val="accent2"/>
                </a:solidFill>
              </a:rPr>
              <a:t>ompact </a:t>
            </a:r>
            <a:r>
              <a:rPr lang="sl-SI" altLang="sl-SI" sz="1600" b="1">
                <a:solidFill>
                  <a:schemeClr val="accent2"/>
                </a:solidFill>
              </a:rPr>
              <a:t>d</a:t>
            </a:r>
            <a:r>
              <a:rPr lang="sl-SI" altLang="sl-SI" sz="1600">
                <a:solidFill>
                  <a:schemeClr val="accent2"/>
                </a:solidFill>
              </a:rPr>
              <a:t>isc </a:t>
            </a:r>
            <a:r>
              <a:rPr lang="sl-SI" altLang="sl-SI" sz="1600" b="1">
                <a:solidFill>
                  <a:schemeClr val="accent2"/>
                </a:solidFill>
              </a:rPr>
              <a:t>r</a:t>
            </a:r>
            <a:r>
              <a:rPr lang="sl-SI" altLang="sl-SI" sz="1600">
                <a:solidFill>
                  <a:schemeClr val="accent2"/>
                </a:solidFill>
              </a:rPr>
              <a:t>e</a:t>
            </a:r>
            <a:r>
              <a:rPr lang="sl-SI" altLang="sl-SI" sz="1600" b="1">
                <a:solidFill>
                  <a:schemeClr val="accent2"/>
                </a:solidFill>
              </a:rPr>
              <a:t>w</a:t>
            </a:r>
            <a:r>
              <a:rPr lang="sl-SI" altLang="sl-SI" sz="1600">
                <a:solidFill>
                  <a:schemeClr val="accent2"/>
                </a:solidFill>
              </a:rPr>
              <a:t>riteable</a:t>
            </a:r>
            <a:r>
              <a:rPr lang="sl-SI" altLang="sl-SI">
                <a:solidFill>
                  <a:schemeClr val="accent2"/>
                </a:solidFill>
              </a:rPr>
              <a:t>)- </a:t>
            </a:r>
            <a:r>
              <a:rPr lang="sl-SI" altLang="sl-SI" sz="1600">
                <a:solidFill>
                  <a:schemeClr val="accent2"/>
                </a:solidFill>
              </a:rPr>
              <a:t>zapisljiva, berljiva,</a:t>
            </a:r>
          </a:p>
          <a:p>
            <a:r>
              <a:rPr lang="sl-SI" altLang="sl-SI" sz="1600">
                <a:solidFill>
                  <a:schemeClr val="accent2"/>
                </a:solidFill>
              </a:rPr>
              <a:t>                                                           brisalna zgoščenka</a:t>
            </a:r>
          </a:p>
        </p:txBody>
      </p:sp>
      <p:sp>
        <p:nvSpPr>
          <p:cNvPr id="9300" name="Text Box 84">
            <a:extLst>
              <a:ext uri="{FF2B5EF4-FFF2-40B4-BE49-F238E27FC236}">
                <a16:creationId xmlns:a16="http://schemas.microsoft.com/office/drawing/2014/main" id="{96AB3AA0-BAB4-40BE-B282-668976B85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5681663"/>
            <a:ext cx="2901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>
                <a:solidFill>
                  <a:schemeClr val="accent2"/>
                </a:solidFill>
              </a:rPr>
              <a:t>DVD – digital versatile disc</a:t>
            </a:r>
          </a:p>
        </p:txBody>
      </p:sp>
      <p:sp>
        <p:nvSpPr>
          <p:cNvPr id="9301" name="Text Box 85">
            <a:extLst>
              <a:ext uri="{FF2B5EF4-FFF2-40B4-BE49-F238E27FC236}">
                <a16:creationId xmlns:a16="http://schemas.microsoft.com/office/drawing/2014/main" id="{50EBF1A0-1181-468A-A13B-8BD83CB57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913" y="6381750"/>
            <a:ext cx="611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1600" b="1"/>
              <a:t>DVD</a:t>
            </a:r>
          </a:p>
        </p:txBody>
      </p:sp>
      <p:sp>
        <p:nvSpPr>
          <p:cNvPr id="9302" name="Text Box 86">
            <a:extLst>
              <a:ext uri="{FF2B5EF4-FFF2-40B4-BE49-F238E27FC236}">
                <a16:creationId xmlns:a16="http://schemas.microsoft.com/office/drawing/2014/main" id="{C8B1491D-3475-454E-B59B-E85B5E2C21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092825"/>
            <a:ext cx="274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Zapisljivi z optičnimi žarki</a:t>
            </a:r>
          </a:p>
        </p:txBody>
      </p:sp>
      <p:pic>
        <p:nvPicPr>
          <p:cNvPr id="9303" name="Picture 87" descr="img_5231_dvd_writer">
            <a:extLst>
              <a:ext uri="{FF2B5EF4-FFF2-40B4-BE49-F238E27FC236}">
                <a16:creationId xmlns:a16="http://schemas.microsoft.com/office/drawing/2014/main" id="{F6CAD1B4-541D-402F-A3A8-E5C78FDAA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125538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04" name="Text Box 88">
            <a:extLst>
              <a:ext uri="{FF2B5EF4-FFF2-40B4-BE49-F238E27FC236}">
                <a16:creationId xmlns:a16="http://schemas.microsoft.com/office/drawing/2014/main" id="{44836A43-924A-4E0D-849E-F0D6F7210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13" y="3400425"/>
            <a:ext cx="14144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1600" b="1"/>
              <a:t>Zapisovalnik</a:t>
            </a:r>
          </a:p>
        </p:txBody>
      </p:sp>
      <p:sp>
        <p:nvSpPr>
          <p:cNvPr id="9306" name="Rectangle 90">
            <a:hlinkClick r:id="rId6" action="ppaction://hlinksldjump"/>
            <a:extLst>
              <a:ext uri="{FF2B5EF4-FFF2-40B4-BE49-F238E27FC236}">
                <a16:creationId xmlns:a16="http://schemas.microsoft.com/office/drawing/2014/main" id="{A58A0EEE-257F-44B3-8FF2-C93FD1246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453188"/>
            <a:ext cx="1008063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33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/>
              <a:t>KAZALO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2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93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93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94" grpId="0"/>
      <p:bldP spid="9299" grpId="0"/>
      <p:bldP spid="9300" grpId="0"/>
      <p:bldP spid="93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9FF66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E219786-D9BE-4BA6-8BC9-672B1835CE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/>
              <a:t>DISKETA</a:t>
            </a:r>
          </a:p>
        </p:txBody>
      </p:sp>
      <p:pic>
        <p:nvPicPr>
          <p:cNvPr id="10244" name="Picture 4" descr="fd">
            <a:extLst>
              <a:ext uri="{FF2B5EF4-FFF2-40B4-BE49-F238E27FC236}">
                <a16:creationId xmlns:a16="http://schemas.microsoft.com/office/drawing/2014/main" id="{700B7B81-F84B-498A-8DA0-78A696D1D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7312" r="7312" b="9731"/>
          <a:stretch>
            <a:fillRect/>
          </a:stretch>
        </p:blipFill>
        <p:spPr bwMode="auto">
          <a:xfrm>
            <a:off x="611188" y="4076700"/>
            <a:ext cx="2592387" cy="244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5" name="Text Box 5">
            <a:extLst>
              <a:ext uri="{FF2B5EF4-FFF2-40B4-BE49-F238E27FC236}">
                <a16:creationId xmlns:a16="http://schemas.microsoft.com/office/drawing/2014/main" id="{79464DAA-14EC-481E-A9B0-5C6606FB5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949950"/>
            <a:ext cx="9064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1600" b="1"/>
              <a:t>Disketa</a:t>
            </a:r>
          </a:p>
        </p:txBody>
      </p:sp>
      <p:sp>
        <p:nvSpPr>
          <p:cNvPr id="10246" name="Text Box 6">
            <a:extLst>
              <a:ext uri="{FF2B5EF4-FFF2-40B4-BE49-F238E27FC236}">
                <a16:creationId xmlns:a16="http://schemas.microsoft.com/office/drawing/2014/main" id="{6258B04C-BD83-49E9-B35E-45E0C1E30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1911350"/>
            <a:ext cx="5956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000"/>
              <a:t>Skorajda “</a:t>
            </a:r>
            <a:r>
              <a:rPr lang="sl-SI" altLang="sl-SI" sz="2000">
                <a:solidFill>
                  <a:schemeClr val="accent2"/>
                </a:solidFill>
              </a:rPr>
              <a:t>izumrle</a:t>
            </a:r>
            <a:r>
              <a:rPr lang="sl-SI" altLang="sl-SI" sz="2000"/>
              <a:t>” </a:t>
            </a:r>
            <a:r>
              <a:rPr lang="sl-SI" altLang="sl-SI" sz="2000">
                <a:solidFill>
                  <a:schemeClr val="accent2"/>
                </a:solidFill>
              </a:rPr>
              <a:t>zaradi</a:t>
            </a:r>
            <a:r>
              <a:rPr lang="sl-SI" altLang="sl-SI" sz="2000"/>
              <a:t> izredno </a:t>
            </a:r>
            <a:r>
              <a:rPr lang="sl-SI" altLang="sl-SI" sz="2000">
                <a:solidFill>
                  <a:schemeClr val="accent2"/>
                </a:solidFill>
              </a:rPr>
              <a:t>majhnih kapacitet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CC065EB3-5FC4-412B-AD44-38FB26C73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2414588"/>
            <a:ext cx="56626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000"/>
              <a:t>Zgrajene iz plastičnega ohišja, in magnetne folije</a:t>
            </a:r>
          </a:p>
        </p:txBody>
      </p:sp>
      <p:sp>
        <p:nvSpPr>
          <p:cNvPr id="10248" name="Text Box 8">
            <a:extLst>
              <a:ext uri="{FF2B5EF4-FFF2-40B4-BE49-F238E27FC236}">
                <a16:creationId xmlns:a16="http://schemas.microsoft.com/office/drawing/2014/main" id="{D566B526-5355-45CD-A74D-D63F969E73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827338"/>
            <a:ext cx="24717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000"/>
              <a:t>Velikosti </a:t>
            </a:r>
            <a:r>
              <a:rPr lang="sl-SI" altLang="sl-SI" sz="2000" b="1"/>
              <a:t>do 1,44MB</a:t>
            </a:r>
          </a:p>
        </p:txBody>
      </p:sp>
      <p:pic>
        <p:nvPicPr>
          <p:cNvPr id="10249" name="Picture 9" descr="image">
            <a:extLst>
              <a:ext uri="{FF2B5EF4-FFF2-40B4-BE49-F238E27FC236}">
                <a16:creationId xmlns:a16="http://schemas.microsoft.com/office/drawing/2014/main" id="{B66CE035-EC2A-4D41-9B9A-D6F4F9C68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468813"/>
            <a:ext cx="3898900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0" name="Text Box 10">
            <a:extLst>
              <a:ext uri="{FF2B5EF4-FFF2-40B4-BE49-F238E27FC236}">
                <a16:creationId xmlns:a16="http://schemas.microsoft.com/office/drawing/2014/main" id="{E5974148-D700-413B-98B5-E44ED6726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6137275"/>
            <a:ext cx="1087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1600" b="1"/>
              <a:t>Disketnik</a:t>
            </a:r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8674B815-BB43-476A-BBE2-4495A41B3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3213100"/>
            <a:ext cx="4038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000">
                <a:solidFill>
                  <a:schemeClr val="accent2"/>
                </a:solidFill>
              </a:rPr>
              <a:t>Pred nekaj leti zelo razširjen medij</a:t>
            </a:r>
          </a:p>
        </p:txBody>
      </p:sp>
      <p:sp>
        <p:nvSpPr>
          <p:cNvPr id="10253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EF29AE3A-1420-447C-9B97-F552747E07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453188"/>
            <a:ext cx="1008063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33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/>
              <a:t>KAZALO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/>
      <p:bldP spid="10246" grpId="0"/>
      <p:bldP spid="10247" grpId="0"/>
      <p:bldP spid="10250" grpId="0"/>
      <p:bldP spid="102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50000">
              <a:srgbClr val="E3B4F6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USB Cable">
            <a:extLst>
              <a:ext uri="{FF2B5EF4-FFF2-40B4-BE49-F238E27FC236}">
                <a16:creationId xmlns:a16="http://schemas.microsoft.com/office/drawing/2014/main" id="{A5730C9A-B1FB-4D49-9412-0F9C9B4718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9113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>
            <a:extLst>
              <a:ext uri="{FF2B5EF4-FFF2-40B4-BE49-F238E27FC236}">
                <a16:creationId xmlns:a16="http://schemas.microsoft.com/office/drawing/2014/main" id="{A68CED31-81B9-4D3D-8B96-FBAE82834D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8538" y="260350"/>
            <a:ext cx="5338762" cy="1143000"/>
          </a:xfrm>
        </p:spPr>
        <p:txBody>
          <a:bodyPr/>
          <a:lstStyle/>
          <a:p>
            <a:r>
              <a:rPr lang="sl-SI" altLang="sl-SI"/>
              <a:t>USB pomnilnik</a:t>
            </a:r>
          </a:p>
        </p:txBody>
      </p:sp>
      <p:pic>
        <p:nvPicPr>
          <p:cNvPr id="13316" name="Picture 4" descr="KeyGhost-USB-512KB-Plugs">
            <a:extLst>
              <a:ext uri="{FF2B5EF4-FFF2-40B4-BE49-F238E27FC236}">
                <a16:creationId xmlns:a16="http://schemas.microsoft.com/office/drawing/2014/main" id="{80173D70-A5BE-43F7-A14B-E7D73791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58" b="16513"/>
          <a:stretch>
            <a:fillRect/>
          </a:stretch>
        </p:blipFill>
        <p:spPr bwMode="auto">
          <a:xfrm>
            <a:off x="5003800" y="4724400"/>
            <a:ext cx="4140200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brando-usb-mp3pen5">
            <a:extLst>
              <a:ext uri="{FF2B5EF4-FFF2-40B4-BE49-F238E27FC236}">
                <a16:creationId xmlns:a16="http://schemas.microsoft.com/office/drawing/2014/main" id="{29722A68-B6D0-4791-8246-53251CD11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" r="76"/>
          <a:stretch>
            <a:fillRect/>
          </a:stretch>
        </p:blipFill>
        <p:spPr bwMode="auto">
          <a:xfrm>
            <a:off x="6804025" y="0"/>
            <a:ext cx="233997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7">
            <a:extLst>
              <a:ext uri="{FF2B5EF4-FFF2-40B4-BE49-F238E27FC236}">
                <a16:creationId xmlns:a16="http://schemas.microsoft.com/office/drawing/2014/main" id="{980475F3-815C-4C8F-B7B8-EF24A4D54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1844675"/>
            <a:ext cx="601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400"/>
              <a:t>V zadnjih nekaj letih postal </a:t>
            </a:r>
            <a:r>
              <a:rPr lang="sl-SI" altLang="sl-SI" sz="2400" b="1"/>
              <a:t>zelo priljubljen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9DBBCF13-BE7C-4A71-B463-3288075AC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2349500"/>
            <a:ext cx="682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400" b="1"/>
              <a:t>Majhen</a:t>
            </a:r>
            <a:r>
              <a:rPr lang="sl-SI" altLang="sl-SI" sz="2400"/>
              <a:t> vendar velike kapacitete (tudi nad 30GB)</a:t>
            </a:r>
          </a:p>
        </p:txBody>
      </p:sp>
      <p:sp>
        <p:nvSpPr>
          <p:cNvPr id="13321" name="Text Box 9">
            <a:extLst>
              <a:ext uri="{FF2B5EF4-FFF2-40B4-BE49-F238E27FC236}">
                <a16:creationId xmlns:a16="http://schemas.microsoft.com/office/drawing/2014/main" id="{49467721-696D-45C0-A802-833C4D14A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3016250"/>
            <a:ext cx="445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400"/>
              <a:t>Podatke shranjuje na RAM čipe</a:t>
            </a:r>
          </a:p>
        </p:txBody>
      </p:sp>
      <p:sp>
        <p:nvSpPr>
          <p:cNvPr id="13322" name="Text Box 10">
            <a:extLst>
              <a:ext uri="{FF2B5EF4-FFF2-40B4-BE49-F238E27FC236}">
                <a16:creationId xmlns:a16="http://schemas.microsoft.com/office/drawing/2014/main" id="{55C59E97-A2F8-4BCC-A363-09FB800D7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6813" y="3567113"/>
            <a:ext cx="760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000">
                <a:solidFill>
                  <a:schemeClr val="accent2"/>
                </a:solidFill>
              </a:rPr>
              <a:t>Nastal je pod okriljem IBM-a že leta 1998 kot nadomestnik diskete</a:t>
            </a:r>
          </a:p>
        </p:txBody>
      </p:sp>
      <p:pic>
        <p:nvPicPr>
          <p:cNvPr id="13324" name="Picture 12" descr="trust-easyconnect-4-port-usb2-mini-hub-hu-4440p">
            <a:extLst>
              <a:ext uri="{FF2B5EF4-FFF2-40B4-BE49-F238E27FC236}">
                <a16:creationId xmlns:a16="http://schemas.microsoft.com/office/drawing/2014/main" id="{EE65397E-A1B7-4E12-8FF1-B0D01F761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usb">
            <a:extLst>
              <a:ext uri="{FF2B5EF4-FFF2-40B4-BE49-F238E27FC236}">
                <a16:creationId xmlns:a16="http://schemas.microsoft.com/office/drawing/2014/main" id="{0E9A3CA6-478A-4572-B3FB-671771A62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644900"/>
            <a:ext cx="36195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usb">
            <a:extLst>
              <a:ext uri="{FF2B5EF4-FFF2-40B4-BE49-F238E27FC236}">
                <a16:creationId xmlns:a16="http://schemas.microsoft.com/office/drawing/2014/main" id="{B1411833-F42B-4500-A4B0-21944205B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068638"/>
            <a:ext cx="363537" cy="36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 descr="usb">
            <a:extLst>
              <a:ext uri="{FF2B5EF4-FFF2-40B4-BE49-F238E27FC236}">
                <a16:creationId xmlns:a16="http://schemas.microsoft.com/office/drawing/2014/main" id="{EA922904-9DF3-491D-8BEF-B030BAF3C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422525"/>
            <a:ext cx="360362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usb">
            <a:extLst>
              <a:ext uri="{FF2B5EF4-FFF2-40B4-BE49-F238E27FC236}">
                <a16:creationId xmlns:a16="http://schemas.microsoft.com/office/drawing/2014/main" id="{585155AB-FE18-4E7E-9DFC-B83D7F61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916113"/>
            <a:ext cx="360363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0" name="Rectangle 18">
            <a:hlinkClick r:id="rId7" action="ppaction://hlinksldjump"/>
            <a:extLst>
              <a:ext uri="{FF2B5EF4-FFF2-40B4-BE49-F238E27FC236}">
                <a16:creationId xmlns:a16="http://schemas.microsoft.com/office/drawing/2014/main" id="{45FDE7B0-8056-4930-9ABB-B7BABA276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453188"/>
            <a:ext cx="1008063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33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/>
              <a:t>KAZALO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9" grpId="0"/>
      <p:bldP spid="13320" grpId="0"/>
      <p:bldP spid="13321" grpId="0"/>
      <p:bldP spid="133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540F0A1-54A3-4339-AC78-74FA2E48C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Ostale zgoščenke</a:t>
            </a:r>
          </a:p>
        </p:txBody>
      </p:sp>
      <p:pic>
        <p:nvPicPr>
          <p:cNvPr id="12293" name="Picture 5" descr="Blue-ray vs HD-DVD">
            <a:extLst>
              <a:ext uri="{FF2B5EF4-FFF2-40B4-BE49-F238E27FC236}">
                <a16:creationId xmlns:a16="http://schemas.microsoft.com/office/drawing/2014/main" id="{BC7B2065-8BCB-48A7-AF7C-B0BEAC094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221163"/>
            <a:ext cx="2016125" cy="19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d-dvd_disc_30gb">
            <a:extLst>
              <a:ext uri="{FF2B5EF4-FFF2-40B4-BE49-F238E27FC236}">
                <a16:creationId xmlns:a16="http://schemas.microsoft.com/office/drawing/2014/main" id="{E11EC4CF-81D9-4BF1-B3D7-C1E3510D0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60800"/>
            <a:ext cx="2762250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5" name="Picture 7" descr="mitsubishi-and-pioneer-blu-ray-disc">
            <a:extLst>
              <a:ext uri="{FF2B5EF4-FFF2-40B4-BE49-F238E27FC236}">
                <a16:creationId xmlns:a16="http://schemas.microsoft.com/office/drawing/2014/main" id="{9D732A7E-958E-4877-8D9E-177CA6F99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860800"/>
            <a:ext cx="2808287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>
            <a:extLst>
              <a:ext uri="{FF2B5EF4-FFF2-40B4-BE49-F238E27FC236}">
                <a16:creationId xmlns:a16="http://schemas.microsoft.com/office/drawing/2014/main" id="{A8CFF5F6-5E43-4110-8947-AB2A57309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825" y="1633538"/>
            <a:ext cx="3449638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sl-SI" altLang="sl-SI" sz="2400" b="1"/>
              <a:t>          HD DVD</a:t>
            </a:r>
          </a:p>
          <a:p>
            <a:pPr>
              <a:lnSpc>
                <a:spcPct val="140000"/>
              </a:lnSpc>
            </a:pPr>
            <a:r>
              <a:rPr lang="sl-SI" altLang="sl-SI" sz="2000"/>
              <a:t>Velikost kot DVD ali CD</a:t>
            </a:r>
          </a:p>
          <a:p>
            <a:pPr>
              <a:lnSpc>
                <a:spcPct val="140000"/>
              </a:lnSpc>
            </a:pPr>
            <a:r>
              <a:rPr lang="sl-SI" altLang="sl-SI" sz="2000"/>
              <a:t>Naslednja generacija DVD-ja</a:t>
            </a:r>
          </a:p>
          <a:p>
            <a:pPr>
              <a:lnSpc>
                <a:spcPct val="140000"/>
              </a:lnSpc>
            </a:pPr>
            <a:r>
              <a:rPr lang="sl-SI" altLang="sl-SI" sz="2000"/>
              <a:t>Zapisljivost z optičnimi žarki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9F468519-B814-4281-B024-9F54280CF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557338"/>
            <a:ext cx="3417887" cy="1884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sl-SI" altLang="sl-SI"/>
              <a:t>        </a:t>
            </a:r>
            <a:r>
              <a:rPr lang="sl-SI" altLang="sl-SI" sz="2400" b="1"/>
              <a:t>Blu-ray</a:t>
            </a:r>
          </a:p>
          <a:p>
            <a:pPr>
              <a:lnSpc>
                <a:spcPct val="140000"/>
              </a:lnSpc>
            </a:pPr>
            <a:r>
              <a:rPr lang="sl-SI" altLang="sl-SI" sz="2000"/>
              <a:t>Večji kot CD ali DVD – 13cm</a:t>
            </a:r>
          </a:p>
          <a:p>
            <a:pPr>
              <a:lnSpc>
                <a:spcPct val="140000"/>
              </a:lnSpc>
            </a:pPr>
            <a:r>
              <a:rPr lang="sl-SI" altLang="sl-SI" sz="2000"/>
              <a:t>Popolnoma nov</a:t>
            </a:r>
          </a:p>
          <a:p>
            <a:pPr>
              <a:lnSpc>
                <a:spcPct val="140000"/>
              </a:lnSpc>
            </a:pPr>
            <a:r>
              <a:rPr lang="sl-SI" altLang="sl-SI" sz="2000"/>
              <a:t>Zapisljivost z optičnimi žarki</a:t>
            </a:r>
          </a:p>
        </p:txBody>
      </p:sp>
      <p:sp>
        <p:nvSpPr>
          <p:cNvPr id="12298" name="Line 10">
            <a:extLst>
              <a:ext uri="{FF2B5EF4-FFF2-40B4-BE49-F238E27FC236}">
                <a16:creationId xmlns:a16="http://schemas.microsoft.com/office/drawing/2014/main" id="{C9AF9E89-1F01-45D1-BFB9-5DF833AB80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1484313"/>
            <a:ext cx="0" cy="2376487"/>
          </a:xfrm>
          <a:prstGeom prst="line">
            <a:avLst/>
          </a:prstGeom>
          <a:noFill/>
          <a:ln w="76200">
            <a:solidFill>
              <a:srgbClr val="99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299" name="Line 11">
            <a:extLst>
              <a:ext uri="{FF2B5EF4-FFF2-40B4-BE49-F238E27FC236}">
                <a16:creationId xmlns:a16="http://schemas.microsoft.com/office/drawing/2014/main" id="{0B1C5540-3CD3-4BF9-A8F3-6E5288A0C8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59338" y="1484313"/>
            <a:ext cx="0" cy="2376487"/>
          </a:xfrm>
          <a:prstGeom prst="line">
            <a:avLst/>
          </a:prstGeom>
          <a:noFill/>
          <a:ln w="76200">
            <a:solidFill>
              <a:srgbClr val="99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301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18B9BC30-DC33-4B34-AFA8-271E4B02D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453188"/>
            <a:ext cx="1008063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33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/>
              <a:t>KAZALO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97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6" grpId="0"/>
      <p:bldP spid="122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9FF66"/>
            </a:gs>
            <a:gs pos="50000">
              <a:srgbClr val="C2C2C2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1" name="Rectangle 67">
            <a:extLst>
              <a:ext uri="{FF2B5EF4-FFF2-40B4-BE49-F238E27FC236}">
                <a16:creationId xmlns:a16="http://schemas.microsoft.com/office/drawing/2014/main" id="{7C107D02-1EE6-4DA0-8D59-7DD20B177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412875"/>
            <a:ext cx="5616575" cy="3671888"/>
          </a:xfrm>
          <a:prstGeom prst="rect">
            <a:avLst/>
          </a:prstGeom>
          <a:solidFill>
            <a:schemeClr val="accent1">
              <a:alpha val="34000"/>
            </a:schemeClr>
          </a:solidFill>
          <a:ln w="762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3549E7AC-EE28-40C6-9790-694AAD7CC3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000" b="1">
                <a:solidFill>
                  <a:schemeClr val="accent2"/>
                </a:solidFill>
                <a:latin typeface="Comic Sans MS" panose="030F0702030302020204" pitchFamily="66" charset="0"/>
              </a:rPr>
              <a:t>HITROSTI</a:t>
            </a:r>
          </a:p>
        </p:txBody>
      </p:sp>
      <p:graphicFrame>
        <p:nvGraphicFramePr>
          <p:cNvPr id="11329" name="Group 65">
            <a:extLst>
              <a:ext uri="{FF2B5EF4-FFF2-40B4-BE49-F238E27FC236}">
                <a16:creationId xmlns:a16="http://schemas.microsoft.com/office/drawing/2014/main" id="{4837F1F4-6D15-40A6-9DA8-31B9EF510C0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5267325" cy="3341688"/>
        </p:xfrm>
        <a:graphic>
          <a:graphicData uri="http://schemas.openxmlformats.org/drawingml/2006/table">
            <a:tbl>
              <a:tblPr/>
              <a:tblGrid>
                <a:gridCol w="1882775">
                  <a:extLst>
                    <a:ext uri="{9D8B030D-6E8A-4147-A177-3AD203B41FA5}">
                      <a16:colId xmlns:a16="http://schemas.microsoft.com/office/drawing/2014/main" val="81158856"/>
                    </a:ext>
                  </a:extLst>
                </a:gridCol>
                <a:gridCol w="3384550">
                  <a:extLst>
                    <a:ext uri="{9D8B030D-6E8A-4147-A177-3AD203B41FA5}">
                      <a16:colId xmlns:a16="http://schemas.microsoft.com/office/drawing/2014/main" val="1934510017"/>
                    </a:ext>
                  </a:extLst>
                </a:gridCol>
              </a:tblGrid>
              <a:tr h="55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Ime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Hitrost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545917"/>
                  </a:ext>
                </a:extLst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 10MB/s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5735949"/>
                  </a:ext>
                </a:extLst>
              </a:tr>
              <a:tr h="558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DVD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Do 21MB/s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747307"/>
                  </a:ext>
                </a:extLst>
              </a:tr>
              <a:tr h="55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Trdi disk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750MB/s - 1.6GB/s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36136"/>
                  </a:ext>
                </a:extLst>
              </a:tr>
              <a:tr h="5556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HD DVD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4,5 - 9MB/s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9920113"/>
                  </a:ext>
                </a:extLst>
              </a:tr>
              <a:tr h="557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Blu-ray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4,5 – 54MB/s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6992645"/>
                  </a:ext>
                </a:extLst>
              </a:tr>
            </a:tbl>
          </a:graphicData>
        </a:graphic>
      </p:graphicFrame>
      <p:pic>
        <p:nvPicPr>
          <p:cNvPr id="11330" name="Picture 66" descr="moon-rocket-playhouse1">
            <a:extLst>
              <a:ext uri="{FF2B5EF4-FFF2-40B4-BE49-F238E27FC236}">
                <a16:creationId xmlns:a16="http://schemas.microsoft.com/office/drawing/2014/main" id="{383914A8-2EA4-4D7B-A41C-093FAFECA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81300"/>
            <a:ext cx="3048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33" name="Rectangle 69">
            <a:hlinkClick r:id="rId3" action="ppaction://hlinksldjump"/>
            <a:extLst>
              <a:ext uri="{FF2B5EF4-FFF2-40B4-BE49-F238E27FC236}">
                <a16:creationId xmlns:a16="http://schemas.microsoft.com/office/drawing/2014/main" id="{BECE07D2-88C2-4D3E-BD01-BDDE037A61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453188"/>
            <a:ext cx="1008063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33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/>
              <a:t>KAZALO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13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9FF66"/>
            </a:gs>
            <a:gs pos="100000">
              <a:srgbClr val="99FF66">
                <a:gamma/>
                <a:shade val="46275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DF7A516-09B6-4452-8706-F94B283721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 slik in podatkov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FBDBBB8-AF2F-45A0-A101-C8DFFBDF0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/>
              <a:t>Internet:</a:t>
            </a:r>
          </a:p>
          <a:p>
            <a:r>
              <a:rPr lang="sl-SI" altLang="sl-SI" sz="2400">
                <a:hlinkClick r:id="rId2"/>
              </a:rPr>
              <a:t>http://images.google.si</a:t>
            </a:r>
            <a:endParaRPr lang="sl-SI" altLang="sl-SI" sz="2400"/>
          </a:p>
          <a:p>
            <a:r>
              <a:rPr lang="sl-SI" altLang="sl-SI" sz="2400">
                <a:hlinkClick r:id="rId3"/>
              </a:rPr>
              <a:t>http://en.wikipedia.org</a:t>
            </a:r>
            <a:endParaRPr lang="sl-SI" altLang="sl-SI" sz="2400"/>
          </a:p>
          <a:p>
            <a:pPr>
              <a:buFontTx/>
              <a:buNone/>
            </a:pPr>
            <a:r>
              <a:rPr lang="sl-SI" altLang="sl-SI"/>
              <a:t>Knjige in leksikoni</a:t>
            </a:r>
          </a:p>
          <a:p>
            <a:r>
              <a:rPr lang="sl-SI" altLang="sl-SI" sz="2400"/>
              <a:t>Sova</a:t>
            </a:r>
          </a:p>
          <a:p>
            <a:r>
              <a:rPr lang="sl-SI" altLang="sl-SI" sz="2400"/>
              <a:t>Slovenski veliki leksikon</a:t>
            </a:r>
          </a:p>
          <a:p>
            <a:endParaRPr lang="sl-SI" altLang="sl-SI"/>
          </a:p>
          <a:p>
            <a:endParaRPr lang="sl-SI" altLang="sl-SI" sz="2400"/>
          </a:p>
        </p:txBody>
      </p:sp>
      <p:pic>
        <p:nvPicPr>
          <p:cNvPr id="17412" name="Picture 4" descr="cat_icon_internet_256">
            <a:extLst>
              <a:ext uri="{FF2B5EF4-FFF2-40B4-BE49-F238E27FC236}">
                <a16:creationId xmlns:a16="http://schemas.microsoft.com/office/drawing/2014/main" id="{14D64102-CCCB-4A45-AD0F-82C68A839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716338"/>
            <a:ext cx="3014663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>
            <a:hlinkClick r:id="rId5" action="ppaction://hlinksldjump"/>
            <a:extLst>
              <a:ext uri="{FF2B5EF4-FFF2-40B4-BE49-F238E27FC236}">
                <a16:creationId xmlns:a16="http://schemas.microsoft.com/office/drawing/2014/main" id="{891D5962-B17E-4D3C-AC99-2B335AC8B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453188"/>
            <a:ext cx="1008063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33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/>
              <a:t>KAZALO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13A05B70-C4B1-4ED1-812D-C4F45D5D5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DB19676D-C0F0-4DCC-A7CB-3FE0AE063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708275"/>
            <a:ext cx="8229600" cy="1143000"/>
          </a:xfrm>
        </p:spPr>
        <p:txBody>
          <a:bodyPr/>
          <a:lstStyle/>
          <a:p>
            <a:r>
              <a:rPr lang="sl-SI" altLang="sl-SI" sz="16000">
                <a:solidFill>
                  <a:srgbClr val="663300"/>
                </a:solidFill>
                <a:latin typeface="Comic Sans MS" panose="030F0702030302020204" pitchFamily="66" charset="0"/>
              </a:rPr>
              <a:t>KONEC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9FF66"/>
            </a:gs>
            <a:gs pos="100000">
              <a:srgbClr val="6633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1C7D222-135F-4F3B-AD83-4D28DC196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6600"/>
              <a:t>KAZALO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4FBDEB7-AB0B-46AE-A39C-1F09E096AB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1628775"/>
            <a:ext cx="3467100" cy="35274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sl-SI" altLang="sl-SI" sz="2400">
                <a:solidFill>
                  <a:srgbClr val="663300"/>
                </a:solidFill>
              </a:rPr>
              <a:t>Osnovno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Teorija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BIT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Delitev pomnilnikov</a:t>
            </a:r>
          </a:p>
          <a:p>
            <a:pPr>
              <a:lnSpc>
                <a:spcPct val="80000"/>
              </a:lnSpc>
              <a:buFontTx/>
              <a:buNone/>
            </a:pPr>
            <a:endParaRPr lang="sl-SI" altLang="sl-SI" sz="2400">
              <a:solidFill>
                <a:srgbClr val="66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sl-SI" altLang="sl-SI" sz="2400">
                <a:solidFill>
                  <a:srgbClr val="663300"/>
                </a:solidFill>
              </a:rPr>
              <a:t>Notranji pomnilnik: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ROM</a:t>
            </a:r>
          </a:p>
          <a:p>
            <a:pPr>
              <a:lnSpc>
                <a:spcPct val="80000"/>
              </a:lnSpc>
            </a:pPr>
            <a:r>
              <a:rPr lang="sl-SI" altLang="sl-SI" sz="2400"/>
              <a:t>RAM</a:t>
            </a:r>
            <a:endParaRPr lang="sl-SI" altLang="sl-SI" sz="2400">
              <a:solidFill>
                <a:schemeClr val="accent2"/>
              </a:solidFill>
            </a:endParaRP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AB2FA26F-53CD-451E-9055-9B2AE41DFEF0}"/>
              </a:ext>
            </a:extLst>
          </p:cNvPr>
          <p:cNvSpPr txBox="1">
            <a:spLocks noChangeArrowheads="1"/>
          </p:cNvSpPr>
          <p:nvPr/>
        </p:nvSpPr>
        <p:spPr bwMode="auto">
          <a:xfrm rot="-286989">
            <a:off x="4859338" y="2133600"/>
            <a:ext cx="362108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400">
                <a:solidFill>
                  <a:schemeClr val="accent2"/>
                </a:solidFill>
              </a:rPr>
              <a:t>Zunanji pomnilnik:</a:t>
            </a:r>
          </a:p>
          <a:p>
            <a:pPr>
              <a:buFontTx/>
              <a:buChar char="•"/>
            </a:pPr>
            <a:r>
              <a:rPr lang="sl-SI" altLang="sl-SI" sz="2400"/>
              <a:t> Trdi disk</a:t>
            </a:r>
          </a:p>
          <a:p>
            <a:pPr>
              <a:buFontTx/>
              <a:buChar char="•"/>
            </a:pPr>
            <a:r>
              <a:rPr lang="sl-SI" altLang="sl-SI" sz="2400"/>
              <a:t> CD in DVD</a:t>
            </a:r>
          </a:p>
          <a:p>
            <a:pPr>
              <a:buFontTx/>
              <a:buChar char="•"/>
            </a:pPr>
            <a:r>
              <a:rPr lang="sl-SI" altLang="sl-SI" sz="2400"/>
              <a:t> Disketa</a:t>
            </a:r>
          </a:p>
          <a:p>
            <a:pPr>
              <a:buFontTx/>
              <a:buChar char="•"/>
            </a:pPr>
            <a:r>
              <a:rPr lang="sl-SI" altLang="sl-SI" sz="2400"/>
              <a:t> USB pomnilnik</a:t>
            </a:r>
          </a:p>
          <a:p>
            <a:pPr>
              <a:buFontTx/>
              <a:buChar char="•"/>
            </a:pPr>
            <a:r>
              <a:rPr lang="sl-SI" altLang="sl-SI" sz="2400"/>
              <a:t> HD DVD in Blu ray</a:t>
            </a:r>
          </a:p>
        </p:txBody>
      </p:sp>
      <p:pic>
        <p:nvPicPr>
          <p:cNvPr id="5126" name="Picture 6" descr="Prva_03_kazalo">
            <a:extLst>
              <a:ext uri="{FF2B5EF4-FFF2-40B4-BE49-F238E27FC236}">
                <a16:creationId xmlns:a16="http://schemas.microsoft.com/office/drawing/2014/main" id="{2177B0C6-72ED-4C72-81FD-F582C4BB2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790950"/>
            <a:ext cx="37623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35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Oval 5">
            <a:extLst>
              <a:ext uri="{FF2B5EF4-FFF2-40B4-BE49-F238E27FC236}">
                <a16:creationId xmlns:a16="http://schemas.microsoft.com/office/drawing/2014/main" id="{A1002851-6E0E-4661-A652-1921FF2D9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068638"/>
            <a:ext cx="3384550" cy="1944687"/>
          </a:xfrm>
          <a:prstGeom prst="ellipse">
            <a:avLst/>
          </a:prstGeom>
          <a:solidFill>
            <a:schemeClr val="accent1">
              <a:alpha val="5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12CE3E02-5112-4DAC-8FAE-8F4337C798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5111750" cy="1143000"/>
          </a:xfrm>
        </p:spPr>
        <p:txBody>
          <a:bodyPr/>
          <a:lstStyle/>
          <a:p>
            <a:r>
              <a:rPr lang="sl-SI" altLang="sl-SI" sz="6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Teorija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1D7DB87-EEE7-4748-ACC8-26BE04B2CB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16013" y="1628775"/>
            <a:ext cx="6408737" cy="1108075"/>
          </a:xfrm>
          <a:gradFill rotWithShape="1">
            <a:gsLst>
              <a:gs pos="0">
                <a:schemeClr val="bg1"/>
              </a:gs>
              <a:gs pos="50000">
                <a:schemeClr val="accent1">
                  <a:alpha val="58000"/>
                </a:schemeClr>
              </a:gs>
              <a:gs pos="100000">
                <a:schemeClr val="bg1"/>
              </a:gs>
            </a:gsLst>
            <a:lin ang="5400000" scaled="1"/>
          </a:gradFill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sl-SI" altLang="sl-SI">
                <a:latin typeface="Comic Sans MS" panose="030F0702030302020204" pitchFamily="66" charset="0"/>
              </a:rPr>
              <a:t>Znak za zapis je </a:t>
            </a: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  <a:latin typeface="Cooper Black" panose="0208090404030B020404" pitchFamily="18" charset="0"/>
              </a:rPr>
              <a:t>bit</a:t>
            </a: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l-SI" altLang="sl-SI">
                <a:latin typeface="Comic Sans MS" panose="030F0702030302020204" pitchFamily="66" charset="0"/>
              </a:rPr>
              <a:t>ali krajše </a:t>
            </a:r>
            <a:r>
              <a:rPr lang="sl-SI" altLang="sl-SI">
                <a:latin typeface="Cooper Black" panose="0208090404030B020404" pitchFamily="18" charset="0"/>
              </a:rPr>
              <a:t>B</a:t>
            </a: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l-SI" altLang="sl-SI">
                <a:latin typeface="Comic Sans MS" panose="030F0702030302020204" pitchFamily="66" charset="0"/>
              </a:rPr>
              <a:t>Zapis je</a:t>
            </a: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  <a:latin typeface="Cooper Black" panose="0208090404030B020404" pitchFamily="18" charset="0"/>
              </a:rPr>
              <a:t>binarni</a:t>
            </a:r>
            <a:r>
              <a:rPr lang="sl-SI" altLang="sl-SI" b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sl-SI" altLang="sl-SI">
                <a:latin typeface="Comic Sans MS" panose="030F0702030302020204" pitchFamily="66" charset="0"/>
              </a:rPr>
              <a:t>(0,1). 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63044D9B-97BB-4713-8938-0035AEE04B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284538"/>
            <a:ext cx="2663825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47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800">
                <a:solidFill>
                  <a:schemeClr val="accent2"/>
                </a:solidFill>
                <a:latin typeface="Comic Sans MS" panose="030F0702030302020204" pitchFamily="66" charset="0"/>
              </a:rPr>
              <a:t>Večje količine:</a:t>
            </a:r>
          </a:p>
          <a:p>
            <a:pPr>
              <a:buClr>
                <a:schemeClr val="accent2"/>
              </a:buClr>
              <a:buFontTx/>
              <a:buChar char="o"/>
            </a:pPr>
            <a:r>
              <a:rPr lang="sl-SI" altLang="sl-SI" sz="2400">
                <a:latin typeface="Comic Sans MS" panose="030F0702030302020204" pitchFamily="66" charset="0"/>
              </a:rPr>
              <a:t> KB = 1024B</a:t>
            </a:r>
          </a:p>
          <a:p>
            <a:pPr>
              <a:buClr>
                <a:schemeClr val="accent2"/>
              </a:buClr>
              <a:buFontTx/>
              <a:buChar char="o"/>
            </a:pPr>
            <a:r>
              <a:rPr lang="sl-SI" altLang="sl-SI" sz="2400">
                <a:latin typeface="Comic Sans MS" panose="030F0702030302020204" pitchFamily="66" charset="0"/>
              </a:rPr>
              <a:t> MB = 1024KB</a:t>
            </a:r>
          </a:p>
          <a:p>
            <a:pPr>
              <a:buClr>
                <a:schemeClr val="accent2"/>
              </a:buClr>
              <a:buFontTx/>
              <a:buChar char="o"/>
            </a:pPr>
            <a:r>
              <a:rPr lang="sl-SI" altLang="sl-SI" sz="2400">
                <a:latin typeface="Comic Sans MS" panose="030F0702030302020204" pitchFamily="66" charset="0"/>
              </a:rPr>
              <a:t> GB = 1024MB</a:t>
            </a:r>
          </a:p>
        </p:txBody>
      </p:sp>
      <p:pic>
        <p:nvPicPr>
          <p:cNvPr id="27654" name="Picture 6" descr="1_bit_display">
            <a:extLst>
              <a:ext uri="{FF2B5EF4-FFF2-40B4-BE49-F238E27FC236}">
                <a16:creationId xmlns:a16="http://schemas.microsoft.com/office/drawing/2014/main" id="{D2786127-3578-4158-8E9B-0C6DEAEF3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3"/>
          <a:stretch>
            <a:fillRect/>
          </a:stretch>
        </p:blipFill>
        <p:spPr bwMode="auto">
          <a:xfrm>
            <a:off x="4932363" y="3357563"/>
            <a:ext cx="3476625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7">
            <a:extLst>
              <a:ext uri="{FF2B5EF4-FFF2-40B4-BE49-F238E27FC236}">
                <a16:creationId xmlns:a16="http://schemas.microsoft.com/office/drawing/2014/main" id="{B05AAD35-B82D-4041-A5D6-C5D237277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3860800"/>
            <a:ext cx="1511300" cy="50482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 sz="1200"/>
              <a:t>Vsak piksel je </a:t>
            </a:r>
          </a:p>
          <a:p>
            <a:pPr algn="ctr"/>
            <a:r>
              <a:rPr lang="sl-SI" altLang="sl-SI" sz="1200"/>
              <a:t>zapisan z enim bitom</a:t>
            </a:r>
          </a:p>
        </p:txBody>
      </p:sp>
      <p:sp>
        <p:nvSpPr>
          <p:cNvPr id="27656" name="Text Box 8">
            <a:extLst>
              <a:ext uri="{FF2B5EF4-FFF2-40B4-BE49-F238E27FC236}">
                <a16:creationId xmlns:a16="http://schemas.microsoft.com/office/drawing/2014/main" id="{D5D172ED-ABEE-43F2-BE89-5B1016DE8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141663"/>
            <a:ext cx="1728787" cy="457200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/>
              <a:t>Piksli na računalniškem ekranu</a:t>
            </a:r>
          </a:p>
        </p:txBody>
      </p:sp>
      <p:sp>
        <p:nvSpPr>
          <p:cNvPr id="27658" name="Rectangle 10">
            <a:extLst>
              <a:ext uri="{FF2B5EF4-FFF2-40B4-BE49-F238E27FC236}">
                <a16:creationId xmlns:a16="http://schemas.microsoft.com/office/drawing/2014/main" id="{6A16FE98-D026-46EF-8D5C-C22C680EE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5445125"/>
            <a:ext cx="719137" cy="431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7657" name="Text Box 9">
            <a:extLst>
              <a:ext uri="{FF2B5EF4-FFF2-40B4-BE49-F238E27FC236}">
                <a16:creationId xmlns:a16="http://schemas.microsoft.com/office/drawing/2014/main" id="{6EF769A6-28CF-43C6-92A9-649A26E19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5300663"/>
            <a:ext cx="93662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78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"/>
              <a:t>Povečani piksli ekrana</a:t>
            </a:r>
          </a:p>
        </p:txBody>
      </p:sp>
      <p:sp>
        <p:nvSpPr>
          <p:cNvPr id="27660" name="Rectangle 12">
            <a:hlinkClick r:id="rId4" action="ppaction://hlinksldjump"/>
            <a:extLst>
              <a:ext uri="{FF2B5EF4-FFF2-40B4-BE49-F238E27FC236}">
                <a16:creationId xmlns:a16="http://schemas.microsoft.com/office/drawing/2014/main" id="{48041FC2-0020-4F7E-B11D-2AF2CF6D3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453188"/>
            <a:ext cx="1008063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33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/>
              <a:t>KAZALO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 animBg="1"/>
      <p:bldP spid="276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rotWithShape="0">
          <a:gsLst>
            <a:gs pos="0">
              <a:schemeClr val="bg1"/>
            </a:gs>
            <a:gs pos="100000">
              <a:srgbClr val="99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>
            <a:extLst>
              <a:ext uri="{FF2B5EF4-FFF2-40B4-BE49-F238E27FC236}">
                <a16:creationId xmlns:a16="http://schemas.microsoft.com/office/drawing/2014/main" id="{AE1960D7-786D-405A-B083-EAD50D1925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734050"/>
            <a:ext cx="8064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sl-SI" altLang="sl-SI" sz="2000">
                <a:solidFill>
                  <a:schemeClr val="accent2"/>
                </a:solidFill>
              </a:rPr>
              <a:t>Vsa števila, znake, zvok,… lahko zapišemo v dvojiškem sistemu s                        kombinacijo </a:t>
            </a:r>
            <a:r>
              <a:rPr lang="sl-SI" altLang="sl-SI" sz="2000" b="1">
                <a:solidFill>
                  <a:schemeClr val="accent2"/>
                </a:solidFill>
              </a:rPr>
              <a:t>0</a:t>
            </a:r>
            <a:r>
              <a:rPr lang="sl-SI" altLang="sl-SI" sz="2000">
                <a:solidFill>
                  <a:schemeClr val="accent2"/>
                </a:solidFill>
              </a:rPr>
              <a:t> in </a:t>
            </a:r>
            <a:r>
              <a:rPr lang="sl-SI" altLang="sl-SI" sz="2000" b="1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28677" name="Text Box 5">
            <a:extLst>
              <a:ext uri="{FF2B5EF4-FFF2-40B4-BE49-F238E27FC236}">
                <a16:creationId xmlns:a16="http://schemas.microsoft.com/office/drawing/2014/main" id="{E72A9590-09A6-447E-8172-A3DDFB85E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076700"/>
            <a:ext cx="26892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sl-SI" altLang="sl-SI"/>
              <a:t> </a:t>
            </a:r>
            <a:r>
              <a:rPr lang="sl-SI" altLang="sl-SI" sz="2400"/>
              <a:t>9 = 1001</a:t>
            </a:r>
          </a:p>
          <a:p>
            <a:pPr>
              <a:buFontTx/>
              <a:buChar char="•"/>
            </a:pPr>
            <a:r>
              <a:rPr lang="sl-SI" altLang="sl-SI" sz="2400"/>
              <a:t> Slišimo pisk = 1</a:t>
            </a:r>
          </a:p>
          <a:p>
            <a:pPr>
              <a:buFontTx/>
              <a:buChar char="•"/>
            </a:pPr>
            <a:r>
              <a:rPr lang="sl-SI" altLang="sl-SI" sz="2400"/>
              <a:t> Bela barva = 111</a:t>
            </a:r>
          </a:p>
        </p:txBody>
      </p:sp>
      <p:sp>
        <p:nvSpPr>
          <p:cNvPr id="28679" name="Text Box 7">
            <a:extLst>
              <a:ext uri="{FF2B5EF4-FFF2-40B4-BE49-F238E27FC236}">
                <a16:creationId xmlns:a16="http://schemas.microsoft.com/office/drawing/2014/main" id="{AE55EB65-3E28-47FC-AC32-1039ADEB2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800" y="4076700"/>
            <a:ext cx="30956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sl-SI" altLang="sl-SI"/>
              <a:t> </a:t>
            </a:r>
            <a:r>
              <a:rPr lang="sl-SI" altLang="sl-SI" sz="2400"/>
              <a:t>A = 01000001</a:t>
            </a:r>
          </a:p>
          <a:p>
            <a:pPr>
              <a:buFontTx/>
              <a:buChar char="•"/>
            </a:pPr>
            <a:r>
              <a:rPr lang="sl-SI" altLang="sl-SI" sz="2400"/>
              <a:t> Ne slišimo piska = 0</a:t>
            </a:r>
          </a:p>
          <a:p>
            <a:pPr>
              <a:buFontTx/>
              <a:buChar char="•"/>
            </a:pPr>
            <a:r>
              <a:rPr lang="sl-SI" altLang="sl-SI" sz="2400"/>
              <a:t> Rdeča barva = 010</a:t>
            </a:r>
          </a:p>
        </p:txBody>
      </p:sp>
      <p:sp>
        <p:nvSpPr>
          <p:cNvPr id="28680" name="Text Box 8">
            <a:extLst>
              <a:ext uri="{FF2B5EF4-FFF2-40B4-BE49-F238E27FC236}">
                <a16:creationId xmlns:a16="http://schemas.microsoft.com/office/drawing/2014/main" id="{E858F211-F725-4B21-AD8E-8764505FBA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549275"/>
            <a:ext cx="3167062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2000" b="1">
                <a:solidFill>
                  <a:schemeClr val="accent2"/>
                </a:solidFill>
                <a:latin typeface="Comic Sans MS" panose="030F0702030302020204" pitchFamily="66" charset="0"/>
              </a:rPr>
              <a:t>BIT</a:t>
            </a:r>
          </a:p>
        </p:txBody>
      </p:sp>
      <p:sp>
        <p:nvSpPr>
          <p:cNvPr id="28681" name="Text Box 9">
            <a:extLst>
              <a:ext uri="{FF2B5EF4-FFF2-40B4-BE49-F238E27FC236}">
                <a16:creationId xmlns:a16="http://schemas.microsoft.com/office/drawing/2014/main" id="{1189EB45-29A7-4361-BB31-5C93F40ED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2133600"/>
            <a:ext cx="3006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3200">
                <a:solidFill>
                  <a:schemeClr val="accent2"/>
                </a:solidFill>
              </a:rPr>
              <a:t>BI</a:t>
            </a:r>
            <a:r>
              <a:rPr lang="sl-SI" altLang="sl-SI" sz="3200"/>
              <a:t>NARY  </a:t>
            </a:r>
            <a:r>
              <a:rPr lang="sl-SI" altLang="sl-SI" sz="3200">
                <a:solidFill>
                  <a:schemeClr val="accent2"/>
                </a:solidFill>
              </a:rPr>
              <a:t>D</a:t>
            </a:r>
            <a:r>
              <a:rPr lang="sl-SI" altLang="sl-SI" sz="3200"/>
              <a:t>IGIT</a:t>
            </a:r>
          </a:p>
        </p:txBody>
      </p:sp>
      <p:pic>
        <p:nvPicPr>
          <p:cNvPr id="28682" name="Picture 10" descr="RAM_details">
            <a:extLst>
              <a:ext uri="{FF2B5EF4-FFF2-40B4-BE49-F238E27FC236}">
                <a16:creationId xmlns:a16="http://schemas.microsoft.com/office/drawing/2014/main" id="{DA309088-5483-4295-82AF-A63BCBFA2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2735262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1" descr="mini_cdrw_vizitka_predstavitveni_cd">
            <a:extLst>
              <a:ext uri="{FF2B5EF4-FFF2-40B4-BE49-F238E27FC236}">
                <a16:creationId xmlns:a16="http://schemas.microsoft.com/office/drawing/2014/main" id="{6C187402-1D5B-47D1-A950-21B051D38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5F1"/>
              </a:clrFrom>
              <a:clrTo>
                <a:srgbClr val="F6F5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44675"/>
            <a:ext cx="2808288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5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712F699F-00F5-42A7-A4DF-544EAA220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453188"/>
            <a:ext cx="1008063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33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/>
              <a:t>KAZALO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45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7" grpId="0"/>
      <p:bldP spid="28679" grpId="0"/>
      <p:bldP spid="28680" grpId="0"/>
      <p:bldP spid="286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8" name="Picture 8" descr="hard-disk-drive-mhx2300bt_58">
            <a:extLst>
              <a:ext uri="{FF2B5EF4-FFF2-40B4-BE49-F238E27FC236}">
                <a16:creationId xmlns:a16="http://schemas.microsoft.com/office/drawing/2014/main" id="{3A95D44E-3725-4A7B-BF37-AFDC66C9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3"/>
          <a:stretch>
            <a:fillRect/>
          </a:stretch>
        </p:blipFill>
        <p:spPr bwMode="auto">
          <a:xfrm>
            <a:off x="323850" y="476250"/>
            <a:ext cx="835342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>
            <a:extLst>
              <a:ext uri="{FF2B5EF4-FFF2-40B4-BE49-F238E27FC236}">
                <a16:creationId xmlns:a16="http://schemas.microsoft.com/office/drawing/2014/main" id="{C20337E9-275C-40BE-B766-69A1E684D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229600" cy="1143000"/>
          </a:xfrm>
        </p:spPr>
        <p:txBody>
          <a:bodyPr/>
          <a:lstStyle/>
          <a:p>
            <a:r>
              <a:rPr lang="sl-SI" altLang="sl-SI" sz="6600">
                <a:solidFill>
                  <a:schemeClr val="accent2"/>
                </a:solidFill>
                <a:latin typeface="Cooper Black" panose="0208090404030B020404" pitchFamily="18" charset="0"/>
              </a:rPr>
              <a:t>DELITEV</a:t>
            </a:r>
          </a:p>
        </p:txBody>
      </p:sp>
      <p:sp>
        <p:nvSpPr>
          <p:cNvPr id="25604" name="Text Box 4">
            <a:extLst>
              <a:ext uri="{FF2B5EF4-FFF2-40B4-BE49-F238E27FC236}">
                <a16:creationId xmlns:a16="http://schemas.microsoft.com/office/drawing/2014/main" id="{D205A7F4-8711-4FDA-90DD-12074C819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997200"/>
            <a:ext cx="3506787" cy="1409700"/>
          </a:xfrm>
          <a:prstGeom prst="rect">
            <a:avLst/>
          </a:prstGeom>
          <a:solidFill>
            <a:schemeClr val="bg1">
              <a:alpha val="55000"/>
            </a:schemeClr>
          </a:solidFill>
          <a:ln w="38100" cmpd="dbl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400"/>
              <a:t>NOTRANJI POMNILNIK</a:t>
            </a:r>
          </a:p>
          <a:p>
            <a:pPr>
              <a:buFontTx/>
              <a:buChar char="•"/>
            </a:pPr>
            <a:r>
              <a:rPr lang="sl-SI" altLang="sl-SI" sz="2000"/>
              <a:t>Ram pomnilnik</a:t>
            </a:r>
          </a:p>
          <a:p>
            <a:pPr>
              <a:buFontTx/>
              <a:buChar char="•"/>
            </a:pPr>
            <a:r>
              <a:rPr lang="sl-SI" altLang="sl-SI" sz="2000"/>
              <a:t>Rom pomnilnik</a:t>
            </a:r>
          </a:p>
          <a:p>
            <a:pPr>
              <a:buFontTx/>
              <a:buChar char="•"/>
            </a:pPr>
            <a:r>
              <a:rPr lang="sl-SI" altLang="sl-SI" sz="2000"/>
              <a:t>CACHE (SRAM)</a:t>
            </a:r>
          </a:p>
        </p:txBody>
      </p:sp>
      <p:sp>
        <p:nvSpPr>
          <p:cNvPr id="25607" name="Text Box 7">
            <a:extLst>
              <a:ext uri="{FF2B5EF4-FFF2-40B4-BE49-F238E27FC236}">
                <a16:creationId xmlns:a16="http://schemas.microsoft.com/office/drawing/2014/main" id="{BCD6BA15-21D0-43C6-8A1E-5674273D7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852738"/>
            <a:ext cx="3270250" cy="1714500"/>
          </a:xfrm>
          <a:prstGeom prst="rect">
            <a:avLst/>
          </a:prstGeom>
          <a:solidFill>
            <a:schemeClr val="bg1">
              <a:alpha val="55000"/>
            </a:schemeClr>
          </a:solidFill>
          <a:ln w="38100" cmpd="dbl">
            <a:solidFill>
              <a:srgbClr val="00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400"/>
              <a:t>ZUNANJI POMNILNIK</a:t>
            </a:r>
          </a:p>
          <a:p>
            <a:pPr>
              <a:buFontTx/>
              <a:buChar char="•"/>
            </a:pPr>
            <a:r>
              <a:rPr lang="sl-SI" altLang="sl-SI" sz="2000"/>
              <a:t>Trdi disk</a:t>
            </a:r>
          </a:p>
          <a:p>
            <a:pPr>
              <a:buFontTx/>
              <a:buChar char="•"/>
            </a:pPr>
            <a:r>
              <a:rPr lang="sl-SI" altLang="sl-SI" sz="2000"/>
              <a:t>Zgoščenke</a:t>
            </a:r>
          </a:p>
          <a:p>
            <a:pPr>
              <a:buFontTx/>
              <a:buChar char="•"/>
            </a:pPr>
            <a:r>
              <a:rPr lang="sl-SI" altLang="sl-SI" sz="2000"/>
              <a:t>Diskete</a:t>
            </a:r>
          </a:p>
          <a:p>
            <a:pPr>
              <a:buFontTx/>
              <a:buChar char="•"/>
            </a:pPr>
            <a:r>
              <a:rPr lang="sl-SI" altLang="sl-SI" sz="2000"/>
              <a:t>Flash pomnilnik</a:t>
            </a:r>
          </a:p>
        </p:txBody>
      </p:sp>
      <p:sp>
        <p:nvSpPr>
          <p:cNvPr id="25610" name="AutoShape 10">
            <a:extLst>
              <a:ext uri="{FF2B5EF4-FFF2-40B4-BE49-F238E27FC236}">
                <a16:creationId xmlns:a16="http://schemas.microsoft.com/office/drawing/2014/main" id="{BC8D8DC6-0344-48F2-A9B9-70722CA53192}"/>
              </a:ext>
            </a:extLst>
          </p:cNvPr>
          <p:cNvSpPr>
            <a:spLocks noChangeArrowheads="1"/>
          </p:cNvSpPr>
          <p:nvPr/>
        </p:nvSpPr>
        <p:spPr bwMode="auto">
          <a:xfrm rot="-1393730">
            <a:off x="5651500" y="1700213"/>
            <a:ext cx="719138" cy="1079500"/>
          </a:xfrm>
          <a:prstGeom prst="downArrow">
            <a:avLst>
              <a:gd name="adj1" fmla="val 50000"/>
              <a:gd name="adj2" fmla="val 37528"/>
            </a:avLst>
          </a:prstGeom>
          <a:gradFill rotWithShape="1">
            <a:gsLst>
              <a:gs pos="0">
                <a:schemeClr val="bg1"/>
              </a:gs>
              <a:gs pos="100000">
                <a:srgbClr val="CFFDC7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11" name="AutoShape 11">
            <a:extLst>
              <a:ext uri="{FF2B5EF4-FFF2-40B4-BE49-F238E27FC236}">
                <a16:creationId xmlns:a16="http://schemas.microsoft.com/office/drawing/2014/main" id="{D069771B-9522-439C-9542-C111E3A78E51}"/>
              </a:ext>
            </a:extLst>
          </p:cNvPr>
          <p:cNvSpPr>
            <a:spLocks noChangeArrowheads="1"/>
          </p:cNvSpPr>
          <p:nvPr/>
        </p:nvSpPr>
        <p:spPr bwMode="auto">
          <a:xfrm rot="1130351">
            <a:off x="2411413" y="1844675"/>
            <a:ext cx="719137" cy="1079500"/>
          </a:xfrm>
          <a:prstGeom prst="downArrow">
            <a:avLst>
              <a:gd name="adj1" fmla="val 50000"/>
              <a:gd name="adj2" fmla="val 37528"/>
            </a:avLst>
          </a:prstGeom>
          <a:gradFill rotWithShape="1">
            <a:gsLst>
              <a:gs pos="0">
                <a:schemeClr val="bg1"/>
              </a:gs>
              <a:gs pos="100000">
                <a:srgbClr val="CFFDC7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pic>
        <p:nvPicPr>
          <p:cNvPr id="25612" name="Picture 12" descr="RAM_details">
            <a:extLst>
              <a:ext uri="{FF2B5EF4-FFF2-40B4-BE49-F238E27FC236}">
                <a16:creationId xmlns:a16="http://schemas.microsoft.com/office/drawing/2014/main" id="{B49D83C3-A5DC-4B8C-8456-A3F127EB5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4" t="16125" r="2016"/>
          <a:stretch>
            <a:fillRect/>
          </a:stretch>
        </p:blipFill>
        <p:spPr bwMode="auto">
          <a:xfrm rot="297450">
            <a:off x="827088" y="4508500"/>
            <a:ext cx="211931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Text Box 13">
            <a:extLst>
              <a:ext uri="{FF2B5EF4-FFF2-40B4-BE49-F238E27FC236}">
                <a16:creationId xmlns:a16="http://schemas.microsoft.com/office/drawing/2014/main" id="{213FEC6E-545A-4CDC-8543-2EE34838E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445125"/>
            <a:ext cx="135731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RAM</a:t>
            </a:r>
          </a:p>
          <a:p>
            <a:r>
              <a:rPr lang="sl-SI" altLang="sl-SI" sz="1400"/>
              <a:t>Random </a:t>
            </a:r>
          </a:p>
          <a:p>
            <a:r>
              <a:rPr lang="sl-SI" altLang="sl-SI" sz="1400"/>
              <a:t>Acces Memory</a:t>
            </a:r>
          </a:p>
        </p:txBody>
      </p:sp>
      <p:pic>
        <p:nvPicPr>
          <p:cNvPr id="25614" name="Picture 14" descr="usb_4gb_large">
            <a:extLst>
              <a:ext uri="{FF2B5EF4-FFF2-40B4-BE49-F238E27FC236}">
                <a16:creationId xmlns:a16="http://schemas.microsoft.com/office/drawing/2014/main" id="{2137905A-2FF3-43BF-8138-D12033743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8" t="26929" r="11339" b="24567"/>
          <a:stretch>
            <a:fillRect/>
          </a:stretch>
        </p:blipFill>
        <p:spPr bwMode="auto">
          <a:xfrm>
            <a:off x="4284663" y="4797425"/>
            <a:ext cx="2462212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Text Box 15">
            <a:extLst>
              <a:ext uri="{FF2B5EF4-FFF2-40B4-BE49-F238E27FC236}">
                <a16:creationId xmlns:a16="http://schemas.microsoft.com/office/drawing/2014/main" id="{77179C4F-D160-4DAD-9FDA-C2A741A5E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25" y="5876925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USB flash</a:t>
            </a:r>
          </a:p>
        </p:txBody>
      </p:sp>
      <p:pic>
        <p:nvPicPr>
          <p:cNvPr id="25616" name="Picture 16" descr="mini_cdrw_vizitka_predstavitveni_cd">
            <a:extLst>
              <a:ext uri="{FF2B5EF4-FFF2-40B4-BE49-F238E27FC236}">
                <a16:creationId xmlns:a16="http://schemas.microsoft.com/office/drawing/2014/main" id="{7280C242-417C-4F3D-B21D-77FBE0557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724400"/>
            <a:ext cx="18288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18" name="Rectangle 18">
            <a:extLst>
              <a:ext uri="{FF2B5EF4-FFF2-40B4-BE49-F238E27FC236}">
                <a16:creationId xmlns:a16="http://schemas.microsoft.com/office/drawing/2014/main" id="{B5FD5C0C-E969-4D9D-B893-097F81497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5688" y="6021388"/>
            <a:ext cx="217487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5617" name="Text Box 17">
            <a:extLst>
              <a:ext uri="{FF2B5EF4-FFF2-40B4-BE49-F238E27FC236}">
                <a16:creationId xmlns:a16="http://schemas.microsoft.com/office/drawing/2014/main" id="{AB188EF8-EA1E-422D-8DF4-DE85888DF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092825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CD rom</a:t>
            </a:r>
          </a:p>
        </p:txBody>
      </p:sp>
      <p:sp>
        <p:nvSpPr>
          <p:cNvPr id="25620" name="Rectangle 20">
            <a:hlinkClick r:id="rId6" action="ppaction://hlinksldjump"/>
            <a:extLst>
              <a:ext uri="{FF2B5EF4-FFF2-40B4-BE49-F238E27FC236}">
                <a16:creationId xmlns:a16="http://schemas.microsoft.com/office/drawing/2014/main" id="{86BF0BC5-457A-4C92-B6EA-204B441222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453188"/>
            <a:ext cx="1008063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33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/>
              <a:t>KAZALO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3" grpId="0"/>
      <p:bldP spid="25615" grpId="0"/>
      <p:bldP spid="256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>
            <a:extLst>
              <a:ext uri="{FF2B5EF4-FFF2-40B4-BE49-F238E27FC236}">
                <a16:creationId xmlns:a16="http://schemas.microsoft.com/office/drawing/2014/main" id="{702D7089-71ED-42F3-92A5-9B49E35F8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CD6C213F-F84C-4E0B-96C7-7BC20DF13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96875" y="2924175"/>
            <a:ext cx="9802813" cy="1143000"/>
          </a:xfrm>
        </p:spPr>
        <p:txBody>
          <a:bodyPr/>
          <a:lstStyle/>
          <a:p>
            <a:r>
              <a:rPr lang="sl-SI" altLang="sl-SI" sz="11000" b="1">
                <a:solidFill>
                  <a:schemeClr val="accent2"/>
                </a:solidFill>
                <a:latin typeface="Comic Sans MS" panose="030F0702030302020204" pitchFamily="66" charset="0"/>
              </a:rPr>
              <a:t>NOTRANJI</a:t>
            </a:r>
            <a:br>
              <a:rPr lang="sl-SI" altLang="sl-SI" sz="11000" b="1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sl-SI" altLang="sl-SI" sz="11000" b="1">
                <a:solidFill>
                  <a:schemeClr val="accent2"/>
                </a:solidFill>
                <a:latin typeface="Comic Sans MS" panose="030F0702030302020204" pitchFamily="66" charset="0"/>
              </a:rPr>
              <a:t>POMNILNIK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motherboard-2">
            <a:extLst>
              <a:ext uri="{FF2B5EF4-FFF2-40B4-BE49-F238E27FC236}">
                <a16:creationId xmlns:a16="http://schemas.microsoft.com/office/drawing/2014/main" id="{56168AD2-3A5B-4F9C-A0F9-36DC9CBF8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EE2972D6-140B-48EE-997C-3F726D3FE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r>
              <a:rPr lang="sl-SI" altLang="sl-SI" sz="5400">
                <a:solidFill>
                  <a:schemeClr val="accent2"/>
                </a:solidFill>
              </a:rPr>
              <a:t>NOTRANJI POMNILNIK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7474316-1CD5-45F0-9D39-65142FD8DB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773238"/>
            <a:ext cx="6994525" cy="1800225"/>
          </a:xfrm>
        </p:spPr>
        <p:txBody>
          <a:bodyPr/>
          <a:lstStyle/>
          <a:p>
            <a:pPr>
              <a:buFontTx/>
              <a:buNone/>
            </a:pPr>
            <a:r>
              <a:rPr lang="sl-SI" altLang="sl-SI"/>
              <a:t>Zelo pomemben del v računalniku</a:t>
            </a:r>
          </a:p>
          <a:p>
            <a:pPr>
              <a:buFontTx/>
              <a:buNone/>
            </a:pPr>
            <a:r>
              <a:rPr lang="sl-SI" altLang="sl-SI"/>
              <a:t>Narejen iz polprevodnika ali je v čipu</a:t>
            </a:r>
          </a:p>
          <a:p>
            <a:pPr>
              <a:buFontTx/>
              <a:buNone/>
            </a:pPr>
            <a:r>
              <a:rPr lang="sl-SI" altLang="sl-SI"/>
              <a:t>Več bitni: 8, 16, 32, 64,…</a:t>
            </a:r>
          </a:p>
        </p:txBody>
      </p:sp>
      <p:pic>
        <p:nvPicPr>
          <p:cNvPr id="6149" name="Picture 5" descr="motherboard-2">
            <a:extLst>
              <a:ext uri="{FF2B5EF4-FFF2-40B4-BE49-F238E27FC236}">
                <a16:creationId xmlns:a16="http://schemas.microsoft.com/office/drawing/2014/main" id="{22B44C33-BC2E-403C-BF6A-DC1B1D486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7423F"/>
              </a:clrFrom>
              <a:clrTo>
                <a:srgbClr val="47423F">
                  <a:alpha val="0"/>
                </a:srgbClr>
              </a:clrTo>
            </a:clrChange>
            <a:lum brigh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29" t="70453" r="3543" b="12476"/>
          <a:stretch>
            <a:fillRect/>
          </a:stretch>
        </p:blipFill>
        <p:spPr bwMode="auto">
          <a:xfrm>
            <a:off x="4400550" y="4835525"/>
            <a:ext cx="4419600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>
            <a:extLst>
              <a:ext uri="{FF2B5EF4-FFF2-40B4-BE49-F238E27FC236}">
                <a16:creationId xmlns:a16="http://schemas.microsoft.com/office/drawing/2014/main" id="{AD43B849-AB6E-481D-932E-E580F3450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6021388"/>
            <a:ext cx="1727200" cy="64135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100000">
                <a:schemeClr val="bg1">
                  <a:alpha val="11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RAM: Random Acces Memory</a:t>
            </a:r>
          </a:p>
        </p:txBody>
      </p:sp>
      <p:pic>
        <p:nvPicPr>
          <p:cNvPr id="6152" name="Picture 8" descr="04_20_2---Computer-RAM_web">
            <a:extLst>
              <a:ext uri="{FF2B5EF4-FFF2-40B4-BE49-F238E27FC236}">
                <a16:creationId xmlns:a16="http://schemas.microsoft.com/office/drawing/2014/main" id="{6514C7BA-152A-4E3C-A1BB-1B13AC659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33825"/>
            <a:ext cx="3378200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4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D3472227-0317-4DE5-ABE6-4227ECD4B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453188"/>
            <a:ext cx="1008063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33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/>
              <a:t>KAZALO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8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7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  <p:bldP spid="6151" grpId="0" animBg="1"/>
      <p:bldP spid="615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99FF6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D213776-C80A-4490-BBA9-C69E15962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3178175" cy="1143000"/>
          </a:xfrm>
        </p:spPr>
        <p:txBody>
          <a:bodyPr/>
          <a:lstStyle/>
          <a:p>
            <a:r>
              <a:rPr lang="sl-SI" altLang="sl-SI" sz="9600">
                <a:solidFill>
                  <a:schemeClr val="accent2"/>
                </a:solidFill>
                <a:latin typeface="Cooper Black" panose="0208090404030B020404" pitchFamily="18" charset="0"/>
              </a:rPr>
              <a:t>ROM</a:t>
            </a:r>
          </a:p>
        </p:txBody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791351FF-AE34-4CC4-8F03-70CC978C31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765175"/>
            <a:ext cx="5111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4400"/>
              <a:t>=</a:t>
            </a:r>
          </a:p>
        </p:txBody>
      </p:sp>
      <p:sp>
        <p:nvSpPr>
          <p:cNvPr id="29701" name="Text Box 5">
            <a:extLst>
              <a:ext uri="{FF2B5EF4-FFF2-40B4-BE49-F238E27FC236}">
                <a16:creationId xmlns:a16="http://schemas.microsoft.com/office/drawing/2014/main" id="{7D95E5CA-6698-4FB7-B81F-7E10B33FA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836613"/>
            <a:ext cx="4475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3200">
                <a:solidFill>
                  <a:schemeClr val="accent2"/>
                </a:solidFill>
              </a:rPr>
              <a:t>R</a:t>
            </a:r>
            <a:r>
              <a:rPr lang="sl-SI" altLang="sl-SI" sz="3200"/>
              <a:t>EAD </a:t>
            </a:r>
            <a:r>
              <a:rPr lang="sl-SI" altLang="sl-SI" sz="3200">
                <a:solidFill>
                  <a:schemeClr val="accent2"/>
                </a:solidFill>
              </a:rPr>
              <a:t>O</a:t>
            </a:r>
            <a:r>
              <a:rPr lang="sl-SI" altLang="sl-SI" sz="3200"/>
              <a:t>NLY </a:t>
            </a:r>
            <a:r>
              <a:rPr lang="sl-SI" altLang="sl-SI" sz="3200">
                <a:solidFill>
                  <a:schemeClr val="accent2"/>
                </a:solidFill>
              </a:rPr>
              <a:t>M</a:t>
            </a:r>
            <a:r>
              <a:rPr lang="sl-SI" altLang="sl-SI" sz="3200"/>
              <a:t>EMORY</a:t>
            </a:r>
          </a:p>
        </p:txBody>
      </p:sp>
      <p:sp>
        <p:nvSpPr>
          <p:cNvPr id="29702" name="Line 6">
            <a:extLst>
              <a:ext uri="{FF2B5EF4-FFF2-40B4-BE49-F238E27FC236}">
                <a16:creationId xmlns:a16="http://schemas.microsoft.com/office/drawing/2014/main" id="{DCFF3A3B-724B-4A50-8FA4-75B54A86F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00563" y="1412875"/>
            <a:ext cx="446405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pic>
        <p:nvPicPr>
          <p:cNvPr id="29703" name="Picture 7" descr="Diapozitiv1">
            <a:extLst>
              <a:ext uri="{FF2B5EF4-FFF2-40B4-BE49-F238E27FC236}">
                <a16:creationId xmlns:a16="http://schemas.microsoft.com/office/drawing/2014/main" id="{7DC73E49-8165-45CA-9B29-6ECF098AF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06" b="15070"/>
          <a:stretch>
            <a:fillRect/>
          </a:stretch>
        </p:blipFill>
        <p:spPr bwMode="auto">
          <a:xfrm>
            <a:off x="539750" y="3213100"/>
            <a:ext cx="5472113" cy="291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6" name="Line 10">
            <a:extLst>
              <a:ext uri="{FF2B5EF4-FFF2-40B4-BE49-F238E27FC236}">
                <a16:creationId xmlns:a16="http://schemas.microsoft.com/office/drawing/2014/main" id="{308B9AB7-EE43-474F-B24E-EC3D245233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55875" y="5876925"/>
            <a:ext cx="6337300" cy="7921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07" name="Line 11">
            <a:extLst>
              <a:ext uri="{FF2B5EF4-FFF2-40B4-BE49-F238E27FC236}">
                <a16:creationId xmlns:a16="http://schemas.microsoft.com/office/drawing/2014/main" id="{5A56A091-F1C8-4F21-B1EB-05D2DFF39B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27088" y="5516563"/>
            <a:ext cx="1728787" cy="93821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9708" name="Text Box 12">
            <a:extLst>
              <a:ext uri="{FF2B5EF4-FFF2-40B4-BE49-F238E27FC236}">
                <a16:creationId xmlns:a16="http://schemas.microsoft.com/office/drawing/2014/main" id="{429ED485-606E-4774-B917-D2D8CB082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3644900"/>
            <a:ext cx="3590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400"/>
              <a:t>Ukazi že napisani - </a:t>
            </a:r>
            <a:r>
              <a:rPr lang="sl-SI" altLang="sl-SI" sz="2400" b="1"/>
              <a:t>BIOS</a:t>
            </a:r>
          </a:p>
        </p:txBody>
      </p:sp>
      <p:sp>
        <p:nvSpPr>
          <p:cNvPr id="29709" name="Text Box 13">
            <a:extLst>
              <a:ext uri="{FF2B5EF4-FFF2-40B4-BE49-F238E27FC236}">
                <a16:creationId xmlns:a16="http://schemas.microsoft.com/office/drawing/2014/main" id="{98ECBA6B-A9EC-4F5A-9171-67A61915C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133600"/>
            <a:ext cx="68786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400"/>
              <a:t>Se ne uporablja le v računalnikih, temveč</a:t>
            </a:r>
          </a:p>
          <a:p>
            <a:r>
              <a:rPr lang="sl-SI" altLang="sl-SI" sz="2400"/>
              <a:t>                                 </a:t>
            </a:r>
            <a:r>
              <a:rPr lang="sl-SI" altLang="sl-SI" sz="2400" b="1"/>
              <a:t>tudi v strojih, avtomobilih,</a:t>
            </a:r>
          </a:p>
          <a:p>
            <a:r>
              <a:rPr lang="sl-SI" altLang="sl-SI" sz="2400" b="1"/>
              <a:t>                                      robotih,…</a:t>
            </a:r>
          </a:p>
        </p:txBody>
      </p:sp>
      <p:sp>
        <p:nvSpPr>
          <p:cNvPr id="29710" name="Text Box 14">
            <a:extLst>
              <a:ext uri="{FF2B5EF4-FFF2-40B4-BE49-F238E27FC236}">
                <a16:creationId xmlns:a16="http://schemas.microsoft.com/office/drawing/2014/main" id="{7A25942D-16B2-452F-9B61-3B270DF03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4292600"/>
            <a:ext cx="510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400">
                <a:solidFill>
                  <a:schemeClr val="accent2"/>
                </a:solidFill>
              </a:rPr>
              <a:t>Ob izgubi napetosti podatki ostanejo</a:t>
            </a:r>
          </a:p>
        </p:txBody>
      </p:sp>
      <p:sp>
        <p:nvSpPr>
          <p:cNvPr id="29712" name="Rectangle 16">
            <a:hlinkClick r:id="rId3" action="ppaction://hlinksldjump"/>
            <a:extLst>
              <a:ext uri="{FF2B5EF4-FFF2-40B4-BE49-F238E27FC236}">
                <a16:creationId xmlns:a16="http://schemas.microsoft.com/office/drawing/2014/main" id="{2296D8FF-2E08-4FA3-81FA-E5EB6955D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453188"/>
            <a:ext cx="1008063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33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/>
              <a:t>KAZALO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/>
      <p:bldP spid="29701" grpId="0"/>
      <p:bldP spid="29708" grpId="0"/>
      <p:bldP spid="29709" grpId="0"/>
      <p:bldP spid="297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1">
            <a:extLst>
              <a:ext uri="{FF2B5EF4-FFF2-40B4-BE49-F238E27FC236}">
                <a16:creationId xmlns:a16="http://schemas.microsoft.com/office/drawing/2014/main" id="{804E8BD9-979F-490E-8204-AEAA71D74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60575"/>
            <a:ext cx="6084888" cy="647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32" name="Rectangle 12">
            <a:extLst>
              <a:ext uri="{FF2B5EF4-FFF2-40B4-BE49-F238E27FC236}">
                <a16:creationId xmlns:a16="http://schemas.microsoft.com/office/drawing/2014/main" id="{8521C556-433B-4835-AF66-59AB800F6D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24175"/>
            <a:ext cx="6084888" cy="647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33" name="Rectangle 13">
            <a:extLst>
              <a:ext uri="{FF2B5EF4-FFF2-40B4-BE49-F238E27FC236}">
                <a16:creationId xmlns:a16="http://schemas.microsoft.com/office/drawing/2014/main" id="{467CFC9A-241A-4647-80C9-ACBE5ECCE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16338"/>
            <a:ext cx="6084888" cy="647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34" name="Rectangle 14">
            <a:extLst>
              <a:ext uri="{FF2B5EF4-FFF2-40B4-BE49-F238E27FC236}">
                <a16:creationId xmlns:a16="http://schemas.microsoft.com/office/drawing/2014/main" id="{C68A8D35-A3D4-4101-845E-2A0DD009C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4538"/>
            <a:ext cx="6084888" cy="647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35" name="Rectangle 15">
            <a:extLst>
              <a:ext uri="{FF2B5EF4-FFF2-40B4-BE49-F238E27FC236}">
                <a16:creationId xmlns:a16="http://schemas.microsoft.com/office/drawing/2014/main" id="{22485A88-0E7D-4F39-A160-EBE3F039D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8138"/>
            <a:ext cx="6084888" cy="647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36" name="Rectangle 16">
            <a:extLst>
              <a:ext uri="{FF2B5EF4-FFF2-40B4-BE49-F238E27FC236}">
                <a16:creationId xmlns:a16="http://schemas.microsoft.com/office/drawing/2014/main" id="{20AADCC1-B93A-440C-B15A-2A4C98C22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210300"/>
            <a:ext cx="6084888" cy="647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132A74B8-1F45-47FB-8D61-5C99E9415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4075" y="549275"/>
            <a:ext cx="5111750" cy="1296988"/>
          </a:xfrm>
          <a:gradFill rotWithShape="1">
            <a:gsLst>
              <a:gs pos="0">
                <a:srgbClr val="FFFF99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/>
          <a:extLst>
            <a:ext uri="{91240B29-F687-4F45-9708-019B960494DF}">
              <a14:hiddenLine xmlns:a14="http://schemas.microsoft.com/office/drawing/2010/main" w="85725" cmpd="dbl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sl-SI" sz="9600">
                <a:solidFill>
                  <a:schemeClr val="accent2"/>
                </a:solidFill>
              </a:rPr>
              <a:t>R</a:t>
            </a:r>
            <a:r>
              <a:rPr lang="sl-SI" altLang="sl-SI" sz="1800"/>
              <a:t>andom</a:t>
            </a:r>
            <a:r>
              <a:rPr lang="sl-SI" altLang="sl-SI" sz="9600">
                <a:solidFill>
                  <a:schemeClr val="accent2"/>
                </a:solidFill>
              </a:rPr>
              <a:t>A</a:t>
            </a:r>
            <a:r>
              <a:rPr lang="sl-SI" altLang="sl-SI" sz="1800"/>
              <a:t>ccess</a:t>
            </a:r>
            <a:r>
              <a:rPr lang="sl-SI" altLang="sl-SI" sz="9600">
                <a:solidFill>
                  <a:schemeClr val="accent2"/>
                </a:solidFill>
              </a:rPr>
              <a:t>M</a:t>
            </a:r>
            <a:r>
              <a:rPr lang="sl-SI" altLang="sl-SI" sz="1800"/>
              <a:t>emory</a:t>
            </a:r>
            <a:endParaRPr lang="sl-SI" altLang="sl-SI" sz="9600"/>
          </a:p>
        </p:txBody>
      </p:sp>
      <p:pic>
        <p:nvPicPr>
          <p:cNvPr id="30725" name="Picture 5" descr="300px-RAM_n">
            <a:extLst>
              <a:ext uri="{FF2B5EF4-FFF2-40B4-BE49-F238E27FC236}">
                <a16:creationId xmlns:a16="http://schemas.microsoft.com/office/drawing/2014/main" id="{144A4A5B-9CB3-4AEF-859C-92FFA30D3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1484313"/>
            <a:ext cx="2940050" cy="460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 Box 6">
            <a:extLst>
              <a:ext uri="{FF2B5EF4-FFF2-40B4-BE49-F238E27FC236}">
                <a16:creationId xmlns:a16="http://schemas.microsoft.com/office/drawing/2014/main" id="{BBABB7A1-2BCE-4EAD-BFDF-4702C618B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349500"/>
            <a:ext cx="5246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 sz="2400"/>
              <a:t>Pomnilnik z </a:t>
            </a:r>
            <a:r>
              <a:rPr lang="sl-SI" altLang="sl-SI" sz="2400" b="1"/>
              <a:t>neposredni</a:t>
            </a:r>
            <a:r>
              <a:rPr lang="sl-SI" altLang="sl-SI" sz="2400"/>
              <a:t>m </a:t>
            </a:r>
            <a:r>
              <a:rPr lang="sl-SI" altLang="sl-SI" sz="2400" b="1"/>
              <a:t>dostop</a:t>
            </a:r>
            <a:r>
              <a:rPr lang="sl-SI" altLang="sl-SI" sz="2400"/>
              <a:t>om</a:t>
            </a:r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D6B6AB7C-666F-46F4-8F39-5F8FA2345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068638"/>
            <a:ext cx="406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400">
                <a:solidFill>
                  <a:schemeClr val="accent2"/>
                </a:solidFill>
              </a:rPr>
              <a:t>Začasno shranjuje programe</a:t>
            </a:r>
          </a:p>
        </p:txBody>
      </p:sp>
      <p:sp>
        <p:nvSpPr>
          <p:cNvPr id="30729" name="Text Box 9">
            <a:extLst>
              <a:ext uri="{FF2B5EF4-FFF2-40B4-BE49-F238E27FC236}">
                <a16:creationId xmlns:a16="http://schemas.microsoft.com/office/drawing/2014/main" id="{EC75780C-0E27-41F2-BA0A-D47B525DEF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644900"/>
            <a:ext cx="3925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400"/>
              <a:t>Zelo </a:t>
            </a:r>
            <a:r>
              <a:rPr lang="sl-SI" altLang="sl-SI" sz="2400" b="1"/>
              <a:t>pomemben za hitrost</a:t>
            </a:r>
          </a:p>
          <a:p>
            <a:r>
              <a:rPr lang="sl-SI" altLang="sl-SI" sz="2400"/>
              <a:t>  delovanja sistema</a:t>
            </a:r>
          </a:p>
        </p:txBody>
      </p:sp>
      <p:sp>
        <p:nvSpPr>
          <p:cNvPr id="30730" name="Text Box 10">
            <a:extLst>
              <a:ext uri="{FF2B5EF4-FFF2-40B4-BE49-F238E27FC236}">
                <a16:creationId xmlns:a16="http://schemas.microsoft.com/office/drawing/2014/main" id="{E7E0B362-474E-4BF9-A7F3-9ECEE78D4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5464175"/>
            <a:ext cx="494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 sz="2400">
                <a:solidFill>
                  <a:schemeClr val="accent2"/>
                </a:solidFill>
              </a:rPr>
              <a:t>Ob izgubi napetosti pozabi podatke</a:t>
            </a:r>
          </a:p>
        </p:txBody>
      </p:sp>
      <p:sp>
        <p:nvSpPr>
          <p:cNvPr id="30737" name="Text Box 17">
            <a:extLst>
              <a:ext uri="{FF2B5EF4-FFF2-40B4-BE49-F238E27FC236}">
                <a16:creationId xmlns:a16="http://schemas.microsoft.com/office/drawing/2014/main" id="{963A453C-1CFC-4E23-9F2A-7DB139133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6165850"/>
            <a:ext cx="1771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/>
              <a:t>RAM pomnilniki</a:t>
            </a:r>
          </a:p>
        </p:txBody>
      </p:sp>
      <p:sp>
        <p:nvSpPr>
          <p:cNvPr id="30739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CB994475-D23A-4F40-8B4D-FFF52BA29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6453188"/>
            <a:ext cx="1008063" cy="2889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3300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sl-SI" altLang="sl-SI"/>
              <a:t>KAZALO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307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8" presetClass="entr" presetSubtype="0" ac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8" presetClass="entr" presetSubtype="0" ac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8" presetClass="entr" presetSubtype="0" ac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nimBg="1"/>
      <p:bldP spid="30726" grpId="2"/>
      <p:bldP spid="30727" grpId="2"/>
      <p:bldP spid="30729" grpId="2"/>
      <p:bldP spid="30730" grpId="2"/>
      <p:bldP spid="30737" grpId="0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577</Words>
  <Application>Microsoft Office PowerPoint</Application>
  <PresentationFormat>On-screen Show (4:3)</PresentationFormat>
  <Paragraphs>178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Comic Sans MS</vt:lpstr>
      <vt:lpstr>Cooper Black</vt:lpstr>
      <vt:lpstr>Privzeti načrt</vt:lpstr>
      <vt:lpstr>RID</vt:lpstr>
      <vt:lpstr>KAZALO</vt:lpstr>
      <vt:lpstr>Teorija</vt:lpstr>
      <vt:lpstr>PowerPoint Presentation</vt:lpstr>
      <vt:lpstr>DELITEV</vt:lpstr>
      <vt:lpstr>NOTRANJI POMNILNIK</vt:lpstr>
      <vt:lpstr>NOTRANJI POMNILNIK</vt:lpstr>
      <vt:lpstr>ROM</vt:lpstr>
      <vt:lpstr>RandomAccessMemory</vt:lpstr>
      <vt:lpstr>ZUNANJI                         POMNILNIK</vt:lpstr>
      <vt:lpstr>ZUNANJI POMNILNIK</vt:lpstr>
      <vt:lpstr>TRDI disk</vt:lpstr>
      <vt:lpstr>vs.</vt:lpstr>
      <vt:lpstr>DISKETA</vt:lpstr>
      <vt:lpstr>USB pomnilnik</vt:lpstr>
      <vt:lpstr>Ostale zgoščenke</vt:lpstr>
      <vt:lpstr>HITROSTI</vt:lpstr>
      <vt:lpstr>VIRI slik in podatkov</vt:lpstr>
      <vt:lpstr>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2019-06-03T09:07:21Z</dcterms:created>
  <dcterms:modified xsi:type="dcterms:W3CDTF">2019-06-03T09:07:22Z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