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2" r:id="rId4"/>
    <p:sldId id="270" r:id="rId5"/>
    <p:sldId id="271" r:id="rId6"/>
    <p:sldId id="320" r:id="rId7"/>
    <p:sldId id="326" r:id="rId8"/>
    <p:sldId id="324" r:id="rId9"/>
    <p:sldId id="294" r:id="rId10"/>
    <p:sldId id="300" r:id="rId11"/>
    <p:sldId id="318" r:id="rId12"/>
    <p:sldId id="267" r:id="rId13"/>
    <p:sldId id="316" r:id="rId14"/>
    <p:sldId id="297" r:id="rId15"/>
    <p:sldId id="321" r:id="rId16"/>
    <p:sldId id="310" r:id="rId17"/>
  </p:sldIdLst>
  <p:sldSz cx="24387175" cy="13716000"/>
  <p:notesSz cx="6858000" cy="9144000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308">
          <p15:clr>
            <a:srgbClr val="A4A3A4"/>
          </p15:clr>
        </p15:guide>
        <p15:guide id="3" pos="10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364"/>
    <a:srgbClr val="EF333B"/>
    <a:srgbClr val="E1221B"/>
    <a:srgbClr val="D40500"/>
    <a:srgbClr val="BB0700"/>
    <a:srgbClr val="900700"/>
    <a:srgbClr val="7CD73E"/>
    <a:srgbClr val="58C619"/>
    <a:srgbClr val="399F18"/>
    <a:srgbClr val="168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92" autoAdjust="0"/>
    <p:restoredTop sz="94299" autoAdjust="0"/>
  </p:normalViewPr>
  <p:slideViewPr>
    <p:cSldViewPr snapToGrid="0" snapToObjects="1">
      <p:cViewPr varScale="1">
        <p:scale>
          <a:sx n="45" d="100"/>
          <a:sy n="45" d="100"/>
        </p:scale>
        <p:origin x="72" y="588"/>
      </p:cViewPr>
      <p:guideLst>
        <p:guide orient="horz"/>
        <p:guide pos="14308"/>
        <p:guide pos="10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41274604014801E-2"/>
          <c:y val="5.1420400665716202E-2"/>
          <c:w val="0.60152156824334957"/>
          <c:h val="0.77435934044936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Število pesmi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Deezer</c:v>
                </c:pt>
                <c:pt idx="1">
                  <c:v>Apple Music</c:v>
                </c:pt>
                <c:pt idx="2">
                  <c:v>Tidal</c:v>
                </c:pt>
                <c:pt idx="3">
                  <c:v>Google Play Music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33000000</c:v>
                </c:pt>
                <c:pt idx="1">
                  <c:v>30000000</c:v>
                </c:pt>
                <c:pt idx="2">
                  <c:v>25000000</c:v>
                </c:pt>
                <c:pt idx="3">
                  <c:v>30000000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E-4B79-B457-460B5D582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4896072"/>
        <c:axId val="-2074904616"/>
      </c:barChart>
      <c:catAx>
        <c:axId val="-2074896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74904616"/>
        <c:crosses val="autoZero"/>
        <c:auto val="1"/>
        <c:lblAlgn val="ctr"/>
        <c:lblOffset val="100"/>
        <c:noMultiLvlLbl val="0"/>
      </c:catAx>
      <c:valAx>
        <c:axId val="-20749046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7489607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1903303800922644"/>
          <c:y val="0.20611599427447203"/>
          <c:w val="0.17900814916247629"/>
          <c:h val="0.215174171563485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41274604014801E-2"/>
          <c:y val="5.1420400665716202E-2"/>
          <c:w val="0.58650351662569344"/>
          <c:h val="0.77435934044936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Število plačlivih naročnikov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Apple Music</c:v>
                </c:pt>
                <c:pt idx="1">
                  <c:v>Deezer</c:v>
                </c:pt>
                <c:pt idx="2">
                  <c:v>Tidal</c:v>
                </c:pt>
                <c:pt idx="3">
                  <c:v>Google Play Music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20900000</c:v>
                </c:pt>
                <c:pt idx="1">
                  <c:v>6900000</c:v>
                </c:pt>
                <c:pt idx="2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6-4AA1-B15E-E233D267D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4990872"/>
        <c:axId val="-2074998984"/>
      </c:barChart>
      <c:catAx>
        <c:axId val="-2074990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74998984"/>
        <c:crosses val="autoZero"/>
        <c:auto val="1"/>
        <c:lblAlgn val="ctr"/>
        <c:lblOffset val="100"/>
        <c:noMultiLvlLbl val="0"/>
      </c:catAx>
      <c:valAx>
        <c:axId val="-2074998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74990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7051781838912"/>
          <c:y val="0.21370330207425109"/>
          <c:w val="0.19407914034324869"/>
          <c:h val="0.252364095623802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/>
      </a:pPr>
      <a:endParaRPr lang="sl-S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7/8/2019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6426223" y="3706854"/>
            <a:ext cx="5882547" cy="77770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102691" y="4239458"/>
            <a:ext cx="4181656" cy="733364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659448" y="4239457"/>
            <a:ext cx="6985290" cy="972907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6900" y="3779838"/>
            <a:ext cx="7918450" cy="4987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77200" y="3749677"/>
            <a:ext cx="7918450" cy="43783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781570" y="1585465"/>
            <a:ext cx="4824036" cy="4824038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and Drop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089" y="6809613"/>
            <a:ext cx="14868997" cy="1190422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5601949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42425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65312" y="2641600"/>
            <a:ext cx="4891087" cy="86587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8864" y="13604787"/>
            <a:ext cx="24538664" cy="181430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75" r:id="rId7"/>
    <p:sldLayoutId id="2147483666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845" y="5317058"/>
            <a:ext cx="17131486" cy="1508712"/>
          </a:xfrm>
        </p:spPr>
        <p:txBody>
          <a:bodyPr/>
          <a:lstStyle/>
          <a:p>
            <a:r>
              <a:rPr lang="en-US" sz="8800" b="1" dirty="0"/>
              <a:t>STORITVE ZA PRETAKANJE GLASBE. KATERI LEGALNI NAČIN ZA PRENOS IN POSLUŠANJE JE PRIMEREN ZA LJUBITELJA GLASBE?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1723" y="10103804"/>
            <a:ext cx="12703730" cy="2172015"/>
          </a:xfrm>
        </p:spPr>
        <p:txBody>
          <a:bodyPr>
            <a:normAutofit fontScale="62500" lnSpcReduction="20000"/>
          </a:bodyPr>
          <a:lstStyle/>
          <a:p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endParaRPr lang="en-GB" sz="4000">
              <a:solidFill>
                <a:schemeClr val="bg1">
                  <a:lumMod val="65000"/>
                </a:schemeClr>
              </a:solidFill>
            </a:endParaRPr>
          </a:p>
          <a:p>
            <a:endParaRPr lang="sl-SI" sz="4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l-SI" sz="4000" dirty="0">
                <a:solidFill>
                  <a:schemeClr val="bg1">
                    <a:lumMod val="65000"/>
                  </a:schemeClr>
                </a:solidFill>
              </a:rPr>
              <a:t>April 2017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2478" y="9733209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722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dirty="0">
                <a:solidFill>
                  <a:schemeClr val="bg2"/>
                </a:solidFill>
              </a:rPr>
              <a:t>Grafikon</a:t>
            </a:r>
            <a:r>
              <a:rPr lang="sl-SI" dirty="0"/>
              <a:t>i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01565103"/>
              </p:ext>
            </p:extLst>
          </p:nvPr>
        </p:nvGraphicFramePr>
        <p:xfrm>
          <a:off x="1385844" y="3687292"/>
          <a:ext cx="10740629" cy="630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7" name="Chart 66"/>
          <p:cNvGraphicFramePr/>
          <p:nvPr>
            <p:extLst>
              <p:ext uri="{D42A27DB-BD31-4B8C-83A1-F6EECF244321}">
                <p14:modId xmlns:p14="http://schemas.microsoft.com/office/powerpoint/2010/main" val="2452373125"/>
              </p:ext>
            </p:extLst>
          </p:nvPr>
        </p:nvGraphicFramePr>
        <p:xfrm>
          <a:off x="12463121" y="3687292"/>
          <a:ext cx="10756107" cy="630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itle 20"/>
          <p:cNvSpPr txBox="1">
            <a:spLocks/>
          </p:cNvSpPr>
          <p:nvPr/>
        </p:nvSpPr>
        <p:spPr>
          <a:xfrm>
            <a:off x="2707808" y="10427591"/>
            <a:ext cx="7524805" cy="1107996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Oglaševana</a:t>
            </a:r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velikost</a:t>
            </a:r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glasbene</a:t>
            </a:r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zbirke</a:t>
            </a:r>
            <a:endParaRPr lang="en-US" sz="36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71" name="Title 20"/>
          <p:cNvSpPr txBox="1">
            <a:spLocks/>
          </p:cNvSpPr>
          <p:nvPr/>
        </p:nvSpPr>
        <p:spPr>
          <a:xfrm>
            <a:off x="14254873" y="10416083"/>
            <a:ext cx="7524805" cy="1107996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Število</a:t>
            </a:r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naročnikov</a:t>
            </a:r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pri</a:t>
            </a:r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posameznih</a:t>
            </a:r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storitvah</a:t>
            </a:r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za</a:t>
            </a:r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pretakanje</a:t>
            </a:r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glasbe</a:t>
            </a:r>
            <a:endParaRPr lang="en-US" sz="36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38689" y="3320767"/>
            <a:ext cx="0" cy="821482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9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Graphic spid="3" grpId="0">
        <p:bldAsOne/>
      </p:bldGraphic>
      <p:bldGraphic spid="67" grpId="0">
        <p:bldAsOne/>
      </p:bldGraphic>
      <p:bldP spid="68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A6EF2386-A887-FA40-B8D7-D67654273E35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ctrTitle" idx="4294967295"/>
          </p:nvPr>
        </p:nvSpPr>
        <p:spPr>
          <a:xfrm>
            <a:off x="1829038" y="567771"/>
            <a:ext cx="20729099" cy="1133518"/>
          </a:xfrm>
        </p:spPr>
        <p:txBody>
          <a:bodyPr/>
          <a:lstStyle/>
          <a:p>
            <a:r>
              <a:rPr lang="sl-SI" dirty="0"/>
              <a:t>Brezplačne alternative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53131" y="8350925"/>
            <a:ext cx="6397405" cy="1015663"/>
            <a:chOff x="2825301" y="1628237"/>
            <a:chExt cx="2398715" cy="380874"/>
          </a:xfrm>
        </p:grpSpPr>
        <p:sp>
          <p:nvSpPr>
            <p:cNvPr id="16" name="Title 20"/>
            <p:cNvSpPr txBox="1">
              <a:spLocks/>
            </p:cNvSpPr>
            <p:nvPr/>
          </p:nvSpPr>
          <p:spPr>
            <a:xfrm>
              <a:off x="2825301" y="1628237"/>
              <a:ext cx="650761" cy="3808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n-US" sz="6000" b="1" dirty="0">
                  <a:solidFill>
                    <a:schemeClr val="accent4"/>
                  </a:solidFill>
                  <a:latin typeface="Open Sans"/>
                  <a:cs typeface="Open Sans"/>
                </a:rPr>
                <a:t>01 </a:t>
              </a:r>
            </a:p>
          </p:txBody>
        </p:sp>
        <p:sp>
          <p:nvSpPr>
            <p:cNvPr id="17" name="Title 20"/>
            <p:cNvSpPr txBox="1">
              <a:spLocks/>
            </p:cNvSpPr>
            <p:nvPr/>
          </p:nvSpPr>
          <p:spPr>
            <a:xfrm>
              <a:off x="3359431" y="1694901"/>
              <a:ext cx="1864585" cy="225062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36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Last.fm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94757" y="10195241"/>
            <a:ext cx="6397405" cy="1015663"/>
            <a:chOff x="2825301" y="1628237"/>
            <a:chExt cx="2398715" cy="380874"/>
          </a:xfrm>
        </p:grpSpPr>
        <p:sp>
          <p:nvSpPr>
            <p:cNvPr id="48" name="Title 20"/>
            <p:cNvSpPr txBox="1">
              <a:spLocks/>
            </p:cNvSpPr>
            <p:nvPr/>
          </p:nvSpPr>
          <p:spPr>
            <a:xfrm>
              <a:off x="2825301" y="1628237"/>
              <a:ext cx="650761" cy="3808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n-US" sz="6000" b="1" dirty="0">
                  <a:solidFill>
                    <a:schemeClr val="accent4"/>
                  </a:solidFill>
                  <a:latin typeface="Open Sans"/>
                  <a:cs typeface="Open Sans"/>
                </a:rPr>
                <a:t>0</a:t>
              </a:r>
              <a:r>
                <a:rPr lang="sl-SI" sz="6000" b="1" dirty="0">
                  <a:solidFill>
                    <a:schemeClr val="accent4"/>
                  </a:solidFill>
                  <a:latin typeface="Open Sans"/>
                  <a:cs typeface="Open Sans"/>
                </a:rPr>
                <a:t>4</a:t>
              </a:r>
              <a:r>
                <a:rPr lang="en-US" sz="6000" b="1" dirty="0">
                  <a:solidFill>
                    <a:schemeClr val="accent4"/>
                  </a:solidFill>
                  <a:latin typeface="Open Sans"/>
                  <a:cs typeface="Open Sans"/>
                </a:rPr>
                <a:t> </a:t>
              </a:r>
            </a:p>
          </p:txBody>
        </p:sp>
        <p:sp>
          <p:nvSpPr>
            <p:cNvPr id="49" name="Title 20"/>
            <p:cNvSpPr txBox="1">
              <a:spLocks/>
            </p:cNvSpPr>
            <p:nvPr/>
          </p:nvSpPr>
          <p:spPr>
            <a:xfrm>
              <a:off x="3359431" y="1694901"/>
              <a:ext cx="1864585" cy="225062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3600" b="1" dirty="0">
                  <a:solidFill>
                    <a:schemeClr val="tx2"/>
                  </a:solidFill>
                  <a:latin typeface="Open Sans Light"/>
                  <a:cs typeface="Open Sans Light"/>
                </a:rPr>
                <a:t>SoundCloud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77658" y="8255522"/>
            <a:ext cx="6368540" cy="1015663"/>
            <a:chOff x="2836124" y="1628237"/>
            <a:chExt cx="2387892" cy="380874"/>
          </a:xfrm>
        </p:grpSpPr>
        <p:sp>
          <p:nvSpPr>
            <p:cNvPr id="28" name="Title 20"/>
            <p:cNvSpPr txBox="1">
              <a:spLocks/>
            </p:cNvSpPr>
            <p:nvPr/>
          </p:nvSpPr>
          <p:spPr>
            <a:xfrm>
              <a:off x="2836124" y="1628237"/>
              <a:ext cx="650761" cy="3808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n-US" sz="6000" b="1" dirty="0">
                  <a:solidFill>
                    <a:schemeClr val="accent4"/>
                  </a:solidFill>
                  <a:latin typeface="Open Sans"/>
                  <a:cs typeface="Open Sans"/>
                </a:rPr>
                <a:t>0</a:t>
              </a:r>
              <a:r>
                <a:rPr lang="sl-SI" sz="6000" b="1" dirty="0">
                  <a:solidFill>
                    <a:schemeClr val="accent4"/>
                  </a:solidFill>
                  <a:latin typeface="Open Sans"/>
                  <a:cs typeface="Open Sans"/>
                </a:rPr>
                <a:t>2</a:t>
              </a:r>
              <a:r>
                <a:rPr lang="en-US" sz="6000" b="1" dirty="0">
                  <a:solidFill>
                    <a:schemeClr val="accent4"/>
                  </a:solidFill>
                  <a:latin typeface="Open Sans"/>
                  <a:cs typeface="Open Sans"/>
                </a:rPr>
                <a:t> </a:t>
              </a:r>
            </a:p>
          </p:txBody>
        </p:sp>
        <p:sp>
          <p:nvSpPr>
            <p:cNvPr id="29" name="Title 20"/>
            <p:cNvSpPr txBox="1">
              <a:spLocks/>
            </p:cNvSpPr>
            <p:nvPr/>
          </p:nvSpPr>
          <p:spPr>
            <a:xfrm>
              <a:off x="3359431" y="1694901"/>
              <a:ext cx="1864585" cy="225062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36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Pandora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606980" y="8255522"/>
            <a:ext cx="6368540" cy="1015663"/>
            <a:chOff x="2836124" y="1628237"/>
            <a:chExt cx="2387892" cy="380874"/>
          </a:xfrm>
        </p:grpSpPr>
        <p:sp>
          <p:nvSpPr>
            <p:cNvPr id="32" name="Title 20"/>
            <p:cNvSpPr txBox="1">
              <a:spLocks/>
            </p:cNvSpPr>
            <p:nvPr/>
          </p:nvSpPr>
          <p:spPr>
            <a:xfrm>
              <a:off x="2836124" y="1628237"/>
              <a:ext cx="650761" cy="3808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en-US" sz="6000" b="1" dirty="0">
                  <a:solidFill>
                    <a:schemeClr val="accent4"/>
                  </a:solidFill>
                  <a:latin typeface="Open Sans"/>
                  <a:cs typeface="Open Sans"/>
                </a:rPr>
                <a:t>0</a:t>
              </a:r>
              <a:r>
                <a:rPr lang="sl-SI" sz="6000" b="1" dirty="0">
                  <a:solidFill>
                    <a:schemeClr val="accent4"/>
                  </a:solidFill>
                  <a:latin typeface="Open Sans"/>
                  <a:cs typeface="Open Sans"/>
                </a:rPr>
                <a:t>3</a:t>
              </a:r>
              <a:r>
                <a:rPr lang="en-US" sz="6000" b="1" dirty="0">
                  <a:solidFill>
                    <a:schemeClr val="accent4"/>
                  </a:solidFill>
                  <a:latin typeface="Open Sans"/>
                  <a:cs typeface="Open Sans"/>
                </a:rPr>
                <a:t> </a:t>
              </a:r>
            </a:p>
          </p:txBody>
        </p:sp>
        <p:sp>
          <p:nvSpPr>
            <p:cNvPr id="33" name="Title 20"/>
            <p:cNvSpPr txBox="1">
              <a:spLocks/>
            </p:cNvSpPr>
            <p:nvPr/>
          </p:nvSpPr>
          <p:spPr>
            <a:xfrm>
              <a:off x="3359431" y="1694901"/>
              <a:ext cx="1864585" cy="225062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36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8Tracks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 rot="16200000" flipV="1">
            <a:off x="6779427" y="10337128"/>
            <a:ext cx="3535680" cy="59517"/>
          </a:xfrm>
          <a:prstGeom prst="line">
            <a:avLst/>
          </a:prstGeom>
          <a:ln w="12700" cmpd="sng">
            <a:solidFill>
              <a:srgbClr val="E5E5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V="1">
            <a:off x="13608749" y="10337130"/>
            <a:ext cx="3535680" cy="59517"/>
          </a:xfrm>
          <a:prstGeom prst="line">
            <a:avLst/>
          </a:prstGeom>
          <a:ln w="12700" cmpd="sng">
            <a:solidFill>
              <a:srgbClr val="E5E5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1703468" y="3308035"/>
            <a:ext cx="4362595" cy="4362027"/>
            <a:chOff x="1703468" y="3308035"/>
            <a:chExt cx="4362595" cy="4362027"/>
          </a:xfrm>
        </p:grpSpPr>
        <p:sp>
          <p:nvSpPr>
            <p:cNvPr id="3" name="Oval 2"/>
            <p:cNvSpPr/>
            <p:nvPr/>
          </p:nvSpPr>
          <p:spPr>
            <a:xfrm>
              <a:off x="1703468" y="3308035"/>
              <a:ext cx="4362595" cy="4362027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0559" y="4973865"/>
              <a:ext cx="3197500" cy="963546"/>
            </a:xfrm>
            <a:prstGeom prst="rect">
              <a:avLst/>
            </a:prstGeom>
          </p:spPr>
        </p:pic>
      </p:grpSp>
      <p:grpSp>
        <p:nvGrpSpPr>
          <p:cNvPr id="22" name="Skupina 21"/>
          <p:cNvGrpSpPr/>
          <p:nvPr/>
        </p:nvGrpSpPr>
        <p:grpSpPr>
          <a:xfrm>
            <a:off x="7290218" y="3274624"/>
            <a:ext cx="4362595" cy="4362027"/>
            <a:chOff x="5018547" y="3308035"/>
            <a:chExt cx="4362595" cy="4362027"/>
          </a:xfrm>
        </p:grpSpPr>
        <p:sp>
          <p:nvSpPr>
            <p:cNvPr id="4" name="Oval 3"/>
            <p:cNvSpPr/>
            <p:nvPr/>
          </p:nvSpPr>
          <p:spPr>
            <a:xfrm>
              <a:off x="5018547" y="3308035"/>
              <a:ext cx="4362595" cy="4362027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pic>
          <p:nvPicPr>
            <p:cNvPr id="12" name="Slika 11"/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l="13359" t="20615" r="19368" b="26797"/>
            <a:stretch/>
          </p:blipFill>
          <p:spPr>
            <a:xfrm>
              <a:off x="5018547" y="5026751"/>
              <a:ext cx="4049379" cy="953900"/>
            </a:xfrm>
            <a:prstGeom prst="rect">
              <a:avLst/>
            </a:prstGeom>
          </p:spPr>
        </p:pic>
      </p:grpSp>
      <p:grpSp>
        <p:nvGrpSpPr>
          <p:cNvPr id="21" name="Skupina 20"/>
          <p:cNvGrpSpPr/>
          <p:nvPr/>
        </p:nvGrpSpPr>
        <p:grpSpPr>
          <a:xfrm>
            <a:off x="12876968" y="3306214"/>
            <a:ext cx="4362595" cy="4362027"/>
            <a:chOff x="8426054" y="3274624"/>
            <a:chExt cx="4362595" cy="4362027"/>
          </a:xfrm>
        </p:grpSpPr>
        <p:sp>
          <p:nvSpPr>
            <p:cNvPr id="5" name="Oval 4"/>
            <p:cNvSpPr/>
            <p:nvPr/>
          </p:nvSpPr>
          <p:spPr>
            <a:xfrm>
              <a:off x="8426054" y="3274624"/>
              <a:ext cx="4362595" cy="4362027"/>
            </a:xfrm>
            <a:prstGeom prst="ellipse">
              <a:avLst/>
            </a:prstGeom>
            <a:solidFill>
              <a:schemeClr val="accent3">
                <a:alpha val="7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34286" y="4734670"/>
              <a:ext cx="3872189" cy="1166859"/>
            </a:xfrm>
            <a:prstGeom prst="rect">
              <a:avLst/>
            </a:prstGeom>
          </p:spPr>
        </p:pic>
      </p:grpSp>
      <p:grpSp>
        <p:nvGrpSpPr>
          <p:cNvPr id="26" name="Skupina 25"/>
          <p:cNvGrpSpPr/>
          <p:nvPr/>
        </p:nvGrpSpPr>
        <p:grpSpPr>
          <a:xfrm>
            <a:off x="18463719" y="3308035"/>
            <a:ext cx="4362595" cy="4362027"/>
            <a:chOff x="18463719" y="3308035"/>
            <a:chExt cx="4362595" cy="4362027"/>
          </a:xfrm>
        </p:grpSpPr>
        <p:sp>
          <p:nvSpPr>
            <p:cNvPr id="8" name="Oval 7"/>
            <p:cNvSpPr/>
            <p:nvPr/>
          </p:nvSpPr>
          <p:spPr>
            <a:xfrm>
              <a:off x="18463719" y="3308035"/>
              <a:ext cx="4362595" cy="4362027"/>
            </a:xfrm>
            <a:prstGeom prst="ellipse">
              <a:avLst/>
            </a:prstGeom>
            <a:solidFill>
              <a:schemeClr val="accent6">
                <a:alpha val="7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pic>
          <p:nvPicPr>
            <p:cNvPr id="25" name="Slika 24"/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</a:blip>
            <a:srcRect l="27015" r="31563"/>
            <a:stretch/>
          </p:blipFill>
          <p:spPr>
            <a:xfrm>
              <a:off x="19235057" y="4402691"/>
              <a:ext cx="2740463" cy="1993651"/>
            </a:xfrm>
            <a:prstGeom prst="rect">
              <a:avLst/>
            </a:prstGeom>
          </p:spPr>
        </p:pic>
      </p:grpSp>
      <p:grpSp>
        <p:nvGrpSpPr>
          <p:cNvPr id="69" name="Group 259"/>
          <p:cNvGrpSpPr/>
          <p:nvPr/>
        </p:nvGrpSpPr>
        <p:grpSpPr>
          <a:xfrm>
            <a:off x="13140294" y="10214799"/>
            <a:ext cx="915740" cy="976297"/>
            <a:chOff x="1588" y="1588"/>
            <a:chExt cx="984250" cy="1049337"/>
          </a:xfrm>
          <a:solidFill>
            <a:schemeClr val="tx2"/>
          </a:solidFill>
        </p:grpSpPr>
        <p:sp>
          <p:nvSpPr>
            <p:cNvPr id="70" name="Freeform 23"/>
            <p:cNvSpPr>
              <a:spLocks noEditPoints="1"/>
            </p:cNvSpPr>
            <p:nvPr/>
          </p:nvSpPr>
          <p:spPr bwMode="auto">
            <a:xfrm>
              <a:off x="592138" y="395288"/>
              <a:ext cx="393700" cy="655637"/>
            </a:xfrm>
            <a:custGeom>
              <a:avLst/>
              <a:gdLst>
                <a:gd name="T0" fmla="*/ 52 w 104"/>
                <a:gd name="T1" fmla="*/ 0 h 173"/>
                <a:gd name="T2" fmla="*/ 0 w 104"/>
                <a:gd name="T3" fmla="*/ 52 h 173"/>
                <a:gd name="T4" fmla="*/ 17 w 104"/>
                <a:gd name="T5" fmla="*/ 90 h 173"/>
                <a:gd name="T6" fmla="*/ 17 w 104"/>
                <a:gd name="T7" fmla="*/ 173 h 173"/>
                <a:gd name="T8" fmla="*/ 52 w 104"/>
                <a:gd name="T9" fmla="*/ 139 h 173"/>
                <a:gd name="T10" fmla="*/ 87 w 104"/>
                <a:gd name="T11" fmla="*/ 173 h 173"/>
                <a:gd name="T12" fmla="*/ 87 w 104"/>
                <a:gd name="T13" fmla="*/ 90 h 173"/>
                <a:gd name="T14" fmla="*/ 104 w 104"/>
                <a:gd name="T15" fmla="*/ 52 h 173"/>
                <a:gd name="T16" fmla="*/ 52 w 104"/>
                <a:gd name="T17" fmla="*/ 0 h 173"/>
                <a:gd name="T18" fmla="*/ 52 w 104"/>
                <a:gd name="T19" fmla="*/ 87 h 173"/>
                <a:gd name="T20" fmla="*/ 17 w 104"/>
                <a:gd name="T21" fmla="*/ 52 h 173"/>
                <a:gd name="T22" fmla="*/ 52 w 104"/>
                <a:gd name="T23" fmla="*/ 17 h 173"/>
                <a:gd name="T24" fmla="*/ 87 w 104"/>
                <a:gd name="T25" fmla="*/ 52 h 173"/>
                <a:gd name="T26" fmla="*/ 52 w 104"/>
                <a:gd name="T27" fmla="*/ 8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73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67"/>
                    <a:pt x="7" y="81"/>
                    <a:pt x="17" y="90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7" y="81"/>
                    <a:pt x="104" y="67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52" y="87"/>
                  </a:moveTo>
                  <a:cubicBezTo>
                    <a:pt x="33" y="87"/>
                    <a:pt x="17" y="71"/>
                    <a:pt x="17" y="52"/>
                  </a:cubicBezTo>
                  <a:cubicBezTo>
                    <a:pt x="17" y="33"/>
                    <a:pt x="33" y="17"/>
                    <a:pt x="52" y="17"/>
                  </a:cubicBezTo>
                  <a:cubicBezTo>
                    <a:pt x="71" y="17"/>
                    <a:pt x="87" y="33"/>
                    <a:pt x="87" y="52"/>
                  </a:cubicBezTo>
                  <a:cubicBezTo>
                    <a:pt x="87" y="71"/>
                    <a:pt x="71" y="87"/>
                    <a:pt x="5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1588" y="1588"/>
              <a:ext cx="852488" cy="1049337"/>
            </a:xfrm>
            <a:custGeom>
              <a:avLst/>
              <a:gdLst>
                <a:gd name="T0" fmla="*/ 277 w 537"/>
                <a:gd name="T1" fmla="*/ 580 h 661"/>
                <a:gd name="T2" fmla="*/ 83 w 537"/>
                <a:gd name="T3" fmla="*/ 580 h 661"/>
                <a:gd name="T4" fmla="*/ 83 w 537"/>
                <a:gd name="T5" fmla="*/ 84 h 661"/>
                <a:gd name="T6" fmla="*/ 312 w 537"/>
                <a:gd name="T7" fmla="*/ 84 h 661"/>
                <a:gd name="T8" fmla="*/ 437 w 537"/>
                <a:gd name="T9" fmla="*/ 208 h 661"/>
                <a:gd name="T10" fmla="*/ 537 w 537"/>
                <a:gd name="T11" fmla="*/ 208 h 661"/>
                <a:gd name="T12" fmla="*/ 537 w 537"/>
                <a:gd name="T13" fmla="*/ 189 h 661"/>
                <a:gd name="T14" fmla="*/ 348 w 537"/>
                <a:gd name="T15" fmla="*/ 0 h 661"/>
                <a:gd name="T16" fmla="*/ 0 w 537"/>
                <a:gd name="T17" fmla="*/ 0 h 661"/>
                <a:gd name="T18" fmla="*/ 0 w 537"/>
                <a:gd name="T19" fmla="*/ 661 h 661"/>
                <a:gd name="T20" fmla="*/ 355 w 537"/>
                <a:gd name="T21" fmla="*/ 661 h 661"/>
                <a:gd name="T22" fmla="*/ 279 w 537"/>
                <a:gd name="T23" fmla="*/ 580 h 661"/>
                <a:gd name="T24" fmla="*/ 277 w 537"/>
                <a:gd name="T25" fmla="*/ 58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7" h="661">
                  <a:moveTo>
                    <a:pt x="277" y="580"/>
                  </a:moveTo>
                  <a:lnTo>
                    <a:pt x="83" y="580"/>
                  </a:lnTo>
                  <a:lnTo>
                    <a:pt x="83" y="84"/>
                  </a:lnTo>
                  <a:lnTo>
                    <a:pt x="312" y="84"/>
                  </a:lnTo>
                  <a:lnTo>
                    <a:pt x="437" y="208"/>
                  </a:lnTo>
                  <a:lnTo>
                    <a:pt x="537" y="208"/>
                  </a:lnTo>
                  <a:lnTo>
                    <a:pt x="537" y="189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661"/>
                  </a:lnTo>
                  <a:lnTo>
                    <a:pt x="355" y="661"/>
                  </a:lnTo>
                  <a:lnTo>
                    <a:pt x="279" y="580"/>
                  </a:lnTo>
                  <a:lnTo>
                    <a:pt x="277" y="5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198438" y="331788"/>
              <a:ext cx="330200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73" name="Rectangle 26"/>
            <p:cNvSpPr>
              <a:spLocks noChangeArrowheads="1"/>
            </p:cNvSpPr>
            <p:nvPr/>
          </p:nvSpPr>
          <p:spPr bwMode="auto">
            <a:xfrm>
              <a:off x="198438" y="460375"/>
              <a:ext cx="330200" cy="682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98438" y="592138"/>
              <a:ext cx="330200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6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12825" y="5897916"/>
            <a:ext cx="17131486" cy="2429796"/>
          </a:xfrm>
          <a:prstGeom prst="rect">
            <a:avLst/>
          </a:prstGeom>
        </p:spPr>
        <p:txBody>
          <a:bodyPr lIns="91425" tIns="45712" rIns="91425" bIns="45712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4983873" algn="l"/>
              </a:tabLst>
            </a:pPr>
            <a:r>
              <a:rPr lang="en-US" sz="8800" b="1" dirty="0" err="1">
                <a:solidFill>
                  <a:schemeClr val="bg1"/>
                </a:solidFill>
              </a:rPr>
              <a:t>Prenos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r>
              <a:rPr lang="en-US" sz="8800" b="1" dirty="0" err="1">
                <a:solidFill>
                  <a:schemeClr val="bg1"/>
                </a:solidFill>
              </a:rPr>
              <a:t>glasbe</a:t>
            </a:r>
            <a:r>
              <a:rPr lang="en-US" sz="8800" b="1" dirty="0">
                <a:solidFill>
                  <a:schemeClr val="bg1"/>
                </a:solidFill>
              </a:rPr>
              <a:t>. </a:t>
            </a:r>
            <a:r>
              <a:rPr lang="en-US" sz="8800" b="1" dirty="0" err="1">
                <a:solidFill>
                  <a:schemeClr val="bg1"/>
                </a:solidFill>
              </a:rPr>
              <a:t>Legalno</a:t>
            </a:r>
            <a:r>
              <a:rPr lang="en-US" sz="8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01745" y="7505154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5" name="AutoShape 50"/>
          <p:cNvSpPr>
            <a:spLocks/>
          </p:cNvSpPr>
          <p:nvPr/>
        </p:nvSpPr>
        <p:spPr bwMode="auto">
          <a:xfrm>
            <a:off x="10955738" y="3716594"/>
            <a:ext cx="1948202" cy="18997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4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-83281"/>
            <a:ext cx="24387175" cy="67533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Legalen prenos (z celo avtorskim pravicam)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069747" y="7031686"/>
            <a:ext cx="6556371" cy="2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Open Sans Light"/>
                <a:cs typeface="Open Sans Light"/>
              </a:rPr>
              <a:t>Free Music Archive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7069747" y="5654787"/>
            <a:ext cx="6556371" cy="137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chemeClr val="bg1"/>
                </a:solidFill>
                <a:latin typeface="Open Sans Light"/>
                <a:cs typeface="Open Sans Light"/>
              </a:rPr>
              <a:t>M</a:t>
            </a:r>
            <a:r>
              <a:rPr lang="en-US" sz="4000" dirty="0" err="1">
                <a:solidFill>
                  <a:schemeClr val="bg1"/>
                </a:solidFill>
                <a:latin typeface="Open Sans Light"/>
                <a:cs typeface="Open Sans Light"/>
              </a:rPr>
              <a:t>usopen</a:t>
            </a:r>
            <a:endParaRPr lang="en-US" sz="40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38540" y="2866999"/>
            <a:ext cx="17677658" cy="9884216"/>
            <a:chOff x="137032" y="2622581"/>
            <a:chExt cx="17677658" cy="9884216"/>
          </a:xfrm>
        </p:grpSpPr>
        <p:grpSp>
          <p:nvGrpSpPr>
            <p:cNvPr id="26" name="Group 25"/>
            <p:cNvGrpSpPr/>
            <p:nvPr/>
          </p:nvGrpSpPr>
          <p:grpSpPr>
            <a:xfrm>
              <a:off x="137032" y="2622581"/>
              <a:ext cx="17677658" cy="9884216"/>
              <a:chOff x="1763688" y="1124744"/>
              <a:chExt cx="5652564" cy="316609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699792" y="1397918"/>
                <a:ext cx="3744416" cy="2304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3" descr="F:\Trabajos\Envato\Graphic River\Duckson\Elements\laptop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124744"/>
                <a:ext cx="5652564" cy="316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" name="Slika 2"/>
            <p:cNvPicPr>
              <a:picLocks noChangeAspect="1"/>
            </p:cNvPicPr>
            <p:nvPr/>
          </p:nvPicPr>
          <p:blipFill rotWithShape="1">
            <a:blip r:embed="rId3"/>
            <a:srcRect l="-1" t="9646" r="40994" b="5916"/>
            <a:stretch/>
          </p:blipFill>
          <p:spPr>
            <a:xfrm>
              <a:off x="3273040" y="3463218"/>
              <a:ext cx="11405641" cy="68855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092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76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641690" y="5897916"/>
            <a:ext cx="17131486" cy="1358290"/>
          </a:xfrm>
          <a:prstGeom prst="rect">
            <a:avLst/>
          </a:prstGeom>
        </p:spPr>
        <p:txBody>
          <a:bodyPr lIns="91425" tIns="45712" rIns="91425" bIns="45712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4983873" algn="l"/>
              </a:tabLst>
            </a:pPr>
            <a:r>
              <a:rPr lang="en-US" sz="8800" b="1" dirty="0" err="1">
                <a:solidFill>
                  <a:schemeClr val="bg1"/>
                </a:solidFill>
              </a:rPr>
              <a:t>Zaključek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24844" y="7475655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5" name="AutoShape 29"/>
          <p:cNvSpPr>
            <a:spLocks/>
          </p:cNvSpPr>
          <p:nvPr/>
        </p:nvSpPr>
        <p:spPr bwMode="auto">
          <a:xfrm>
            <a:off x="11690223" y="4374811"/>
            <a:ext cx="1022886" cy="10971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86" tIns="38086" rIns="38086" bIns="38086" anchor="ctr"/>
          <a:lstStyle/>
          <a:p>
            <a:pPr defTabSz="342528">
              <a:defRPr/>
            </a:pPr>
            <a:endParaRPr lang="es-ES" sz="24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sl-SI" dirty="0"/>
              <a:t>Katero storitev za glasbeno pretakanje izbrati?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363721" y="1478874"/>
            <a:ext cx="11659739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100" dirty="0"/>
              <a:t>6 vprašan pred vezavo na naročnino</a:t>
            </a:r>
            <a:endParaRPr lang="en-US" sz="3100" dirty="0"/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10315302" y="3338117"/>
            <a:ext cx="3949748" cy="9332116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 dirty="0">
              <a:latin typeface="Open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97806" y="3994475"/>
            <a:ext cx="5774988" cy="2080369"/>
            <a:chOff x="1848067" y="2697524"/>
            <a:chExt cx="2311184" cy="316190"/>
          </a:xfrm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3725917" y="3249496"/>
            <a:ext cx="495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Open Sans Light"/>
                <a:cs typeface="Open Sans Light"/>
              </a:rPr>
              <a:t>Je na voljo v moji državi?</a:t>
            </a:r>
            <a:endParaRPr lang="en-US" sz="3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39252" y="3994472"/>
            <a:ext cx="5348140" cy="1925149"/>
            <a:chOff x="7528087" y="2680840"/>
            <a:chExt cx="2061939" cy="316190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15899909" y="3292402"/>
            <a:ext cx="426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dirty="0">
                <a:solidFill>
                  <a:schemeClr val="tx2"/>
                </a:solidFill>
                <a:latin typeface="Open Sans Light"/>
                <a:cs typeface="Open Sans Light"/>
              </a:rPr>
              <a:t>Poskusna doba</a:t>
            </a:r>
            <a:endParaRPr lang="en-US" sz="3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grpSp>
        <p:nvGrpSpPr>
          <p:cNvPr id="71" name="Group 70"/>
          <p:cNvGrpSpPr/>
          <p:nvPr/>
        </p:nvGrpSpPr>
        <p:grpSpPr>
          <a:xfrm flipV="1">
            <a:off x="14539252" y="7935987"/>
            <a:ext cx="5348140" cy="2293183"/>
            <a:chOff x="7528087" y="2680840"/>
            <a:chExt cx="2061939" cy="31619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15781323" y="9111088"/>
            <a:ext cx="4267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dirty="0">
                <a:solidFill>
                  <a:schemeClr val="tx2"/>
                </a:solidFill>
                <a:latin typeface="Open Sans Light"/>
                <a:cs typeface="Open Sans Light"/>
              </a:rPr>
              <a:t>Shranjevanje glasbe za kasnejše poslušanje</a:t>
            </a:r>
            <a:endParaRPr lang="en-US" sz="32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algn="r"/>
            <a:endParaRPr lang="en-US" sz="3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grpSp>
        <p:nvGrpSpPr>
          <p:cNvPr id="77" name="Group 76"/>
          <p:cNvGrpSpPr/>
          <p:nvPr/>
        </p:nvGrpSpPr>
        <p:grpSpPr>
          <a:xfrm flipV="1">
            <a:off x="3809503" y="7935985"/>
            <a:ext cx="5774988" cy="2293186"/>
            <a:chOff x="1848067" y="2697524"/>
            <a:chExt cx="2311184" cy="316190"/>
          </a:xfrm>
        </p:grpSpPr>
        <p:cxnSp>
          <p:nvCxnSpPr>
            <p:cNvPr id="78" name="Straight Connector 77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3679821" y="9046856"/>
            <a:ext cx="4267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tx2"/>
                </a:solidFill>
                <a:latin typeface="Open Sans Light"/>
                <a:cs typeface="Open Sans Light"/>
              </a:rPr>
              <a:t>Katere naprave podpira platforma?</a:t>
            </a:r>
            <a:endParaRPr lang="en-US" sz="3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cxnSp>
        <p:nvCxnSpPr>
          <p:cNvPr id="42" name="Straight Connector 62"/>
          <p:cNvCxnSpPr>
            <a:cxnSpLocks/>
          </p:cNvCxnSpPr>
          <p:nvPr/>
        </p:nvCxnSpPr>
        <p:spPr>
          <a:xfrm>
            <a:off x="14539252" y="6945662"/>
            <a:ext cx="550982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57"/>
          <p:cNvCxnSpPr>
            <a:cxnSpLocks/>
          </p:cNvCxnSpPr>
          <p:nvPr/>
        </p:nvCxnSpPr>
        <p:spPr>
          <a:xfrm flipH="1">
            <a:off x="3725917" y="6980028"/>
            <a:ext cx="58468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74"/>
          <p:cNvSpPr txBox="1"/>
          <p:nvPr/>
        </p:nvSpPr>
        <p:spPr>
          <a:xfrm>
            <a:off x="15830848" y="6276006"/>
            <a:ext cx="426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dirty="0">
                <a:solidFill>
                  <a:schemeClr val="tx2"/>
                </a:solidFill>
                <a:latin typeface="Open Sans Light"/>
                <a:cs typeface="Open Sans Light"/>
              </a:rPr>
              <a:t>Popust? </a:t>
            </a:r>
            <a:endParaRPr lang="en-US" sz="3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47" name="TextBox 59"/>
          <p:cNvSpPr txBox="1"/>
          <p:nvPr/>
        </p:nvSpPr>
        <p:spPr>
          <a:xfrm>
            <a:off x="3725917" y="6290156"/>
            <a:ext cx="495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tx2"/>
                </a:solidFill>
                <a:latin typeface="Open Sans Light"/>
                <a:cs typeface="Open Sans Light"/>
              </a:rPr>
              <a:t>Specifičen okus glasbe?</a:t>
            </a:r>
            <a:endParaRPr lang="en-US" sz="3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787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9" grpId="0" build="p"/>
      <p:bldP spid="60" grpId="0"/>
      <p:bldP spid="68" grpId="0"/>
      <p:bldP spid="81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641690" y="5897916"/>
            <a:ext cx="17131486" cy="1358290"/>
          </a:xfrm>
          <a:prstGeom prst="rect">
            <a:avLst/>
          </a:prstGeom>
        </p:spPr>
        <p:txBody>
          <a:bodyPr lIns="91425" tIns="45712" rIns="91425" bIns="45712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4983873" algn="l"/>
              </a:tabLst>
            </a:pPr>
            <a:r>
              <a:rPr lang="sl-SI" sz="8800" b="1" dirty="0">
                <a:solidFill>
                  <a:schemeClr val="bg1"/>
                </a:solidFill>
              </a:rPr>
              <a:t>Hvala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24844" y="738716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pSp>
        <p:nvGrpSpPr>
          <p:cNvPr id="6" name="Group 4688"/>
          <p:cNvGrpSpPr>
            <a:grpSpLocks/>
          </p:cNvGrpSpPr>
          <p:nvPr/>
        </p:nvGrpSpPr>
        <p:grpSpPr bwMode="auto">
          <a:xfrm>
            <a:off x="11373643" y="4022074"/>
            <a:ext cx="1669045" cy="1585733"/>
            <a:chOff x="1835150" y="2800349"/>
            <a:chExt cx="382588" cy="363538"/>
          </a:xfrm>
          <a:solidFill>
            <a:schemeClr val="bg1"/>
          </a:solidFill>
        </p:grpSpPr>
        <p:sp>
          <p:nvSpPr>
            <p:cNvPr id="7" name="Freeform 291"/>
            <p:cNvSpPr>
              <a:spLocks noChangeArrowheads="1"/>
            </p:cNvSpPr>
            <p:nvPr/>
          </p:nvSpPr>
          <p:spPr bwMode="auto">
            <a:xfrm>
              <a:off x="1868488" y="3140074"/>
              <a:ext cx="271462" cy="23813"/>
            </a:xfrm>
            <a:custGeom>
              <a:avLst/>
              <a:gdLst>
                <a:gd name="T0" fmla="*/ 41 w 753"/>
                <a:gd name="T1" fmla="*/ 42 h 68"/>
                <a:gd name="T2" fmla="*/ 192 w 753"/>
                <a:gd name="T3" fmla="*/ 42 h 68"/>
                <a:gd name="T4" fmla="*/ 217 w 753"/>
                <a:gd name="T5" fmla="*/ 67 h 68"/>
                <a:gd name="T6" fmla="*/ 543 w 753"/>
                <a:gd name="T7" fmla="*/ 67 h 68"/>
                <a:gd name="T8" fmla="*/ 568 w 753"/>
                <a:gd name="T9" fmla="*/ 42 h 68"/>
                <a:gd name="T10" fmla="*/ 710 w 753"/>
                <a:gd name="T11" fmla="*/ 42 h 68"/>
                <a:gd name="T12" fmla="*/ 752 w 753"/>
                <a:gd name="T13" fmla="*/ 0 h 68"/>
                <a:gd name="T14" fmla="*/ 0 w 753"/>
                <a:gd name="T15" fmla="*/ 0 h 68"/>
                <a:gd name="T16" fmla="*/ 41 w 753"/>
                <a:gd name="T17" fmla="*/ 42 h 68"/>
                <a:gd name="T18" fmla="*/ 41 w 753"/>
                <a:gd name="T19" fmla="*/ 42 h 68"/>
                <a:gd name="T20" fmla="*/ 41 w 753"/>
                <a:gd name="T2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3" h="68">
                  <a:moveTo>
                    <a:pt x="41" y="42"/>
                  </a:moveTo>
                  <a:cubicBezTo>
                    <a:pt x="192" y="42"/>
                    <a:pt x="192" y="42"/>
                    <a:pt x="192" y="42"/>
                  </a:cubicBezTo>
                  <a:cubicBezTo>
                    <a:pt x="192" y="50"/>
                    <a:pt x="200" y="67"/>
                    <a:pt x="217" y="67"/>
                  </a:cubicBezTo>
                  <a:cubicBezTo>
                    <a:pt x="543" y="67"/>
                    <a:pt x="543" y="67"/>
                    <a:pt x="543" y="67"/>
                  </a:cubicBezTo>
                  <a:cubicBezTo>
                    <a:pt x="552" y="67"/>
                    <a:pt x="568" y="50"/>
                    <a:pt x="568" y="42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35" y="42"/>
                    <a:pt x="752" y="17"/>
                    <a:pt x="7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6" y="42"/>
                    <a:pt x="41" y="42"/>
                  </a:cubicBezTo>
                  <a:close/>
                  <a:moveTo>
                    <a:pt x="41" y="42"/>
                  </a:moveTo>
                  <a:lnTo>
                    <a:pt x="41" y="4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Light"/>
              </a:endParaRPr>
            </a:p>
          </p:txBody>
        </p:sp>
        <p:sp>
          <p:nvSpPr>
            <p:cNvPr id="8" name="Freeform 292"/>
            <p:cNvSpPr>
              <a:spLocks noChangeArrowheads="1"/>
            </p:cNvSpPr>
            <p:nvPr/>
          </p:nvSpPr>
          <p:spPr bwMode="auto">
            <a:xfrm>
              <a:off x="1835150" y="2955924"/>
              <a:ext cx="382588" cy="174625"/>
            </a:xfrm>
            <a:custGeom>
              <a:avLst/>
              <a:gdLst>
                <a:gd name="T0" fmla="*/ 1020 w 1062"/>
                <a:gd name="T1" fmla="*/ 100 h 486"/>
                <a:gd name="T2" fmla="*/ 894 w 1062"/>
                <a:gd name="T3" fmla="*/ 75 h 486"/>
                <a:gd name="T4" fmla="*/ 894 w 1062"/>
                <a:gd name="T5" fmla="*/ 0 h 486"/>
                <a:gd name="T6" fmla="*/ 0 w 1062"/>
                <a:gd name="T7" fmla="*/ 0 h 486"/>
                <a:gd name="T8" fmla="*/ 267 w 1062"/>
                <a:gd name="T9" fmla="*/ 485 h 486"/>
                <a:gd name="T10" fmla="*/ 627 w 1062"/>
                <a:gd name="T11" fmla="*/ 485 h 486"/>
                <a:gd name="T12" fmla="*/ 819 w 1062"/>
                <a:gd name="T13" fmla="*/ 351 h 486"/>
                <a:gd name="T14" fmla="*/ 1061 w 1062"/>
                <a:gd name="T15" fmla="*/ 192 h 486"/>
                <a:gd name="T16" fmla="*/ 1020 w 1062"/>
                <a:gd name="T17" fmla="*/ 100 h 486"/>
                <a:gd name="T18" fmla="*/ 861 w 1062"/>
                <a:gd name="T19" fmla="*/ 284 h 486"/>
                <a:gd name="T20" fmla="*/ 894 w 1062"/>
                <a:gd name="T21" fmla="*/ 142 h 486"/>
                <a:gd name="T22" fmla="*/ 978 w 1062"/>
                <a:gd name="T23" fmla="*/ 151 h 486"/>
                <a:gd name="T24" fmla="*/ 995 w 1062"/>
                <a:gd name="T25" fmla="*/ 192 h 486"/>
                <a:gd name="T26" fmla="*/ 861 w 1062"/>
                <a:gd name="T27" fmla="*/ 284 h 486"/>
                <a:gd name="T28" fmla="*/ 861 w 1062"/>
                <a:gd name="T29" fmla="*/ 284 h 486"/>
                <a:gd name="T30" fmla="*/ 861 w 1062"/>
                <a:gd name="T31" fmla="*/ 2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2" h="486">
                  <a:moveTo>
                    <a:pt x="1020" y="100"/>
                  </a:moveTo>
                  <a:cubicBezTo>
                    <a:pt x="986" y="67"/>
                    <a:pt x="928" y="67"/>
                    <a:pt x="894" y="75"/>
                  </a:cubicBezTo>
                  <a:cubicBezTo>
                    <a:pt x="894" y="50"/>
                    <a:pt x="894" y="25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42" y="418"/>
                    <a:pt x="267" y="485"/>
                  </a:cubicBezTo>
                  <a:cubicBezTo>
                    <a:pt x="627" y="485"/>
                    <a:pt x="627" y="485"/>
                    <a:pt x="627" y="485"/>
                  </a:cubicBezTo>
                  <a:cubicBezTo>
                    <a:pt x="719" y="452"/>
                    <a:pt x="786" y="410"/>
                    <a:pt x="819" y="351"/>
                  </a:cubicBezTo>
                  <a:cubicBezTo>
                    <a:pt x="911" y="351"/>
                    <a:pt x="1053" y="318"/>
                    <a:pt x="1061" y="192"/>
                  </a:cubicBezTo>
                  <a:cubicBezTo>
                    <a:pt x="1061" y="142"/>
                    <a:pt x="1036" y="117"/>
                    <a:pt x="1020" y="100"/>
                  </a:cubicBezTo>
                  <a:close/>
                  <a:moveTo>
                    <a:pt x="861" y="284"/>
                  </a:moveTo>
                  <a:cubicBezTo>
                    <a:pt x="878" y="243"/>
                    <a:pt x="886" y="192"/>
                    <a:pt x="894" y="142"/>
                  </a:cubicBezTo>
                  <a:cubicBezTo>
                    <a:pt x="919" y="134"/>
                    <a:pt x="961" y="134"/>
                    <a:pt x="978" y="151"/>
                  </a:cubicBezTo>
                  <a:cubicBezTo>
                    <a:pt x="978" y="151"/>
                    <a:pt x="995" y="159"/>
                    <a:pt x="995" y="192"/>
                  </a:cubicBezTo>
                  <a:cubicBezTo>
                    <a:pt x="986" y="259"/>
                    <a:pt x="911" y="276"/>
                    <a:pt x="861" y="284"/>
                  </a:cubicBezTo>
                  <a:close/>
                  <a:moveTo>
                    <a:pt x="861" y="284"/>
                  </a:moveTo>
                  <a:lnTo>
                    <a:pt x="861" y="2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Light"/>
              </a:endParaRPr>
            </a:p>
          </p:txBody>
        </p:sp>
        <p:sp>
          <p:nvSpPr>
            <p:cNvPr id="9" name="Freeform 293"/>
            <p:cNvSpPr>
              <a:spLocks noChangeArrowheads="1"/>
            </p:cNvSpPr>
            <p:nvPr/>
          </p:nvSpPr>
          <p:spPr bwMode="auto">
            <a:xfrm>
              <a:off x="1916113" y="2800349"/>
              <a:ext cx="112712" cy="144463"/>
            </a:xfrm>
            <a:custGeom>
              <a:avLst/>
              <a:gdLst>
                <a:gd name="T0" fmla="*/ 142 w 311"/>
                <a:gd name="T1" fmla="*/ 401 h 402"/>
                <a:gd name="T2" fmla="*/ 234 w 311"/>
                <a:gd name="T3" fmla="*/ 243 h 402"/>
                <a:gd name="T4" fmla="*/ 268 w 311"/>
                <a:gd name="T5" fmla="*/ 0 h 402"/>
                <a:gd name="T6" fmla="*/ 159 w 311"/>
                <a:gd name="T7" fmla="*/ 276 h 402"/>
                <a:gd name="T8" fmla="*/ 142 w 311"/>
                <a:gd name="T9" fmla="*/ 401 h 402"/>
                <a:gd name="T10" fmla="*/ 142 w 311"/>
                <a:gd name="T11" fmla="*/ 401 h 402"/>
                <a:gd name="T12" fmla="*/ 142 w 311"/>
                <a:gd name="T13" fmla="*/ 40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02">
                  <a:moveTo>
                    <a:pt x="142" y="401"/>
                  </a:moveTo>
                  <a:cubicBezTo>
                    <a:pt x="142" y="401"/>
                    <a:pt x="310" y="385"/>
                    <a:pt x="234" y="243"/>
                  </a:cubicBezTo>
                  <a:cubicBezTo>
                    <a:pt x="168" y="126"/>
                    <a:pt x="184" y="59"/>
                    <a:pt x="268" y="0"/>
                  </a:cubicBezTo>
                  <a:cubicBezTo>
                    <a:pt x="268" y="0"/>
                    <a:pt x="0" y="67"/>
                    <a:pt x="159" y="276"/>
                  </a:cubicBezTo>
                  <a:cubicBezTo>
                    <a:pt x="209" y="360"/>
                    <a:pt x="142" y="401"/>
                    <a:pt x="142" y="401"/>
                  </a:cubicBezTo>
                  <a:close/>
                  <a:moveTo>
                    <a:pt x="142" y="401"/>
                  </a:moveTo>
                  <a:lnTo>
                    <a:pt x="142" y="4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Light"/>
              </a:endParaRPr>
            </a:p>
          </p:txBody>
        </p:sp>
        <p:sp>
          <p:nvSpPr>
            <p:cNvPr id="10" name="Freeform 294"/>
            <p:cNvSpPr>
              <a:spLocks noChangeArrowheads="1"/>
            </p:cNvSpPr>
            <p:nvPr/>
          </p:nvSpPr>
          <p:spPr bwMode="auto">
            <a:xfrm>
              <a:off x="2003425" y="2867024"/>
              <a:ext cx="53975" cy="73025"/>
            </a:xfrm>
            <a:custGeom>
              <a:avLst/>
              <a:gdLst>
                <a:gd name="T0" fmla="*/ 17 w 151"/>
                <a:gd name="T1" fmla="*/ 201 h 202"/>
                <a:gd name="T2" fmla="*/ 75 w 151"/>
                <a:gd name="T3" fmla="*/ 67 h 202"/>
                <a:gd name="T4" fmla="*/ 84 w 151"/>
                <a:gd name="T5" fmla="*/ 0 h 202"/>
                <a:gd name="T6" fmla="*/ 33 w 151"/>
                <a:gd name="T7" fmla="*/ 75 h 202"/>
                <a:gd name="T8" fmla="*/ 17 w 151"/>
                <a:gd name="T9" fmla="*/ 201 h 202"/>
                <a:gd name="T10" fmla="*/ 17 w 151"/>
                <a:gd name="T11" fmla="*/ 201 h 202"/>
                <a:gd name="T12" fmla="*/ 17 w 151"/>
                <a:gd name="T13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02">
                  <a:moveTo>
                    <a:pt x="17" y="201"/>
                  </a:moveTo>
                  <a:cubicBezTo>
                    <a:pt x="17" y="201"/>
                    <a:pt x="150" y="176"/>
                    <a:pt x="75" y="67"/>
                  </a:cubicBezTo>
                  <a:cubicBezTo>
                    <a:pt x="50" y="17"/>
                    <a:pt x="84" y="0"/>
                    <a:pt x="84" y="0"/>
                  </a:cubicBezTo>
                  <a:cubicBezTo>
                    <a:pt x="84" y="0"/>
                    <a:pt x="0" y="0"/>
                    <a:pt x="33" y="75"/>
                  </a:cubicBezTo>
                  <a:cubicBezTo>
                    <a:pt x="67" y="142"/>
                    <a:pt x="58" y="176"/>
                    <a:pt x="17" y="201"/>
                  </a:cubicBezTo>
                  <a:close/>
                  <a:moveTo>
                    <a:pt x="17" y="201"/>
                  </a:moveTo>
                  <a:lnTo>
                    <a:pt x="17" y="2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88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14421" y="12397175"/>
            <a:ext cx="24387175" cy="139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spcCol="0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702751"/>
            <a:ext cx="20729099" cy="1371558"/>
          </a:xfrm>
        </p:spPr>
        <p:txBody>
          <a:bodyPr>
            <a:noAutofit/>
          </a:bodyPr>
          <a:lstStyle/>
          <a:p>
            <a:r>
              <a:rPr lang="sl-SI" dirty="0">
                <a:solidFill>
                  <a:schemeClr val="bg2"/>
                </a:solidFill>
              </a:rPr>
              <a:t>Pregled predstavitve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816837" y="3320377"/>
            <a:ext cx="7239780" cy="843631"/>
          </a:xfr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sl-SI" sz="4000" dirty="0"/>
              <a:t>Pretakanje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16770" y="2211691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2188530" y="3775624"/>
            <a:ext cx="18726" cy="8499202"/>
          </a:xfrm>
          <a:prstGeom prst="line">
            <a:avLst/>
          </a:prstGeom>
          <a:ln>
            <a:solidFill>
              <a:srgbClr val="D9D9D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1692335" y="3243456"/>
            <a:ext cx="1011116" cy="10111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spcCol="0" rtlCol="0" anchor="ctr"/>
          <a:lstStyle/>
          <a:p>
            <a:pPr algn="ctr"/>
            <a:endParaRPr lang="en-US" sz="4400" dirty="0">
              <a:latin typeface="Open Sans Ligh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692335" y="5455336"/>
            <a:ext cx="1011116" cy="101111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spcCol="0" rtlCol="0" anchor="ctr"/>
          <a:lstStyle/>
          <a:p>
            <a:pPr algn="ctr"/>
            <a:endParaRPr lang="en-US" sz="4400" dirty="0">
              <a:latin typeface="Open Sans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1692335" y="7569308"/>
            <a:ext cx="1011116" cy="101111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spcCol="0" rtlCol="0" anchor="ctr"/>
          <a:lstStyle/>
          <a:p>
            <a:pPr algn="ctr"/>
            <a:endParaRPr lang="en-US" sz="4400" dirty="0">
              <a:latin typeface="Open Sans Ligh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1692335" y="9772253"/>
            <a:ext cx="1011116" cy="101111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spcCol="0" rtlCol="0" anchor="ctr"/>
          <a:lstStyle/>
          <a:p>
            <a:pPr algn="ctr"/>
            <a:endParaRPr lang="en-US" sz="4400" dirty="0">
              <a:latin typeface="Open Sans Ligh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692335" y="11769268"/>
            <a:ext cx="1011116" cy="10111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spcCol="0" rtlCol="0" anchor="ctr"/>
          <a:lstStyle/>
          <a:p>
            <a:pPr algn="ctr"/>
            <a:endParaRPr lang="en-US" sz="4400" dirty="0">
              <a:latin typeface="Open Sans Light"/>
            </a:endParaRPr>
          </a:p>
        </p:txBody>
      </p:sp>
      <p:sp>
        <p:nvSpPr>
          <p:cNvPr id="43" name="Subtitle 9"/>
          <p:cNvSpPr txBox="1">
            <a:spLocks/>
          </p:cNvSpPr>
          <p:nvPr/>
        </p:nvSpPr>
        <p:spPr>
          <a:xfrm>
            <a:off x="5886543" y="5469244"/>
            <a:ext cx="5530227" cy="84363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sl-SI" sz="4000" dirty="0"/>
              <a:t>Vrste pretoka glasbe</a:t>
            </a:r>
          </a:p>
        </p:txBody>
      </p:sp>
      <p:sp>
        <p:nvSpPr>
          <p:cNvPr id="44" name="Subtitle 9"/>
          <p:cNvSpPr txBox="1">
            <a:spLocks/>
          </p:cNvSpPr>
          <p:nvPr/>
        </p:nvSpPr>
        <p:spPr>
          <a:xfrm>
            <a:off x="12702061" y="7669882"/>
            <a:ext cx="7239780" cy="84363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sl-SI" sz="4000" dirty="0"/>
              <a:t>Storitve pretoka glasbe</a:t>
            </a:r>
          </a:p>
        </p:txBody>
      </p:sp>
      <p:sp>
        <p:nvSpPr>
          <p:cNvPr id="45" name="Subtitle 9"/>
          <p:cNvSpPr txBox="1">
            <a:spLocks/>
          </p:cNvSpPr>
          <p:nvPr/>
        </p:nvSpPr>
        <p:spPr>
          <a:xfrm>
            <a:off x="4130808" y="9829450"/>
            <a:ext cx="7239780" cy="89672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sl-SI" sz="4000" dirty="0"/>
              <a:t>Prenos glasbe. Legalno?</a:t>
            </a:r>
            <a:endParaRPr lang="en-US" sz="4000" dirty="0"/>
          </a:p>
        </p:txBody>
      </p:sp>
      <p:sp>
        <p:nvSpPr>
          <p:cNvPr id="47" name="Subtitle 9"/>
          <p:cNvSpPr txBox="1">
            <a:spLocks/>
          </p:cNvSpPr>
          <p:nvPr/>
        </p:nvSpPr>
        <p:spPr>
          <a:xfrm>
            <a:off x="12816837" y="11913885"/>
            <a:ext cx="7239780" cy="89672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sl-SI" sz="4000" dirty="0"/>
              <a:t>Zaključek</a:t>
            </a:r>
            <a:endParaRPr lang="en-US" sz="4000" dirty="0"/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11921191" y="7862869"/>
            <a:ext cx="553405" cy="423994"/>
          </a:xfrm>
          <a:custGeom>
            <a:avLst/>
            <a:gdLst>
              <a:gd name="T0" fmla="*/ 633 w 718"/>
              <a:gd name="T1" fmla="*/ 0 h 549"/>
              <a:gd name="T2" fmla="*/ 549 w 718"/>
              <a:gd name="T3" fmla="*/ 84 h 549"/>
              <a:gd name="T4" fmla="*/ 578 w 718"/>
              <a:gd name="T5" fmla="*/ 148 h 549"/>
              <a:gd name="T6" fmla="*/ 475 w 718"/>
              <a:gd name="T7" fmla="*/ 302 h 549"/>
              <a:gd name="T8" fmla="*/ 443 w 718"/>
              <a:gd name="T9" fmla="*/ 296 h 549"/>
              <a:gd name="T10" fmla="*/ 369 w 718"/>
              <a:gd name="T11" fmla="*/ 340 h 549"/>
              <a:gd name="T12" fmla="*/ 310 w 718"/>
              <a:gd name="T13" fmla="*/ 305 h 549"/>
              <a:gd name="T14" fmla="*/ 316 w 718"/>
              <a:gd name="T15" fmla="*/ 275 h 549"/>
              <a:gd name="T16" fmla="*/ 232 w 718"/>
              <a:gd name="T17" fmla="*/ 190 h 549"/>
              <a:gd name="T18" fmla="*/ 147 w 718"/>
              <a:gd name="T19" fmla="*/ 275 h 549"/>
              <a:gd name="T20" fmla="*/ 176 w 718"/>
              <a:gd name="T21" fmla="*/ 338 h 549"/>
              <a:gd name="T22" fmla="*/ 133 w 718"/>
              <a:gd name="T23" fmla="*/ 396 h 549"/>
              <a:gd name="T24" fmla="*/ 84 w 718"/>
              <a:gd name="T25" fmla="*/ 380 h 549"/>
              <a:gd name="T26" fmla="*/ 0 w 718"/>
              <a:gd name="T27" fmla="*/ 465 h 549"/>
              <a:gd name="T28" fmla="*/ 84 w 718"/>
              <a:gd name="T29" fmla="*/ 549 h 549"/>
              <a:gd name="T30" fmla="*/ 168 w 718"/>
              <a:gd name="T31" fmla="*/ 465 h 549"/>
              <a:gd name="T32" fmla="*/ 148 w 718"/>
              <a:gd name="T33" fmla="*/ 411 h 549"/>
              <a:gd name="T34" fmla="*/ 194 w 718"/>
              <a:gd name="T35" fmla="*/ 350 h 549"/>
              <a:gd name="T36" fmla="*/ 232 w 718"/>
              <a:gd name="T37" fmla="*/ 359 h 549"/>
              <a:gd name="T38" fmla="*/ 300 w 718"/>
              <a:gd name="T39" fmla="*/ 324 h 549"/>
              <a:gd name="T40" fmla="*/ 361 w 718"/>
              <a:gd name="T41" fmla="*/ 360 h 549"/>
              <a:gd name="T42" fmla="*/ 359 w 718"/>
              <a:gd name="T43" fmla="*/ 380 h 549"/>
              <a:gd name="T44" fmla="*/ 443 w 718"/>
              <a:gd name="T45" fmla="*/ 465 h 549"/>
              <a:gd name="T46" fmla="*/ 528 w 718"/>
              <a:gd name="T47" fmla="*/ 380 h 549"/>
              <a:gd name="T48" fmla="*/ 494 w 718"/>
              <a:gd name="T49" fmla="*/ 313 h 549"/>
              <a:gd name="T50" fmla="*/ 596 w 718"/>
              <a:gd name="T51" fmla="*/ 160 h 549"/>
              <a:gd name="T52" fmla="*/ 633 w 718"/>
              <a:gd name="T53" fmla="*/ 169 h 549"/>
              <a:gd name="T54" fmla="*/ 718 w 718"/>
              <a:gd name="T55" fmla="*/ 84 h 549"/>
              <a:gd name="T56" fmla="*/ 633 w 718"/>
              <a:gd name="T57" fmla="*/ 0 h 549"/>
              <a:gd name="T58" fmla="*/ 84 w 718"/>
              <a:gd name="T59" fmla="*/ 507 h 549"/>
              <a:gd name="T60" fmla="*/ 42 w 718"/>
              <a:gd name="T61" fmla="*/ 465 h 549"/>
              <a:gd name="T62" fmla="*/ 84 w 718"/>
              <a:gd name="T63" fmla="*/ 422 h 549"/>
              <a:gd name="T64" fmla="*/ 126 w 718"/>
              <a:gd name="T65" fmla="*/ 465 h 549"/>
              <a:gd name="T66" fmla="*/ 84 w 718"/>
              <a:gd name="T67" fmla="*/ 507 h 549"/>
              <a:gd name="T68" fmla="*/ 232 w 718"/>
              <a:gd name="T69" fmla="*/ 317 h 549"/>
              <a:gd name="T70" fmla="*/ 190 w 718"/>
              <a:gd name="T71" fmla="*/ 275 h 549"/>
              <a:gd name="T72" fmla="*/ 232 w 718"/>
              <a:gd name="T73" fmla="*/ 233 h 549"/>
              <a:gd name="T74" fmla="*/ 274 w 718"/>
              <a:gd name="T75" fmla="*/ 275 h 549"/>
              <a:gd name="T76" fmla="*/ 232 w 718"/>
              <a:gd name="T77" fmla="*/ 317 h 549"/>
              <a:gd name="T78" fmla="*/ 443 w 718"/>
              <a:gd name="T79" fmla="*/ 422 h 549"/>
              <a:gd name="T80" fmla="*/ 401 w 718"/>
              <a:gd name="T81" fmla="*/ 380 h 549"/>
              <a:gd name="T82" fmla="*/ 443 w 718"/>
              <a:gd name="T83" fmla="*/ 338 h 549"/>
              <a:gd name="T84" fmla="*/ 486 w 718"/>
              <a:gd name="T85" fmla="*/ 380 h 549"/>
              <a:gd name="T86" fmla="*/ 443 w 718"/>
              <a:gd name="T87" fmla="*/ 422 h 549"/>
              <a:gd name="T88" fmla="*/ 633 w 718"/>
              <a:gd name="T89" fmla="*/ 127 h 549"/>
              <a:gd name="T90" fmla="*/ 591 w 718"/>
              <a:gd name="T91" fmla="*/ 84 h 549"/>
              <a:gd name="T92" fmla="*/ 633 w 718"/>
              <a:gd name="T93" fmla="*/ 42 h 549"/>
              <a:gd name="T94" fmla="*/ 675 w 718"/>
              <a:gd name="T95" fmla="*/ 84 h 549"/>
              <a:gd name="T96" fmla="*/ 633 w 718"/>
              <a:gd name="T97" fmla="*/ 127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8" h="549">
                <a:moveTo>
                  <a:pt x="633" y="0"/>
                </a:moveTo>
                <a:cubicBezTo>
                  <a:pt x="587" y="0"/>
                  <a:pt x="549" y="38"/>
                  <a:pt x="549" y="84"/>
                </a:cubicBezTo>
                <a:cubicBezTo>
                  <a:pt x="549" y="110"/>
                  <a:pt x="561" y="132"/>
                  <a:pt x="578" y="148"/>
                </a:cubicBezTo>
                <a:cubicBezTo>
                  <a:pt x="475" y="302"/>
                  <a:pt x="475" y="302"/>
                  <a:pt x="475" y="302"/>
                </a:cubicBezTo>
                <a:cubicBezTo>
                  <a:pt x="466" y="298"/>
                  <a:pt x="455" y="296"/>
                  <a:pt x="443" y="296"/>
                </a:cubicBezTo>
                <a:cubicBezTo>
                  <a:pt x="411" y="296"/>
                  <a:pt x="383" y="314"/>
                  <a:pt x="369" y="340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4" y="296"/>
                  <a:pt x="316" y="285"/>
                  <a:pt x="316" y="275"/>
                </a:cubicBezTo>
                <a:cubicBezTo>
                  <a:pt x="316" y="228"/>
                  <a:pt x="278" y="190"/>
                  <a:pt x="232" y="190"/>
                </a:cubicBezTo>
                <a:cubicBezTo>
                  <a:pt x="185" y="190"/>
                  <a:pt x="147" y="228"/>
                  <a:pt x="147" y="275"/>
                </a:cubicBezTo>
                <a:cubicBezTo>
                  <a:pt x="147" y="300"/>
                  <a:pt x="159" y="322"/>
                  <a:pt x="176" y="338"/>
                </a:cubicBezTo>
                <a:cubicBezTo>
                  <a:pt x="133" y="396"/>
                  <a:pt x="133" y="396"/>
                  <a:pt x="133" y="396"/>
                </a:cubicBezTo>
                <a:cubicBezTo>
                  <a:pt x="119" y="386"/>
                  <a:pt x="102" y="380"/>
                  <a:pt x="84" y="380"/>
                </a:cubicBezTo>
                <a:cubicBezTo>
                  <a:pt x="38" y="380"/>
                  <a:pt x="0" y="418"/>
                  <a:pt x="0" y="465"/>
                </a:cubicBezTo>
                <a:cubicBezTo>
                  <a:pt x="0" y="511"/>
                  <a:pt x="38" y="549"/>
                  <a:pt x="84" y="549"/>
                </a:cubicBezTo>
                <a:cubicBezTo>
                  <a:pt x="130" y="549"/>
                  <a:pt x="168" y="511"/>
                  <a:pt x="168" y="465"/>
                </a:cubicBezTo>
                <a:cubicBezTo>
                  <a:pt x="168" y="444"/>
                  <a:pt x="160" y="425"/>
                  <a:pt x="148" y="411"/>
                </a:cubicBezTo>
                <a:cubicBezTo>
                  <a:pt x="194" y="350"/>
                  <a:pt x="194" y="350"/>
                  <a:pt x="194" y="350"/>
                </a:cubicBezTo>
                <a:cubicBezTo>
                  <a:pt x="205" y="355"/>
                  <a:pt x="218" y="359"/>
                  <a:pt x="232" y="359"/>
                </a:cubicBezTo>
                <a:cubicBezTo>
                  <a:pt x="260" y="359"/>
                  <a:pt x="285" y="345"/>
                  <a:pt x="300" y="324"/>
                </a:cubicBezTo>
                <a:cubicBezTo>
                  <a:pt x="361" y="360"/>
                  <a:pt x="361" y="360"/>
                  <a:pt x="361" y="360"/>
                </a:cubicBezTo>
                <a:cubicBezTo>
                  <a:pt x="360" y="367"/>
                  <a:pt x="359" y="373"/>
                  <a:pt x="359" y="380"/>
                </a:cubicBezTo>
                <a:cubicBezTo>
                  <a:pt x="359" y="427"/>
                  <a:pt x="397" y="465"/>
                  <a:pt x="443" y="465"/>
                </a:cubicBezTo>
                <a:cubicBezTo>
                  <a:pt x="490" y="465"/>
                  <a:pt x="528" y="427"/>
                  <a:pt x="528" y="380"/>
                </a:cubicBezTo>
                <a:cubicBezTo>
                  <a:pt x="528" y="352"/>
                  <a:pt x="514" y="328"/>
                  <a:pt x="494" y="313"/>
                </a:cubicBezTo>
                <a:cubicBezTo>
                  <a:pt x="596" y="160"/>
                  <a:pt x="596" y="160"/>
                  <a:pt x="596" y="160"/>
                </a:cubicBezTo>
                <a:cubicBezTo>
                  <a:pt x="607" y="165"/>
                  <a:pt x="620" y="169"/>
                  <a:pt x="633" y="169"/>
                </a:cubicBezTo>
                <a:cubicBezTo>
                  <a:pt x="680" y="169"/>
                  <a:pt x="718" y="131"/>
                  <a:pt x="718" y="84"/>
                </a:cubicBezTo>
                <a:cubicBezTo>
                  <a:pt x="718" y="38"/>
                  <a:pt x="680" y="0"/>
                  <a:pt x="633" y="0"/>
                </a:cubicBezTo>
                <a:close/>
                <a:moveTo>
                  <a:pt x="84" y="507"/>
                </a:moveTo>
                <a:cubicBezTo>
                  <a:pt x="61" y="507"/>
                  <a:pt x="42" y="488"/>
                  <a:pt x="42" y="465"/>
                </a:cubicBezTo>
                <a:cubicBezTo>
                  <a:pt x="42" y="441"/>
                  <a:pt x="61" y="422"/>
                  <a:pt x="84" y="422"/>
                </a:cubicBezTo>
                <a:cubicBezTo>
                  <a:pt x="107" y="422"/>
                  <a:pt x="126" y="441"/>
                  <a:pt x="126" y="465"/>
                </a:cubicBezTo>
                <a:cubicBezTo>
                  <a:pt x="126" y="488"/>
                  <a:pt x="107" y="507"/>
                  <a:pt x="84" y="507"/>
                </a:cubicBezTo>
                <a:close/>
                <a:moveTo>
                  <a:pt x="232" y="317"/>
                </a:moveTo>
                <a:cubicBezTo>
                  <a:pt x="209" y="317"/>
                  <a:pt x="190" y="298"/>
                  <a:pt x="190" y="275"/>
                </a:cubicBezTo>
                <a:cubicBezTo>
                  <a:pt x="190" y="251"/>
                  <a:pt x="209" y="233"/>
                  <a:pt x="232" y="233"/>
                </a:cubicBezTo>
                <a:cubicBezTo>
                  <a:pt x="255" y="233"/>
                  <a:pt x="274" y="251"/>
                  <a:pt x="274" y="275"/>
                </a:cubicBezTo>
                <a:cubicBezTo>
                  <a:pt x="274" y="298"/>
                  <a:pt x="255" y="317"/>
                  <a:pt x="232" y="317"/>
                </a:cubicBezTo>
                <a:close/>
                <a:moveTo>
                  <a:pt x="443" y="422"/>
                </a:moveTo>
                <a:cubicBezTo>
                  <a:pt x="420" y="422"/>
                  <a:pt x="401" y="403"/>
                  <a:pt x="401" y="380"/>
                </a:cubicBezTo>
                <a:cubicBezTo>
                  <a:pt x="401" y="357"/>
                  <a:pt x="420" y="338"/>
                  <a:pt x="443" y="338"/>
                </a:cubicBezTo>
                <a:cubicBezTo>
                  <a:pt x="467" y="338"/>
                  <a:pt x="486" y="357"/>
                  <a:pt x="486" y="380"/>
                </a:cubicBezTo>
                <a:cubicBezTo>
                  <a:pt x="486" y="403"/>
                  <a:pt x="467" y="422"/>
                  <a:pt x="443" y="422"/>
                </a:cubicBezTo>
                <a:close/>
                <a:moveTo>
                  <a:pt x="633" y="127"/>
                </a:moveTo>
                <a:cubicBezTo>
                  <a:pt x="610" y="127"/>
                  <a:pt x="591" y="108"/>
                  <a:pt x="591" y="84"/>
                </a:cubicBezTo>
                <a:cubicBezTo>
                  <a:pt x="591" y="61"/>
                  <a:pt x="610" y="42"/>
                  <a:pt x="633" y="42"/>
                </a:cubicBezTo>
                <a:cubicBezTo>
                  <a:pt x="657" y="42"/>
                  <a:pt x="675" y="61"/>
                  <a:pt x="675" y="84"/>
                </a:cubicBezTo>
                <a:cubicBezTo>
                  <a:pt x="675" y="108"/>
                  <a:pt x="657" y="127"/>
                  <a:pt x="633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4400" dirty="0">
              <a:latin typeface="Open Sans Light"/>
            </a:endParaRPr>
          </a:p>
        </p:txBody>
      </p:sp>
      <p:sp>
        <p:nvSpPr>
          <p:cNvPr id="21" name="AutoShape 29"/>
          <p:cNvSpPr>
            <a:spLocks/>
          </p:cNvSpPr>
          <p:nvPr/>
        </p:nvSpPr>
        <p:spPr bwMode="auto">
          <a:xfrm>
            <a:off x="11992333" y="12054336"/>
            <a:ext cx="411120" cy="4409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86" tIns="38086" rIns="38086" bIns="38086" anchor="ctr"/>
          <a:lstStyle/>
          <a:p>
            <a:pPr defTabSz="342528">
              <a:defRPr/>
            </a:pPr>
            <a:endParaRPr lang="es-ES" sz="24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>
            <a:off x="11949166" y="10035272"/>
            <a:ext cx="497455" cy="4850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4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" name="Subtitle 9"/>
          <p:cNvSpPr txBox="1">
            <a:spLocks/>
          </p:cNvSpPr>
          <p:nvPr/>
        </p:nvSpPr>
        <p:spPr>
          <a:xfrm>
            <a:off x="11739868" y="3130328"/>
            <a:ext cx="878595" cy="116102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sl-SI" sz="6000" dirty="0">
                <a:solidFill>
                  <a:schemeClr val="bg1"/>
                </a:solidFill>
                <a:latin typeface="Rockwell Extra Bold" panose="02060903040505020403" pitchFamily="18" charset="0"/>
              </a:rPr>
              <a:t>?</a:t>
            </a:r>
            <a:endParaRPr lang="en-US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1" name="AutoShape 89"/>
          <p:cNvSpPr>
            <a:spLocks/>
          </p:cNvSpPr>
          <p:nvPr/>
        </p:nvSpPr>
        <p:spPr bwMode="auto">
          <a:xfrm>
            <a:off x="11927395" y="5678768"/>
            <a:ext cx="547201" cy="5335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allAtOnce"/>
      <p:bldP spid="11" grpId="0" animBg="1"/>
      <p:bldP spid="5" grpId="0" animBg="1"/>
      <p:bldP spid="22" grpId="0" animBg="1"/>
      <p:bldP spid="24" grpId="0" animBg="1"/>
      <p:bldP spid="25" grpId="0" animBg="1"/>
      <p:bldP spid="34" grpId="0" animBg="1"/>
      <p:bldP spid="43" grpId="0"/>
      <p:bldP spid="44" grpId="0"/>
      <p:bldP spid="45" grpId="0"/>
      <p:bldP spid="47" grpId="0"/>
      <p:bldP spid="26" grpId="0" animBg="1"/>
      <p:bldP spid="21" grpId="0" animBg="1"/>
      <p:bldP spid="27" grpId="0" animBg="1"/>
      <p:bldP spid="29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662478" y="5745516"/>
            <a:ext cx="17131486" cy="2429796"/>
          </a:xfrm>
          <a:prstGeom prst="rect">
            <a:avLst/>
          </a:prstGeom>
        </p:spPr>
        <p:txBody>
          <a:bodyPr lIns="91425" tIns="45712" rIns="91425" bIns="45712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4983873" algn="l"/>
              </a:tabLst>
            </a:pPr>
            <a:r>
              <a:rPr lang="sl-SI" sz="8800" b="1" dirty="0">
                <a:solidFill>
                  <a:schemeClr val="bg1"/>
                </a:solidFill>
              </a:rPr>
              <a:t>Pretakanje </a:t>
            </a:r>
          </a:p>
          <a:p>
            <a:pPr>
              <a:lnSpc>
                <a:spcPct val="90000"/>
              </a:lnSpc>
              <a:tabLst>
                <a:tab pos="4983873" algn="l"/>
              </a:tabLst>
            </a:pPr>
            <a:r>
              <a:rPr lang="sl-SI" sz="7100" dirty="0">
                <a:solidFill>
                  <a:schemeClr val="bg1"/>
                </a:solidFill>
                <a:latin typeface="Open Sans Light"/>
                <a:cs typeface="Open Sans Light"/>
              </a:rPr>
              <a:t>Pomen?</a:t>
            </a:r>
            <a:endParaRPr lang="en-US" sz="88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16770" y="8360151"/>
            <a:ext cx="1553645" cy="1280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5" name="Subtitle 9"/>
          <p:cNvSpPr txBox="1">
            <a:spLocks/>
          </p:cNvSpPr>
          <p:nvPr/>
        </p:nvSpPr>
        <p:spPr>
          <a:xfrm flipH="1">
            <a:off x="11523371" y="3568552"/>
            <a:ext cx="723900" cy="238488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sl-SI" sz="13800" dirty="0">
                <a:solidFill>
                  <a:schemeClr val="bg1"/>
                </a:solidFill>
                <a:latin typeface="Rockwell Extra Bold" panose="02060903040505020403" pitchFamily="18" charset="0"/>
              </a:rPr>
              <a:t>?</a:t>
            </a:r>
            <a:endParaRPr lang="en-US" sz="5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583806" y="0"/>
            <a:ext cx="8803369" cy="1371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spcCol="0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431566" y="1494572"/>
            <a:ext cx="1069339" cy="3144434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3800" dirty="0">
                <a:solidFill>
                  <a:schemeClr val="bg1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136588" y="9078352"/>
            <a:ext cx="1047538" cy="3144434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3800" dirty="0">
                <a:solidFill>
                  <a:schemeClr val="bg1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41" name="Text Placeholder 1"/>
          <p:cNvSpPr txBox="1">
            <a:spLocks/>
          </p:cNvSpPr>
          <p:nvPr/>
        </p:nvSpPr>
        <p:spPr>
          <a:xfrm>
            <a:off x="17285113" y="2339075"/>
            <a:ext cx="5477806" cy="7072689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>
            <a:lvl1pPr marL="0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2000" indent="-543819" algn="l" defTabSz="1087636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9639" indent="-543819" algn="l" defTabSz="1087636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7277" indent="-543819" algn="l" defTabSz="1087636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4913" indent="-543819" algn="l" defTabSz="1087636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5400" dirty="0" err="1">
                <a:solidFill>
                  <a:schemeClr val="bg1"/>
                </a:solidFill>
              </a:rPr>
              <a:t>Izraz</a:t>
            </a:r>
            <a:r>
              <a:rPr lang="en-US" sz="5400" dirty="0">
                <a:solidFill>
                  <a:schemeClr val="bg1"/>
                </a:solidFill>
              </a:rPr>
              <a:t> streaming </a:t>
            </a:r>
            <a:r>
              <a:rPr lang="en-US" sz="5400" dirty="0" err="1">
                <a:solidFill>
                  <a:schemeClr val="bg1"/>
                </a:solidFill>
              </a:rPr>
              <a:t>pomeni</a:t>
            </a:r>
            <a:r>
              <a:rPr lang="en-US" sz="5400" dirty="0">
                <a:solidFill>
                  <a:schemeClr val="bg1"/>
                </a:solidFill>
              </a:rPr>
              <a:t>, </a:t>
            </a:r>
            <a:r>
              <a:rPr lang="en-US" sz="5400" dirty="0" err="1">
                <a:solidFill>
                  <a:schemeClr val="bg1"/>
                </a:solidFill>
              </a:rPr>
              <a:t>predvajanje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zvoka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ali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videa</a:t>
            </a:r>
            <a:r>
              <a:rPr lang="en-US" sz="5400" dirty="0">
                <a:solidFill>
                  <a:schemeClr val="bg1"/>
                </a:solidFill>
              </a:rPr>
              <a:t> v </a:t>
            </a:r>
            <a:r>
              <a:rPr lang="en-US" sz="5400" dirty="0" err="1">
                <a:solidFill>
                  <a:schemeClr val="bg1"/>
                </a:solidFill>
              </a:rPr>
              <a:t>realnem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času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tako</a:t>
            </a:r>
            <a:r>
              <a:rPr lang="en-US" sz="5400" dirty="0">
                <a:solidFill>
                  <a:schemeClr val="bg1"/>
                </a:solidFill>
              </a:rPr>
              <a:t>, da </a:t>
            </a:r>
            <a:r>
              <a:rPr lang="en-US" sz="5400" dirty="0" err="1">
                <a:solidFill>
                  <a:schemeClr val="bg1"/>
                </a:solidFill>
              </a:rPr>
              <a:t>ga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sproti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predvajam</a:t>
            </a:r>
            <a:r>
              <a:rPr lang="sl-SI" sz="5400" dirty="0">
                <a:solidFill>
                  <a:schemeClr val="bg1"/>
                </a:solidFill>
              </a:rPr>
              <a:t>o.</a:t>
            </a:r>
            <a:endParaRPr lang="en-US" sz="48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344" r="7344"/>
          <a:stretch>
            <a:fillRect/>
          </a:stretch>
        </p:blipFill>
        <p:spPr>
          <a:xfrm>
            <a:off x="1" y="0"/>
            <a:ext cx="15660856" cy="13767786"/>
          </a:xfrm>
        </p:spPr>
      </p:pic>
    </p:spTree>
    <p:extLst>
      <p:ext uri="{BB962C8B-B14F-4D97-AF65-F5344CB8AC3E}">
        <p14:creationId xmlns:p14="http://schemas.microsoft.com/office/powerpoint/2010/main" val="18912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662478" y="5745516"/>
            <a:ext cx="17131486" cy="3284184"/>
          </a:xfrm>
          <a:prstGeom prst="rect">
            <a:avLst/>
          </a:prstGeom>
        </p:spPr>
        <p:txBody>
          <a:bodyPr lIns="91425" tIns="45712" rIns="91425" bIns="45712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4983873" algn="l"/>
              </a:tabLst>
            </a:pPr>
            <a:r>
              <a:rPr lang="en-US" sz="8800" b="1" dirty="0" err="1">
                <a:solidFill>
                  <a:schemeClr val="bg1"/>
                </a:solidFill>
              </a:rPr>
              <a:t>Vrste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r>
              <a:rPr lang="en-US" sz="8800" b="1" dirty="0" err="1">
                <a:solidFill>
                  <a:schemeClr val="bg1"/>
                </a:solidFill>
              </a:rPr>
              <a:t>pretoka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r>
              <a:rPr lang="en-US" sz="8800" b="1" dirty="0" err="1">
                <a:solidFill>
                  <a:schemeClr val="bg1"/>
                </a:solidFill>
              </a:rPr>
              <a:t>glasbe</a:t>
            </a:r>
            <a:endParaRPr lang="en-US" sz="8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Razlike</a:t>
            </a:r>
            <a:r>
              <a:rPr lang="en-US" sz="7100" dirty="0">
                <a:solidFill>
                  <a:schemeClr val="bg1"/>
                </a:solidFill>
                <a:latin typeface="Open Sans Light"/>
                <a:cs typeface="Open Sans Light"/>
              </a:rPr>
              <a:t> med </a:t>
            </a:r>
            <a:r>
              <a:rPr lang="en-US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radi</a:t>
            </a:r>
            <a:r>
              <a:rPr lang="sl-SI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jskim</a:t>
            </a:r>
            <a:r>
              <a:rPr lang="en-US" sz="7100" dirty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r>
              <a:rPr lang="en-US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postajam</a:t>
            </a:r>
            <a:r>
              <a:rPr lang="en-US" sz="7100" dirty="0">
                <a:solidFill>
                  <a:schemeClr val="bg1"/>
                </a:solidFill>
                <a:latin typeface="Open Sans Light"/>
                <a:cs typeface="Open Sans Light"/>
              </a:rPr>
              <a:t> in </a:t>
            </a:r>
            <a:r>
              <a:rPr lang="en-US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storitvam</a:t>
            </a:r>
            <a:r>
              <a:rPr lang="sl-SI" sz="7100" dirty="0">
                <a:solidFill>
                  <a:schemeClr val="bg1"/>
                </a:solidFill>
                <a:latin typeface="Open Sans Light"/>
                <a:cs typeface="Open Sans Light"/>
              </a:rPr>
              <a:t>i</a:t>
            </a:r>
            <a:r>
              <a:rPr lang="en-US" sz="7100" dirty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r>
              <a:rPr lang="en-US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na</a:t>
            </a:r>
            <a:r>
              <a:rPr lang="en-US" sz="7100" dirty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r>
              <a:rPr lang="en-US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zahtevo</a:t>
            </a:r>
            <a:r>
              <a:rPr lang="en-US" sz="7100" dirty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endParaRPr lang="en-US" sz="88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16770" y="9198351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5" name="AutoShape 89"/>
          <p:cNvSpPr>
            <a:spLocks/>
          </p:cNvSpPr>
          <p:nvPr/>
        </p:nvSpPr>
        <p:spPr bwMode="auto">
          <a:xfrm>
            <a:off x="11188384" y="3692703"/>
            <a:ext cx="2010415" cy="19603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A6EF2386-A887-FA40-B8D7-D67654273E3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1829038" y="567771"/>
            <a:ext cx="20729099" cy="1133518"/>
          </a:xfrm>
        </p:spPr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pretoka</a:t>
            </a:r>
            <a:r>
              <a:rPr lang="en-US" dirty="0"/>
              <a:t> </a:t>
            </a:r>
            <a:r>
              <a:rPr lang="en-US" dirty="0" err="1"/>
              <a:t>glasbe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1852918" y="1480245"/>
            <a:ext cx="20655938" cy="808325"/>
          </a:xfrm>
        </p:spPr>
        <p:txBody>
          <a:bodyPr/>
          <a:lstStyle/>
          <a:p>
            <a:r>
              <a:rPr lang="en-US" sz="3100" dirty="0" err="1"/>
              <a:t>Razlike</a:t>
            </a:r>
            <a:r>
              <a:rPr lang="en-US" sz="3100" dirty="0"/>
              <a:t> med </a:t>
            </a:r>
            <a:r>
              <a:rPr lang="en-US" sz="3100" dirty="0" err="1"/>
              <a:t>radi</a:t>
            </a:r>
            <a:r>
              <a:rPr lang="sl-SI" sz="3100" dirty="0" err="1"/>
              <a:t>jskim</a:t>
            </a:r>
            <a:r>
              <a:rPr lang="en-US" sz="3100" dirty="0"/>
              <a:t> </a:t>
            </a:r>
            <a:r>
              <a:rPr lang="en-US" sz="3100" dirty="0" err="1"/>
              <a:t>postajam</a:t>
            </a:r>
            <a:r>
              <a:rPr lang="en-US" sz="3100" dirty="0"/>
              <a:t> in </a:t>
            </a:r>
            <a:r>
              <a:rPr lang="en-US" sz="3100" dirty="0" err="1"/>
              <a:t>storitvam</a:t>
            </a:r>
            <a:r>
              <a:rPr lang="sl-SI" sz="3100" dirty="0"/>
              <a:t>i</a:t>
            </a:r>
            <a:r>
              <a:rPr lang="en-US" sz="3100" dirty="0"/>
              <a:t> </a:t>
            </a:r>
            <a:r>
              <a:rPr lang="en-US" sz="3100" dirty="0" err="1"/>
              <a:t>na</a:t>
            </a:r>
            <a:r>
              <a:rPr lang="en-US" sz="3100" dirty="0"/>
              <a:t> </a:t>
            </a:r>
            <a:r>
              <a:rPr lang="en-US" sz="3100" dirty="0" err="1"/>
              <a:t>zahtevo</a:t>
            </a:r>
            <a:r>
              <a:rPr lang="en-US" sz="3100" dirty="0"/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3471222" y="3540158"/>
            <a:ext cx="3634415" cy="3633941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4" name="Oval 3"/>
          <p:cNvSpPr/>
          <p:nvPr/>
        </p:nvSpPr>
        <p:spPr>
          <a:xfrm>
            <a:off x="8828713" y="4266380"/>
            <a:ext cx="2154379" cy="2154099"/>
          </a:xfrm>
          <a:prstGeom prst="ellipse">
            <a:avLst/>
          </a:prstGeom>
          <a:solidFill>
            <a:schemeClr val="accent2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828646" y="4262624"/>
            <a:ext cx="2154379" cy="2154099"/>
          </a:xfrm>
          <a:prstGeom prst="ellipse">
            <a:avLst/>
          </a:prstGeom>
          <a:solidFill>
            <a:schemeClr val="accent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32" name="Freeform 1"/>
          <p:cNvSpPr>
            <a:spLocks noChangeArrowheads="1"/>
          </p:cNvSpPr>
          <p:nvPr/>
        </p:nvSpPr>
        <p:spPr bwMode="auto">
          <a:xfrm rot="10800000">
            <a:off x="7724582" y="4933447"/>
            <a:ext cx="524468" cy="819965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D1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852" tIns="121926" rIns="243852" bIns="121926" anchor="ctr"/>
          <a:lstStyle/>
          <a:p>
            <a:endParaRPr lang="en-US" dirty="0">
              <a:latin typeface="Open Sans Ligh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6706099" y="3526456"/>
            <a:ext cx="3634415" cy="363394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40" name="Freeform 1"/>
          <p:cNvSpPr>
            <a:spLocks noChangeArrowheads="1"/>
          </p:cNvSpPr>
          <p:nvPr/>
        </p:nvSpPr>
        <p:spPr bwMode="auto">
          <a:xfrm rot="162956">
            <a:off x="15592846" y="4933450"/>
            <a:ext cx="524468" cy="819965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D1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852" tIns="121926" rIns="243852" bIns="121926" anchor="ctr"/>
          <a:lstStyle/>
          <a:p>
            <a:endParaRPr lang="en-US" dirty="0">
              <a:latin typeface="Open Sans Ligh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35280" y="9244459"/>
            <a:ext cx="7784683" cy="2537325"/>
            <a:chOff x="838290" y="3502489"/>
            <a:chExt cx="1494494" cy="951499"/>
          </a:xfrm>
        </p:grpSpPr>
        <p:sp>
          <p:nvSpPr>
            <p:cNvPr id="86" name="Title 20"/>
            <p:cNvSpPr txBox="1">
              <a:spLocks/>
            </p:cNvSpPr>
            <p:nvPr/>
          </p:nvSpPr>
          <p:spPr>
            <a:xfrm>
              <a:off x="903845" y="3502489"/>
              <a:ext cx="1362728" cy="271229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sl-SI" sz="44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Radio postaja</a:t>
              </a:r>
              <a:endParaRPr lang="en-US" sz="44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87" name="Title 20"/>
            <p:cNvSpPr txBox="1">
              <a:spLocks/>
            </p:cNvSpPr>
            <p:nvPr/>
          </p:nvSpPr>
          <p:spPr>
            <a:xfrm>
              <a:off x="838290" y="3758964"/>
              <a:ext cx="1494494" cy="695024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sl-SI" sz="3200" kern="0" spc="-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Samodejno izbere pesmi</a:t>
              </a: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sl-SI" sz="3200" kern="0" spc="-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Ne omogoča izbire določene pesmi </a:t>
              </a: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sl-SI" sz="3200" kern="0" spc="-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Ne moremo predvidevati naslednje pesmi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5314865" y="7282527"/>
            <a:ext cx="0" cy="1853507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20"/>
          <p:cNvSpPr txBox="1">
            <a:spLocks/>
          </p:cNvSpPr>
          <p:nvPr/>
        </p:nvSpPr>
        <p:spPr>
          <a:xfrm>
            <a:off x="8406846" y="7823155"/>
            <a:ext cx="2995559" cy="3370153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it-IT" sz="3600" dirty="0">
                <a:solidFill>
                  <a:schemeClr val="tx2"/>
                </a:solidFill>
                <a:latin typeface="Open Sans Light"/>
                <a:cs typeface="Open Sans Light"/>
              </a:rPr>
              <a:t>Radio Antena, Pandora, Radio Center, </a:t>
            </a:r>
            <a:r>
              <a:rPr lang="it-IT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Songza</a:t>
            </a:r>
            <a:endParaRPr lang="en-US" sz="36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endParaRPr lang="en-US" sz="36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9879752" y="6547020"/>
            <a:ext cx="0" cy="1079955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itle 20"/>
          <p:cNvSpPr txBox="1">
            <a:spLocks/>
          </p:cNvSpPr>
          <p:nvPr/>
        </p:nvSpPr>
        <p:spPr>
          <a:xfrm>
            <a:off x="11555307" y="7857692"/>
            <a:ext cx="4701055" cy="2262158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Spotify, </a:t>
            </a:r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Rdio</a:t>
            </a:r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, </a:t>
            </a:r>
            <a:r>
              <a:rPr lang="en-US" sz="3600" dirty="0" err="1">
                <a:solidFill>
                  <a:schemeClr val="tx2"/>
                </a:solidFill>
                <a:latin typeface="Open Sans Light"/>
                <a:cs typeface="Open Sans Light"/>
              </a:rPr>
              <a:t>Deezer</a:t>
            </a:r>
            <a:r>
              <a:rPr lang="en-US" sz="3600" dirty="0">
                <a:solidFill>
                  <a:schemeClr val="tx2"/>
                </a:solidFill>
                <a:latin typeface="Open Sans Light"/>
                <a:cs typeface="Open Sans Light"/>
              </a:rPr>
              <a:t>, Apple Music, Tidal, SoundCloud, Google Play Music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13927169" y="6547020"/>
            <a:ext cx="0" cy="1079955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14909871" y="9354484"/>
            <a:ext cx="7176415" cy="3375070"/>
            <a:chOff x="143967" y="3502489"/>
            <a:chExt cx="2690805" cy="1265652"/>
          </a:xfrm>
        </p:grpSpPr>
        <p:sp>
          <p:nvSpPr>
            <p:cNvPr id="101" name="Title 20"/>
            <p:cNvSpPr txBox="1">
              <a:spLocks/>
            </p:cNvSpPr>
            <p:nvPr/>
          </p:nvSpPr>
          <p:spPr>
            <a:xfrm>
              <a:off x="817465" y="3502489"/>
              <a:ext cx="1362728" cy="525144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sl-SI" sz="44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Storitve na zahtevo</a:t>
              </a:r>
              <a:endParaRPr lang="en-US" sz="44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102" name="Title 20"/>
            <p:cNvSpPr txBox="1">
              <a:spLocks/>
            </p:cNvSpPr>
            <p:nvPr/>
          </p:nvSpPr>
          <p:spPr>
            <a:xfrm>
              <a:off x="143967" y="4073119"/>
              <a:ext cx="2690805" cy="695022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sl-SI" sz="3200" spc="-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Takojšen dostop do določene pesmi</a:t>
              </a: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sl-SI" sz="3200" spc="-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Omejitev z velikostjo katalogov pri posameznih storitvah</a:t>
              </a:r>
              <a:endParaRPr lang="en-US" sz="3200" spc="-1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cxnSp>
        <p:nvCxnSpPr>
          <p:cNvPr id="103" name="Straight Connector 102"/>
          <p:cNvCxnSpPr/>
          <p:nvPr/>
        </p:nvCxnSpPr>
        <p:spPr>
          <a:xfrm>
            <a:off x="18498079" y="7282527"/>
            <a:ext cx="0" cy="1853507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6" name="Grafika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6679" y="4323895"/>
            <a:ext cx="2356371" cy="1817771"/>
          </a:xfrm>
          <a:prstGeom prst="rect">
            <a:avLst/>
          </a:prstGeom>
        </p:spPr>
      </p:pic>
      <p:pic>
        <p:nvPicPr>
          <p:cNvPr id="11" name="Grafika 10" descr="Glas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91805" y="4075992"/>
            <a:ext cx="2562271" cy="2562271"/>
          </a:xfrm>
          <a:prstGeom prst="rect">
            <a:avLst/>
          </a:prstGeom>
        </p:spPr>
      </p:pic>
      <p:pic>
        <p:nvPicPr>
          <p:cNvPr id="13" name="Grafika 12" descr="Ušesne slušalk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98316" y="4632154"/>
            <a:ext cx="1415038" cy="1415038"/>
          </a:xfrm>
          <a:prstGeom prst="rect">
            <a:avLst/>
          </a:prstGeom>
        </p:spPr>
      </p:pic>
      <p:pic>
        <p:nvPicPr>
          <p:cNvPr id="15" name="Grafika 14" descr="Avtomobil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48039" y="4632154"/>
            <a:ext cx="1368166" cy="13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3" grpId="0" animBg="1"/>
      <p:bldP spid="4" grpId="0" animBg="1"/>
      <p:bldP spid="30" grpId="0" animBg="1"/>
      <p:bldP spid="32" grpId="0" animBg="1"/>
      <p:bldP spid="38" grpId="0" animBg="1"/>
      <p:bldP spid="40" grpId="0" animBg="1"/>
      <p:bldP spid="89" grpId="0"/>
      <p:bldP spid="97" grpId="0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641690" y="5897916"/>
            <a:ext cx="17131486" cy="2429796"/>
          </a:xfrm>
          <a:prstGeom prst="rect">
            <a:avLst/>
          </a:prstGeom>
        </p:spPr>
        <p:txBody>
          <a:bodyPr lIns="91425" tIns="45712" rIns="91425" bIns="45712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4983873" algn="l"/>
              </a:tabLst>
            </a:pPr>
            <a:r>
              <a:rPr lang="en-US" sz="8800" b="1" dirty="0" err="1">
                <a:solidFill>
                  <a:schemeClr val="bg1"/>
                </a:solidFill>
              </a:rPr>
              <a:t>Storitve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r>
              <a:rPr lang="en-US" sz="8800" b="1" dirty="0" err="1">
                <a:solidFill>
                  <a:schemeClr val="bg1"/>
                </a:solidFill>
              </a:rPr>
              <a:t>pretoka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r>
              <a:rPr lang="en-US" sz="8800" b="1" dirty="0" err="1">
                <a:solidFill>
                  <a:schemeClr val="bg1"/>
                </a:solidFill>
              </a:rPr>
              <a:t>glasbe</a:t>
            </a:r>
            <a:endParaRPr lang="en-US" sz="8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Storitve</a:t>
            </a:r>
            <a:r>
              <a:rPr lang="en-US" sz="7100" dirty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r>
              <a:rPr lang="en-US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za</a:t>
            </a:r>
            <a:r>
              <a:rPr lang="en-US" sz="7100" dirty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r>
              <a:rPr lang="en-US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pretakanje</a:t>
            </a:r>
            <a:r>
              <a:rPr lang="en-US" sz="7100" dirty="0">
                <a:solidFill>
                  <a:schemeClr val="bg1"/>
                </a:solidFill>
                <a:latin typeface="Open Sans Light"/>
                <a:cs typeface="Open Sans Light"/>
              </a:rPr>
              <a:t> in </a:t>
            </a:r>
            <a:r>
              <a:rPr lang="en-US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prenašanje</a:t>
            </a:r>
            <a:r>
              <a:rPr lang="en-US" sz="7100" dirty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r>
              <a:rPr lang="en-US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glasbe</a:t>
            </a:r>
            <a:r>
              <a:rPr lang="en-US" sz="7100" dirty="0">
                <a:solidFill>
                  <a:schemeClr val="bg1"/>
                </a:solidFill>
                <a:latin typeface="Open Sans Light"/>
                <a:cs typeface="Open Sans Light"/>
              </a:rPr>
              <a:t> v </a:t>
            </a:r>
            <a:r>
              <a:rPr lang="en-US" sz="7100" dirty="0" err="1">
                <a:solidFill>
                  <a:schemeClr val="bg1"/>
                </a:solidFill>
                <a:latin typeface="Open Sans Light"/>
                <a:cs typeface="Open Sans Light"/>
              </a:rPr>
              <a:t>Sloveniji</a:t>
            </a:r>
            <a:endParaRPr lang="en-US" sz="71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24844" y="9363451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1274034" y="4246607"/>
            <a:ext cx="1888274" cy="1446709"/>
          </a:xfrm>
          <a:custGeom>
            <a:avLst/>
            <a:gdLst>
              <a:gd name="T0" fmla="*/ 633 w 718"/>
              <a:gd name="T1" fmla="*/ 0 h 549"/>
              <a:gd name="T2" fmla="*/ 549 w 718"/>
              <a:gd name="T3" fmla="*/ 84 h 549"/>
              <a:gd name="T4" fmla="*/ 578 w 718"/>
              <a:gd name="T5" fmla="*/ 148 h 549"/>
              <a:gd name="T6" fmla="*/ 475 w 718"/>
              <a:gd name="T7" fmla="*/ 302 h 549"/>
              <a:gd name="T8" fmla="*/ 443 w 718"/>
              <a:gd name="T9" fmla="*/ 296 h 549"/>
              <a:gd name="T10" fmla="*/ 369 w 718"/>
              <a:gd name="T11" fmla="*/ 340 h 549"/>
              <a:gd name="T12" fmla="*/ 310 w 718"/>
              <a:gd name="T13" fmla="*/ 305 h 549"/>
              <a:gd name="T14" fmla="*/ 316 w 718"/>
              <a:gd name="T15" fmla="*/ 275 h 549"/>
              <a:gd name="T16" fmla="*/ 232 w 718"/>
              <a:gd name="T17" fmla="*/ 190 h 549"/>
              <a:gd name="T18" fmla="*/ 147 w 718"/>
              <a:gd name="T19" fmla="*/ 275 h 549"/>
              <a:gd name="T20" fmla="*/ 176 w 718"/>
              <a:gd name="T21" fmla="*/ 338 h 549"/>
              <a:gd name="T22" fmla="*/ 133 w 718"/>
              <a:gd name="T23" fmla="*/ 396 h 549"/>
              <a:gd name="T24" fmla="*/ 84 w 718"/>
              <a:gd name="T25" fmla="*/ 380 h 549"/>
              <a:gd name="T26" fmla="*/ 0 w 718"/>
              <a:gd name="T27" fmla="*/ 465 h 549"/>
              <a:gd name="T28" fmla="*/ 84 w 718"/>
              <a:gd name="T29" fmla="*/ 549 h 549"/>
              <a:gd name="T30" fmla="*/ 168 w 718"/>
              <a:gd name="T31" fmla="*/ 465 h 549"/>
              <a:gd name="T32" fmla="*/ 148 w 718"/>
              <a:gd name="T33" fmla="*/ 411 h 549"/>
              <a:gd name="T34" fmla="*/ 194 w 718"/>
              <a:gd name="T35" fmla="*/ 350 h 549"/>
              <a:gd name="T36" fmla="*/ 232 w 718"/>
              <a:gd name="T37" fmla="*/ 359 h 549"/>
              <a:gd name="T38" fmla="*/ 300 w 718"/>
              <a:gd name="T39" fmla="*/ 324 h 549"/>
              <a:gd name="T40" fmla="*/ 361 w 718"/>
              <a:gd name="T41" fmla="*/ 360 h 549"/>
              <a:gd name="T42" fmla="*/ 359 w 718"/>
              <a:gd name="T43" fmla="*/ 380 h 549"/>
              <a:gd name="T44" fmla="*/ 443 w 718"/>
              <a:gd name="T45" fmla="*/ 465 h 549"/>
              <a:gd name="T46" fmla="*/ 528 w 718"/>
              <a:gd name="T47" fmla="*/ 380 h 549"/>
              <a:gd name="T48" fmla="*/ 494 w 718"/>
              <a:gd name="T49" fmla="*/ 313 h 549"/>
              <a:gd name="T50" fmla="*/ 596 w 718"/>
              <a:gd name="T51" fmla="*/ 160 h 549"/>
              <a:gd name="T52" fmla="*/ 633 w 718"/>
              <a:gd name="T53" fmla="*/ 169 h 549"/>
              <a:gd name="T54" fmla="*/ 718 w 718"/>
              <a:gd name="T55" fmla="*/ 84 h 549"/>
              <a:gd name="T56" fmla="*/ 633 w 718"/>
              <a:gd name="T57" fmla="*/ 0 h 549"/>
              <a:gd name="T58" fmla="*/ 84 w 718"/>
              <a:gd name="T59" fmla="*/ 507 h 549"/>
              <a:gd name="T60" fmla="*/ 42 w 718"/>
              <a:gd name="T61" fmla="*/ 465 h 549"/>
              <a:gd name="T62" fmla="*/ 84 w 718"/>
              <a:gd name="T63" fmla="*/ 422 h 549"/>
              <a:gd name="T64" fmla="*/ 126 w 718"/>
              <a:gd name="T65" fmla="*/ 465 h 549"/>
              <a:gd name="T66" fmla="*/ 84 w 718"/>
              <a:gd name="T67" fmla="*/ 507 h 549"/>
              <a:gd name="T68" fmla="*/ 232 w 718"/>
              <a:gd name="T69" fmla="*/ 317 h 549"/>
              <a:gd name="T70" fmla="*/ 190 w 718"/>
              <a:gd name="T71" fmla="*/ 275 h 549"/>
              <a:gd name="T72" fmla="*/ 232 w 718"/>
              <a:gd name="T73" fmla="*/ 233 h 549"/>
              <a:gd name="T74" fmla="*/ 274 w 718"/>
              <a:gd name="T75" fmla="*/ 275 h 549"/>
              <a:gd name="T76" fmla="*/ 232 w 718"/>
              <a:gd name="T77" fmla="*/ 317 h 549"/>
              <a:gd name="T78" fmla="*/ 443 w 718"/>
              <a:gd name="T79" fmla="*/ 422 h 549"/>
              <a:gd name="T80" fmla="*/ 401 w 718"/>
              <a:gd name="T81" fmla="*/ 380 h 549"/>
              <a:gd name="T82" fmla="*/ 443 w 718"/>
              <a:gd name="T83" fmla="*/ 338 h 549"/>
              <a:gd name="T84" fmla="*/ 486 w 718"/>
              <a:gd name="T85" fmla="*/ 380 h 549"/>
              <a:gd name="T86" fmla="*/ 443 w 718"/>
              <a:gd name="T87" fmla="*/ 422 h 549"/>
              <a:gd name="T88" fmla="*/ 633 w 718"/>
              <a:gd name="T89" fmla="*/ 127 h 549"/>
              <a:gd name="T90" fmla="*/ 591 w 718"/>
              <a:gd name="T91" fmla="*/ 84 h 549"/>
              <a:gd name="T92" fmla="*/ 633 w 718"/>
              <a:gd name="T93" fmla="*/ 42 h 549"/>
              <a:gd name="T94" fmla="*/ 675 w 718"/>
              <a:gd name="T95" fmla="*/ 84 h 549"/>
              <a:gd name="T96" fmla="*/ 633 w 718"/>
              <a:gd name="T97" fmla="*/ 127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8" h="549">
                <a:moveTo>
                  <a:pt x="633" y="0"/>
                </a:moveTo>
                <a:cubicBezTo>
                  <a:pt x="587" y="0"/>
                  <a:pt x="549" y="38"/>
                  <a:pt x="549" y="84"/>
                </a:cubicBezTo>
                <a:cubicBezTo>
                  <a:pt x="549" y="110"/>
                  <a:pt x="561" y="132"/>
                  <a:pt x="578" y="148"/>
                </a:cubicBezTo>
                <a:cubicBezTo>
                  <a:pt x="475" y="302"/>
                  <a:pt x="475" y="302"/>
                  <a:pt x="475" y="302"/>
                </a:cubicBezTo>
                <a:cubicBezTo>
                  <a:pt x="466" y="298"/>
                  <a:pt x="455" y="296"/>
                  <a:pt x="443" y="296"/>
                </a:cubicBezTo>
                <a:cubicBezTo>
                  <a:pt x="411" y="296"/>
                  <a:pt x="383" y="314"/>
                  <a:pt x="369" y="340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4" y="296"/>
                  <a:pt x="316" y="285"/>
                  <a:pt x="316" y="275"/>
                </a:cubicBezTo>
                <a:cubicBezTo>
                  <a:pt x="316" y="228"/>
                  <a:pt x="278" y="190"/>
                  <a:pt x="232" y="190"/>
                </a:cubicBezTo>
                <a:cubicBezTo>
                  <a:pt x="185" y="190"/>
                  <a:pt x="147" y="228"/>
                  <a:pt x="147" y="275"/>
                </a:cubicBezTo>
                <a:cubicBezTo>
                  <a:pt x="147" y="300"/>
                  <a:pt x="159" y="322"/>
                  <a:pt x="176" y="338"/>
                </a:cubicBezTo>
                <a:cubicBezTo>
                  <a:pt x="133" y="396"/>
                  <a:pt x="133" y="396"/>
                  <a:pt x="133" y="396"/>
                </a:cubicBezTo>
                <a:cubicBezTo>
                  <a:pt x="119" y="386"/>
                  <a:pt x="102" y="380"/>
                  <a:pt x="84" y="380"/>
                </a:cubicBezTo>
                <a:cubicBezTo>
                  <a:pt x="38" y="380"/>
                  <a:pt x="0" y="418"/>
                  <a:pt x="0" y="465"/>
                </a:cubicBezTo>
                <a:cubicBezTo>
                  <a:pt x="0" y="511"/>
                  <a:pt x="38" y="549"/>
                  <a:pt x="84" y="549"/>
                </a:cubicBezTo>
                <a:cubicBezTo>
                  <a:pt x="130" y="549"/>
                  <a:pt x="168" y="511"/>
                  <a:pt x="168" y="465"/>
                </a:cubicBezTo>
                <a:cubicBezTo>
                  <a:pt x="168" y="444"/>
                  <a:pt x="160" y="425"/>
                  <a:pt x="148" y="411"/>
                </a:cubicBezTo>
                <a:cubicBezTo>
                  <a:pt x="194" y="350"/>
                  <a:pt x="194" y="350"/>
                  <a:pt x="194" y="350"/>
                </a:cubicBezTo>
                <a:cubicBezTo>
                  <a:pt x="205" y="355"/>
                  <a:pt x="218" y="359"/>
                  <a:pt x="232" y="359"/>
                </a:cubicBezTo>
                <a:cubicBezTo>
                  <a:pt x="260" y="359"/>
                  <a:pt x="285" y="345"/>
                  <a:pt x="300" y="324"/>
                </a:cubicBezTo>
                <a:cubicBezTo>
                  <a:pt x="361" y="360"/>
                  <a:pt x="361" y="360"/>
                  <a:pt x="361" y="360"/>
                </a:cubicBezTo>
                <a:cubicBezTo>
                  <a:pt x="360" y="367"/>
                  <a:pt x="359" y="373"/>
                  <a:pt x="359" y="380"/>
                </a:cubicBezTo>
                <a:cubicBezTo>
                  <a:pt x="359" y="427"/>
                  <a:pt x="397" y="465"/>
                  <a:pt x="443" y="465"/>
                </a:cubicBezTo>
                <a:cubicBezTo>
                  <a:pt x="490" y="465"/>
                  <a:pt x="528" y="427"/>
                  <a:pt x="528" y="380"/>
                </a:cubicBezTo>
                <a:cubicBezTo>
                  <a:pt x="528" y="352"/>
                  <a:pt x="514" y="328"/>
                  <a:pt x="494" y="313"/>
                </a:cubicBezTo>
                <a:cubicBezTo>
                  <a:pt x="596" y="160"/>
                  <a:pt x="596" y="160"/>
                  <a:pt x="596" y="160"/>
                </a:cubicBezTo>
                <a:cubicBezTo>
                  <a:pt x="607" y="165"/>
                  <a:pt x="620" y="169"/>
                  <a:pt x="633" y="169"/>
                </a:cubicBezTo>
                <a:cubicBezTo>
                  <a:pt x="680" y="169"/>
                  <a:pt x="718" y="131"/>
                  <a:pt x="718" y="84"/>
                </a:cubicBezTo>
                <a:cubicBezTo>
                  <a:pt x="718" y="38"/>
                  <a:pt x="680" y="0"/>
                  <a:pt x="633" y="0"/>
                </a:cubicBezTo>
                <a:close/>
                <a:moveTo>
                  <a:pt x="84" y="507"/>
                </a:moveTo>
                <a:cubicBezTo>
                  <a:pt x="61" y="507"/>
                  <a:pt x="42" y="488"/>
                  <a:pt x="42" y="465"/>
                </a:cubicBezTo>
                <a:cubicBezTo>
                  <a:pt x="42" y="441"/>
                  <a:pt x="61" y="422"/>
                  <a:pt x="84" y="422"/>
                </a:cubicBezTo>
                <a:cubicBezTo>
                  <a:pt x="107" y="422"/>
                  <a:pt x="126" y="441"/>
                  <a:pt x="126" y="465"/>
                </a:cubicBezTo>
                <a:cubicBezTo>
                  <a:pt x="126" y="488"/>
                  <a:pt x="107" y="507"/>
                  <a:pt x="84" y="507"/>
                </a:cubicBezTo>
                <a:close/>
                <a:moveTo>
                  <a:pt x="232" y="317"/>
                </a:moveTo>
                <a:cubicBezTo>
                  <a:pt x="209" y="317"/>
                  <a:pt x="190" y="298"/>
                  <a:pt x="190" y="275"/>
                </a:cubicBezTo>
                <a:cubicBezTo>
                  <a:pt x="190" y="251"/>
                  <a:pt x="209" y="233"/>
                  <a:pt x="232" y="233"/>
                </a:cubicBezTo>
                <a:cubicBezTo>
                  <a:pt x="255" y="233"/>
                  <a:pt x="274" y="251"/>
                  <a:pt x="274" y="275"/>
                </a:cubicBezTo>
                <a:cubicBezTo>
                  <a:pt x="274" y="298"/>
                  <a:pt x="255" y="317"/>
                  <a:pt x="232" y="317"/>
                </a:cubicBezTo>
                <a:close/>
                <a:moveTo>
                  <a:pt x="443" y="422"/>
                </a:moveTo>
                <a:cubicBezTo>
                  <a:pt x="420" y="422"/>
                  <a:pt x="401" y="403"/>
                  <a:pt x="401" y="380"/>
                </a:cubicBezTo>
                <a:cubicBezTo>
                  <a:pt x="401" y="357"/>
                  <a:pt x="420" y="338"/>
                  <a:pt x="443" y="338"/>
                </a:cubicBezTo>
                <a:cubicBezTo>
                  <a:pt x="467" y="338"/>
                  <a:pt x="486" y="357"/>
                  <a:pt x="486" y="380"/>
                </a:cubicBezTo>
                <a:cubicBezTo>
                  <a:pt x="486" y="403"/>
                  <a:pt x="467" y="422"/>
                  <a:pt x="443" y="422"/>
                </a:cubicBezTo>
                <a:close/>
                <a:moveTo>
                  <a:pt x="633" y="127"/>
                </a:moveTo>
                <a:cubicBezTo>
                  <a:pt x="610" y="127"/>
                  <a:pt x="591" y="108"/>
                  <a:pt x="591" y="84"/>
                </a:cubicBezTo>
                <a:cubicBezTo>
                  <a:pt x="591" y="61"/>
                  <a:pt x="610" y="42"/>
                  <a:pt x="633" y="42"/>
                </a:cubicBezTo>
                <a:cubicBezTo>
                  <a:pt x="657" y="42"/>
                  <a:pt x="675" y="61"/>
                  <a:pt x="675" y="84"/>
                </a:cubicBezTo>
                <a:cubicBezTo>
                  <a:pt x="675" y="108"/>
                  <a:pt x="657" y="127"/>
                  <a:pt x="633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43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 flipV="1">
            <a:off x="2829001" y="9055294"/>
            <a:ext cx="3944395" cy="584932"/>
            <a:chOff x="1848067" y="2697524"/>
            <a:chExt cx="2311184" cy="316190"/>
          </a:xfrm>
        </p:grpSpPr>
        <p:cxnSp>
          <p:nvCxnSpPr>
            <p:cNvPr id="97" name="Straight Connector 9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 dirty="0" err="1"/>
              <a:t>Storitve</a:t>
            </a:r>
            <a:r>
              <a:rPr lang="en-US" dirty="0"/>
              <a:t> </a:t>
            </a:r>
            <a:r>
              <a:rPr lang="en-US" dirty="0" err="1"/>
              <a:t>pretoka</a:t>
            </a:r>
            <a:r>
              <a:rPr lang="en-US" dirty="0"/>
              <a:t> </a:t>
            </a:r>
            <a:r>
              <a:rPr lang="en-US" dirty="0" err="1"/>
              <a:t>glasbe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err="1"/>
              <a:t>Storitve</a:t>
            </a:r>
            <a:r>
              <a:rPr lang="en-US" sz="3100" dirty="0"/>
              <a:t> </a:t>
            </a:r>
            <a:r>
              <a:rPr lang="en-US" sz="3100" dirty="0" err="1"/>
              <a:t>za</a:t>
            </a:r>
            <a:r>
              <a:rPr lang="en-US" sz="3100" dirty="0"/>
              <a:t> </a:t>
            </a:r>
            <a:r>
              <a:rPr lang="en-US" sz="3100" dirty="0" err="1"/>
              <a:t>pretakanje</a:t>
            </a:r>
            <a:r>
              <a:rPr lang="en-US" sz="3100" dirty="0"/>
              <a:t> in </a:t>
            </a:r>
            <a:r>
              <a:rPr lang="en-US" sz="3100" dirty="0" err="1"/>
              <a:t>prenašanje</a:t>
            </a:r>
            <a:r>
              <a:rPr lang="en-US" sz="3100" dirty="0"/>
              <a:t> </a:t>
            </a:r>
            <a:r>
              <a:rPr lang="en-US" sz="3100" dirty="0" err="1"/>
              <a:t>glasbe</a:t>
            </a:r>
            <a:r>
              <a:rPr lang="en-US" sz="3100" dirty="0"/>
              <a:t> v </a:t>
            </a:r>
            <a:r>
              <a:rPr lang="en-US" sz="3100" dirty="0" err="1"/>
              <a:t>Sloveniji</a:t>
            </a:r>
            <a:endParaRPr lang="en-US" sz="31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46710" y="4198728"/>
            <a:ext cx="12121931" cy="7840389"/>
            <a:chOff x="6046710" y="4198728"/>
            <a:chExt cx="12121931" cy="7840389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9522186" y="8096764"/>
              <a:ext cx="5406706" cy="3942353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rgbClr val="8054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rot="4567797">
              <a:off x="6199162" y="6221449"/>
              <a:ext cx="3559092" cy="3863995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rot="7742864">
              <a:off x="8768714" y="4118237"/>
              <a:ext cx="3559092" cy="3863995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rot="9355996">
              <a:off x="11672916" y="4198728"/>
              <a:ext cx="3559091" cy="3863995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rot="10800000">
              <a:off x="14377688" y="5168929"/>
              <a:ext cx="3559091" cy="3863995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rot="5696320">
              <a:off x="9243442" y="7157116"/>
              <a:ext cx="2126128" cy="230827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rot="8492870">
              <a:off x="11484890" y="4369000"/>
              <a:ext cx="1496900" cy="162513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rot="10051992">
              <a:off x="14486603" y="4847897"/>
              <a:ext cx="1496900" cy="162513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rot="13144547">
              <a:off x="13974497" y="7927580"/>
              <a:ext cx="2126128" cy="230827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alpha val="3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rot="5080426">
              <a:off x="7236038" y="5325278"/>
              <a:ext cx="1619874" cy="175864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rot="8176420">
              <a:off x="8270883" y="4872274"/>
              <a:ext cx="1564282" cy="175864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rot="8492870">
              <a:off x="11298189" y="6626758"/>
              <a:ext cx="1496900" cy="162513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rot="10051992">
              <a:off x="13102637" y="7669832"/>
              <a:ext cx="1496900" cy="162513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rot="11618841">
              <a:off x="16671741" y="6544630"/>
              <a:ext cx="1496900" cy="1625138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Open Sans Light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78974" y="8885001"/>
            <a:ext cx="4267756" cy="2274313"/>
            <a:chOff x="838200" y="2992185"/>
            <a:chExt cx="1600200" cy="852868"/>
          </a:xfrm>
        </p:grpSpPr>
        <p:sp>
          <p:nvSpPr>
            <p:cNvPr id="100" name="TextBox 99"/>
            <p:cNvSpPr txBox="1"/>
            <p:nvPr/>
          </p:nvSpPr>
          <p:spPr>
            <a:xfrm>
              <a:off x="838200" y="2992185"/>
              <a:ext cx="16002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tx2"/>
                  </a:solidFill>
                  <a:latin typeface="Open Sans Light"/>
                  <a:cs typeface="Open Sans Light"/>
                </a:rPr>
                <a:t>Deezer</a:t>
              </a:r>
              <a:endParaRPr lang="en-US" sz="40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8200" y="3326260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sl-SI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Francoskega izvora</a:t>
              </a: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sl-SI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2007</a:t>
              </a:r>
              <a:endParaRPr lang="en-US" sz="28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213113" y="3649799"/>
            <a:ext cx="5249989" cy="652949"/>
            <a:chOff x="1848067" y="2697524"/>
            <a:chExt cx="2311184" cy="316190"/>
          </a:xfrm>
        </p:grpSpPr>
        <p:cxnSp>
          <p:nvCxnSpPr>
            <p:cNvPr id="103" name="Straight Connector 102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4284771" y="2830155"/>
            <a:ext cx="4267756" cy="2274313"/>
            <a:chOff x="838200" y="2992185"/>
            <a:chExt cx="1600200" cy="852868"/>
          </a:xfrm>
        </p:grpSpPr>
        <p:sp>
          <p:nvSpPr>
            <p:cNvPr id="106" name="TextBox 105"/>
            <p:cNvSpPr txBox="1"/>
            <p:nvPr/>
          </p:nvSpPr>
          <p:spPr>
            <a:xfrm>
              <a:off x="838200" y="2992185"/>
              <a:ext cx="16002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Apple Music 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38200" y="3326260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sl-SI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Na voljo samo na Apple napravah</a:t>
              </a: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sl-SI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2015</a:t>
              </a:r>
              <a:endParaRPr lang="en-US" sz="28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4905165" y="3673030"/>
            <a:ext cx="5882954" cy="509227"/>
            <a:chOff x="7528087" y="2680840"/>
            <a:chExt cx="2061939" cy="316190"/>
          </a:xfrm>
        </p:grpSpPr>
        <p:cxnSp>
          <p:nvCxnSpPr>
            <p:cNvPr id="109" name="Straight Connector 108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16536376" y="2830155"/>
            <a:ext cx="4267756" cy="2274313"/>
            <a:chOff x="838200" y="2992185"/>
            <a:chExt cx="1600200" cy="852868"/>
          </a:xfrm>
        </p:grpSpPr>
        <p:sp>
          <p:nvSpPr>
            <p:cNvPr id="112" name="TextBox 111"/>
            <p:cNvSpPr txBox="1"/>
            <p:nvPr/>
          </p:nvSpPr>
          <p:spPr>
            <a:xfrm>
              <a:off x="838200" y="2992185"/>
              <a:ext cx="1600200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Tidal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38200" y="3326260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sl-SI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Opcija Hifi</a:t>
              </a:r>
            </a:p>
            <a:p>
              <a:pPr marL="342900" indent="-34290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sl-SI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2014</a:t>
              </a:r>
              <a:endParaRPr lang="en-US" sz="28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 flipV="1">
            <a:off x="16962965" y="8406660"/>
            <a:ext cx="5348140" cy="866560"/>
            <a:chOff x="7495444" y="2680840"/>
            <a:chExt cx="2061939" cy="316190"/>
          </a:xfrm>
        </p:grpSpPr>
        <p:cxnSp>
          <p:nvCxnSpPr>
            <p:cNvPr id="115" name="Straight Connector 114"/>
            <p:cNvCxnSpPr/>
            <p:nvPr/>
          </p:nvCxnSpPr>
          <p:spPr>
            <a:xfrm flipV="1">
              <a:off x="7495444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993410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17936779" y="8474847"/>
            <a:ext cx="4538439" cy="2274313"/>
            <a:chOff x="736707" y="2992185"/>
            <a:chExt cx="1701693" cy="852868"/>
          </a:xfrm>
        </p:grpSpPr>
        <p:sp>
          <p:nvSpPr>
            <p:cNvPr id="118" name="TextBox 117"/>
            <p:cNvSpPr txBox="1"/>
            <p:nvPr/>
          </p:nvSpPr>
          <p:spPr>
            <a:xfrm>
              <a:off x="736707" y="2992185"/>
              <a:ext cx="1701693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Google Play Music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38200" y="3326260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sl-SI" sz="28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Manj priljubljen</a:t>
              </a:r>
              <a:endParaRPr lang="en-US" sz="28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753" y="5743550"/>
            <a:ext cx="1832526" cy="5522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816" y="5433037"/>
            <a:ext cx="3626712" cy="109288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9288" y="6198614"/>
            <a:ext cx="5214902" cy="157147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841" y="7021633"/>
            <a:ext cx="6615873" cy="19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sl-SI" dirty="0"/>
              <a:t>Primerjava storitev za pretok glasbe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471000"/>
              </p:ext>
            </p:extLst>
          </p:nvPr>
        </p:nvGraphicFramePr>
        <p:xfrm>
          <a:off x="3820479" y="3365662"/>
          <a:ext cx="16709204" cy="8921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7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7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7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45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Open Sans"/>
                          <a:cs typeface="Open Sans"/>
                        </a:rPr>
                        <a:t>Deezer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Open Sans"/>
                        <a:cs typeface="Open Sans"/>
                      </a:endParaRPr>
                    </a:p>
                  </a:txBody>
                  <a:tcPr marL="91441" marR="91441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Open Sans"/>
                          <a:cs typeface="Open Sans"/>
                        </a:rPr>
                        <a:t>Apple Music</a:t>
                      </a:r>
                    </a:p>
                  </a:txBody>
                  <a:tcPr marL="91441" marR="91441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Open Sans"/>
                          <a:cs typeface="Open Sans"/>
                        </a:rPr>
                        <a:t>Tidal</a:t>
                      </a:r>
                    </a:p>
                  </a:txBody>
                  <a:tcPr marL="91441" marR="91441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Open Sans"/>
                          <a:cs typeface="Open Sans"/>
                        </a:rPr>
                        <a:t>Google Play Music</a:t>
                      </a:r>
                    </a:p>
                  </a:txBody>
                  <a:tcPr marL="91441" marR="91441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52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sl-SI" sz="2800" b="0" i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52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dni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mesce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dni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dni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52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Več kot 30 milijonov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milijonov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milijonov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milijonov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52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mobilna verzija in namizna</a:t>
                      </a:r>
                      <a:endParaRPr lang="sl-SI" sz="2800" b="0" i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Samo mobilna verzija</a:t>
                      </a:r>
                      <a:endParaRPr lang="sl-SI" sz="2800" b="0" i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Samo mobilna verzija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Samo mobilna verzija</a:t>
                      </a:r>
                      <a:endParaRPr lang="sl-SI" sz="2800" b="0" i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452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sl-SI" sz="2800" b="0" i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DA, različno od države</a:t>
                      </a:r>
                      <a:endParaRPr lang="sl-SI" sz="2800" b="0" i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Premium: 4,99€,</a:t>
                      </a:r>
                    </a:p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 err="1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HiFi</a:t>
                      </a: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(samo ZDA)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452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6.99€/mesec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5,99€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Premium: 5,99€;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 err="1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HiFi</a:t>
                      </a: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11,99€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sl-SI" sz="2800" b="0" i="0" dirty="0">
                          <a:solidFill>
                            <a:srgbClr val="000000"/>
                          </a:solidFill>
                          <a:effectLst/>
                          <a:latin typeface="Open Sans 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5,99€</a:t>
                      </a:r>
                      <a:endParaRPr lang="sl-SI" sz="2800" b="0" i="0" dirty="0">
                        <a:effectLst/>
                        <a:latin typeface="Open Sans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8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theme/theme1.xml><?xml version="1.0" encoding="utf-8"?>
<a:theme xmlns:a="http://schemas.openxmlformats.org/drawingml/2006/main" name="Master">
  <a:themeElements>
    <a:clrScheme name="Red 01">
      <a:dk1>
        <a:sysClr val="windowText" lastClr="000000"/>
      </a:dk1>
      <a:lt1>
        <a:sysClr val="window" lastClr="FFFFFF"/>
      </a:lt1>
      <a:dk2>
        <a:srgbClr val="797979"/>
      </a:dk2>
      <a:lt2>
        <a:srgbClr val="E1221B"/>
      </a:lt2>
      <a:accent1>
        <a:srgbClr val="900600"/>
      </a:accent1>
      <a:accent2>
        <a:srgbClr val="BB0500"/>
      </a:accent2>
      <a:accent3>
        <a:srgbClr val="E1221B"/>
      </a:accent3>
      <a:accent4>
        <a:srgbClr val="EF333B"/>
      </a:accent4>
      <a:accent5>
        <a:srgbClr val="FF5364"/>
      </a:accent5>
      <a:accent6>
        <a:srgbClr val="C7C7C7"/>
      </a:accent6>
      <a:hlink>
        <a:srgbClr val="BB0500"/>
      </a:hlink>
      <a:folHlink>
        <a:srgbClr val="FF53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Custom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</vt:lpstr>
      <vt:lpstr>Open Sans</vt:lpstr>
      <vt:lpstr>Open Sans Light</vt:lpstr>
      <vt:lpstr>Rockwell Extra Bold</vt:lpstr>
      <vt:lpstr>Master</vt:lpstr>
      <vt:lpstr>STORITVE ZA PRETAKANJE GLASBE. KATERI LEGALNI NAČIN ZA PRENOS IN POSLUŠANJE JE PRIMEREN ZA LJUBITELJA GLASBE?</vt:lpstr>
      <vt:lpstr>Pregled predstavitve</vt:lpstr>
      <vt:lpstr>PowerPoint Presentation</vt:lpstr>
      <vt:lpstr>PowerPoint Presentation</vt:lpstr>
      <vt:lpstr>PowerPoint Presentation</vt:lpstr>
      <vt:lpstr>Vrste pretoka glasbe</vt:lpstr>
      <vt:lpstr>PowerPoint Presentation</vt:lpstr>
      <vt:lpstr>Storitve pretoka glasbe</vt:lpstr>
      <vt:lpstr>Primerjava storitev za pretok glasbe</vt:lpstr>
      <vt:lpstr>Grafikoni</vt:lpstr>
      <vt:lpstr>Brezplačne alternative</vt:lpstr>
      <vt:lpstr>PowerPoint Presentation</vt:lpstr>
      <vt:lpstr>PowerPoint Presentation</vt:lpstr>
      <vt:lpstr>PowerPoint Presentation</vt:lpstr>
      <vt:lpstr>Katero storitev za glasbeno pretakanje izbrati?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2019-07-08T12:04:35Z</dcterms:created>
  <dcterms:modified xsi:type="dcterms:W3CDTF">2019-07-08T12:04:35Z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