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3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599FF276-B9CE-45BC-B28A-046897FF7E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5A1FD827-D434-471A-981A-4A5FEAFF21C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0109E4C-F2C2-4489-8513-FB4285CFE66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058A08F8-BE01-4846-8120-C65836A5DCB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868E53B3-14FC-4EC8-9FFE-2C5BDE13E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FC483A80-1D43-448A-A647-571F8CAE8B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591B96CF-ACAC-4446-9A73-F4D661FC50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424685-E79F-4527-99EE-BEA5A9A6B71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9F0B5C6-C57E-4133-858B-D5C1D00FB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9293A-57CC-4A06-BF96-74011CA1FBB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94EADA2-08B5-44DE-AEE8-F2632B17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5E3176F-FD74-4188-A70B-61661386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3FFEE-1DE8-4DCF-922A-5B79914E37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931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B192E89-51BD-4DC7-9BBB-A6CE39BC6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155B1-8473-4B02-80BB-0D2C084E306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359FF60-45C5-4B2D-B599-B52439CD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F610FCF-9C48-483A-B50E-F13B5996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486CD-E998-4D8F-BB4B-CC9B07E0ADD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5983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10503B9-E636-402D-90E8-D30881BF7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DD253-EA05-46F9-812C-F4D38ABD100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BA4C89F-4EDC-427D-B529-60A51C84B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133B8A2-0F85-4781-90DB-60F179FD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F84F5-AC3C-4366-A855-6B971CC698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740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9EF7B88-D776-414B-AD91-CB347A6E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07538-D813-4067-A0EB-F7D61BEC306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9B10E02-D12D-4B69-8C38-F617AB37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54AFF57-C056-403C-A40D-E9483A076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CBD22-6D74-4D6C-BB3B-479D32AC92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813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535520C-F993-422A-A732-9B332EA5A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03B3-75C9-40A2-A306-47EEA13FC3D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DF54477-8A95-41BE-8FF4-AF6C04B8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EF6F2AD-7948-4F1C-84FB-52DC7605D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C66F4-1D17-4518-A6DB-11F81139CA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670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C044142-57CB-4824-95C3-5F871CB0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DCF4C-D9BA-40D1-904D-C8066B76BAB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3A56960-95CB-447B-A493-92FF2C341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3E1AFB5-92AB-4094-9FB3-00B3DC1A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9B1FF-49D7-4F3E-8192-636BD60242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9329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266F51C6-E343-4663-AB8D-FDBEA084A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3BE1-9C3A-4BA4-B9B4-DEF986370A6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8BEA4BB0-0BB3-47DD-B3DB-FC89CD93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57C927A2-1A25-42C9-98FB-35A380346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A36FC-EAAC-478F-BB33-D5135CA262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87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EE4E67DD-1873-43CD-BB0C-0421A99EA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926D-B6C1-438A-B8E3-A98C2FE6DB6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345625F4-CBC5-44AA-9EDD-D2C944C8D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9D937AA9-98C4-44BC-9988-62F2967F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2A7E8-CFB7-4CEB-BA68-97504AA77B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3285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96B41C95-8E4A-4FDF-960F-AE08489A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B77B8-3992-4A61-9E2C-32B9A6C15A2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BB60F2C6-5722-424C-A732-8D46F5520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ACF8049E-67B3-4352-AFC4-1B954B9B0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E9C56-ABF5-4796-BF97-E21233E17E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187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C8AB13F3-6074-4E19-B127-F34C28496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59E23-D5D2-47A1-B9E4-22A8DA90C21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5BE0E5D-B33D-4FFB-834B-B0E162FC2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40744FC5-BA5B-4421-8BF7-3D5450EC6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9E90E-4BF5-4BD0-80B4-D3B1B57BD0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8977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14788D80-ECF8-4AC3-8611-E717C632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62C9-AE16-440F-8D1B-CB4627F35B3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F0878B8-0DD0-4C60-A81B-173D21B8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6602C568-5D2A-44CA-9ECE-EF591511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AD8C7-0C06-46DF-9BFA-3982C08B4B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7804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B2E8F61D-BD82-42A0-BD94-85F9BCC1CD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68D046A4-05D8-4926-AF11-7C95782ED5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89B1384-2D7E-4969-A3B0-434888F103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5E9564-EA71-4428-98CF-B1E14BDE534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ABBCFFD-48B0-48F7-94DE-8B85B04CF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CAD399E-553B-47EA-8277-6CBEB2345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316B37E-2388-40CE-AA32-13CAF728444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ljeZBesedilom 3">
            <a:extLst>
              <a:ext uri="{FF2B5EF4-FFF2-40B4-BE49-F238E27FC236}">
                <a16:creationId xmlns:a16="http://schemas.microsoft.com/office/drawing/2014/main" id="{584B5FE8-5618-4258-9461-5E8CFBF83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714375"/>
            <a:ext cx="821531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6600">
                <a:latin typeface="Times New Roman" panose="02020603050405020304" pitchFamily="18" charset="0"/>
                <a:cs typeface="Times New Roman" panose="02020603050405020304" pitchFamily="18" charset="0"/>
              </a:rPr>
              <a:t>TABELE V JAVI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oljeZBesedilom 1">
            <a:extLst>
              <a:ext uri="{FF2B5EF4-FFF2-40B4-BE49-F238E27FC236}">
                <a16:creationId xmlns:a16="http://schemas.microsoft.com/office/drawing/2014/main" id="{66392C34-1420-4DC7-A42B-C9AA2BAC7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428625"/>
            <a:ext cx="70723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400">
                <a:latin typeface="Times New Roman" panose="02020603050405020304" pitchFamily="18" charset="0"/>
                <a:cs typeface="Times New Roman" panose="02020603050405020304" pitchFamily="18" charset="0"/>
              </a:rPr>
              <a:t>Zaključevanje</a:t>
            </a:r>
          </a:p>
        </p:txBody>
      </p:sp>
      <p:sp>
        <p:nvSpPr>
          <p:cNvPr id="11267" name="PoljeZBesedilom 2">
            <a:extLst>
              <a:ext uri="{FF2B5EF4-FFF2-40B4-BE49-F238E27FC236}">
                <a16:creationId xmlns:a16="http://schemas.microsoft.com/office/drawing/2014/main" id="{DC2061F0-DB02-4E25-A047-1B1ECAFAA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2286000"/>
            <a:ext cx="35004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Vse skupaj povezati in ustvariti nov podrazred, ter razporediti.</a:t>
            </a:r>
          </a:p>
        </p:txBody>
      </p:sp>
      <p:pic>
        <p:nvPicPr>
          <p:cNvPr id="11268" name="Slika 3" descr="Clipboard20.jpg">
            <a:extLst>
              <a:ext uri="{FF2B5EF4-FFF2-40B4-BE49-F238E27FC236}">
                <a16:creationId xmlns:a16="http://schemas.microsoft.com/office/drawing/2014/main" id="{8DD90252-C206-4D79-BB5D-55CFBA406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429125"/>
            <a:ext cx="63182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oljeZBesedilom 1">
            <a:extLst>
              <a:ext uri="{FF2B5EF4-FFF2-40B4-BE49-F238E27FC236}">
                <a16:creationId xmlns:a16="http://schemas.microsoft.com/office/drawing/2014/main" id="{E6CC2FB5-9977-4C53-B979-52A6C46B9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5" y="428625"/>
            <a:ext cx="6500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400">
                <a:latin typeface="Times New Roman" panose="02020603050405020304" pitchFamily="18" charset="0"/>
                <a:cs typeface="Times New Roman" panose="02020603050405020304" pitchFamily="18" charset="0"/>
              </a:rPr>
              <a:t>Besedilo</a:t>
            </a:r>
          </a:p>
        </p:txBody>
      </p:sp>
      <p:sp>
        <p:nvSpPr>
          <p:cNvPr id="12291" name="PoljeZBesedilom 2">
            <a:extLst>
              <a:ext uri="{FF2B5EF4-FFF2-40B4-BE49-F238E27FC236}">
                <a16:creationId xmlns:a16="http://schemas.microsoft.com/office/drawing/2014/main" id="{E0190378-831E-428E-AB00-108CCAE0D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785938"/>
            <a:ext cx="32146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Omogočanje prikaza besedila</a:t>
            </a:r>
          </a:p>
        </p:txBody>
      </p:sp>
      <p:pic>
        <p:nvPicPr>
          <p:cNvPr id="12292" name="Slika 3" descr="Clipboard22.jpg">
            <a:extLst>
              <a:ext uri="{FF2B5EF4-FFF2-40B4-BE49-F238E27FC236}">
                <a16:creationId xmlns:a16="http://schemas.microsoft.com/office/drawing/2014/main" id="{4C0F5763-B9C0-45AA-BF36-8ABF99D71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500438"/>
            <a:ext cx="55975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ljeZBesedilom 2">
            <a:extLst>
              <a:ext uri="{FF2B5EF4-FFF2-40B4-BE49-F238E27FC236}">
                <a16:creationId xmlns:a16="http://schemas.microsoft.com/office/drawing/2014/main" id="{0FFE2794-CD2B-4F7E-BA54-A2DFF47D4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428625"/>
            <a:ext cx="7000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400">
                <a:latin typeface="Times New Roman" panose="02020603050405020304" pitchFamily="18" charset="0"/>
                <a:cs typeface="Times New Roman" panose="02020603050405020304" pitchFamily="18" charset="0"/>
              </a:rPr>
              <a:t>Zaključek</a:t>
            </a:r>
          </a:p>
        </p:txBody>
      </p:sp>
      <p:sp>
        <p:nvSpPr>
          <p:cNvPr id="13315" name="PoljeZBesedilom 3">
            <a:extLst>
              <a:ext uri="{FF2B5EF4-FFF2-40B4-BE49-F238E27FC236}">
                <a16:creationId xmlns:a16="http://schemas.microsoft.com/office/drawing/2014/main" id="{9504C66E-5BBF-406C-B2BC-45186E05F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2071688"/>
            <a:ext cx="37147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Omogočiti moramo prikaz tabele, tu se ime programa 2x ponovi</a:t>
            </a:r>
          </a:p>
        </p:txBody>
      </p:sp>
      <p:pic>
        <p:nvPicPr>
          <p:cNvPr id="13316" name="Slika 5" descr="Clipboard25.jpg">
            <a:extLst>
              <a:ext uri="{FF2B5EF4-FFF2-40B4-BE49-F238E27FC236}">
                <a16:creationId xmlns:a16="http://schemas.microsoft.com/office/drawing/2014/main" id="{16E7D8B1-2170-4C4C-9FD2-A74091DF1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143375"/>
            <a:ext cx="516096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ljeZBesedilom 1">
            <a:extLst>
              <a:ext uri="{FF2B5EF4-FFF2-40B4-BE49-F238E27FC236}">
                <a16:creationId xmlns:a16="http://schemas.microsoft.com/office/drawing/2014/main" id="{3580E615-996F-44EF-A98A-6AC95ADE9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500063"/>
            <a:ext cx="67865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400">
                <a:latin typeface="Times New Roman" panose="02020603050405020304" pitchFamily="18" charset="0"/>
                <a:cs typeface="Times New Roman" panose="02020603050405020304" pitchFamily="18" charset="0"/>
              </a:rPr>
              <a:t>Končni izgled</a:t>
            </a:r>
          </a:p>
        </p:txBody>
      </p:sp>
      <p:pic>
        <p:nvPicPr>
          <p:cNvPr id="14339" name="Slika 2" descr="Clipboard27.jpg">
            <a:extLst>
              <a:ext uri="{FF2B5EF4-FFF2-40B4-BE49-F238E27FC236}">
                <a16:creationId xmlns:a16="http://schemas.microsoft.com/office/drawing/2014/main" id="{C7B36346-B4BA-4760-9B98-FA247CF1A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214563"/>
            <a:ext cx="6715125" cy="27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jeZBesedilom 2">
            <a:extLst>
              <a:ext uri="{FF2B5EF4-FFF2-40B4-BE49-F238E27FC236}">
                <a16:creationId xmlns:a16="http://schemas.microsoft.com/office/drawing/2014/main" id="{80C5F723-CE84-4DFB-A8F8-A7E4FE14A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785813"/>
            <a:ext cx="6429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400">
                <a:latin typeface="Times New Roman" panose="02020603050405020304" pitchFamily="18" charset="0"/>
                <a:cs typeface="Times New Roman" panose="02020603050405020304" pitchFamily="18" charset="0"/>
              </a:rPr>
              <a:t>Zanimivosti</a:t>
            </a:r>
          </a:p>
        </p:txBody>
      </p:sp>
      <p:sp>
        <p:nvSpPr>
          <p:cNvPr id="15363" name="PoljeZBesedilom 3">
            <a:extLst>
              <a:ext uri="{FF2B5EF4-FFF2-40B4-BE49-F238E27FC236}">
                <a16:creationId xmlns:a16="http://schemas.microsoft.com/office/drawing/2014/main" id="{980E128F-CDF2-4EEA-8CEB-88CFCED4D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2000250"/>
            <a:ext cx="79295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Char char="-"/>
            </a:pPr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stolpce lahko zamenjujemo</a:t>
            </a:r>
          </a:p>
          <a:p>
            <a:pPr>
              <a:buFontTx/>
              <a:buChar char="-"/>
            </a:pPr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 ime programa se v izdelavi 4x ponovi</a:t>
            </a:r>
          </a:p>
          <a:p>
            <a:pPr>
              <a:buFontTx/>
              <a:buChar char="-"/>
            </a:pPr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program se zažene kot Java Application (Ctrl+2)</a:t>
            </a:r>
          </a:p>
          <a:p>
            <a:pPr>
              <a:buFontTx/>
              <a:buChar char="-"/>
            </a:pPr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 število stolpcev in vrstic se mora ujemati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jeZBesedilom 1">
            <a:extLst>
              <a:ext uri="{FF2B5EF4-FFF2-40B4-BE49-F238E27FC236}">
                <a16:creationId xmlns:a16="http://schemas.microsoft.com/office/drawing/2014/main" id="{1F883C5E-F962-457A-A19B-33AADE047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571500"/>
            <a:ext cx="72151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400">
                <a:latin typeface="Times New Roman" panose="02020603050405020304" pitchFamily="18" charset="0"/>
                <a:cs typeface="Times New Roman" panose="02020603050405020304" pitchFamily="18" charset="0"/>
              </a:rPr>
              <a:t>Začetek</a:t>
            </a:r>
          </a:p>
        </p:txBody>
      </p:sp>
      <p:sp>
        <p:nvSpPr>
          <p:cNvPr id="3075" name="PoljeZBesedilom 2">
            <a:extLst>
              <a:ext uri="{FF2B5EF4-FFF2-40B4-BE49-F238E27FC236}">
                <a16:creationId xmlns:a16="http://schemas.microsoft.com/office/drawing/2014/main" id="{4966B167-57FC-4800-B604-991F1A797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000250"/>
            <a:ext cx="378618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Uvedemo t. i. knjižnice/uvoze (importe) in s tem dobimo možnost izdelovanja Appletov in tabel.</a:t>
            </a:r>
          </a:p>
        </p:txBody>
      </p:sp>
      <p:pic>
        <p:nvPicPr>
          <p:cNvPr id="3076" name="Slika 3" descr="Clipboard02.jpg">
            <a:extLst>
              <a:ext uri="{FF2B5EF4-FFF2-40B4-BE49-F238E27FC236}">
                <a16:creationId xmlns:a16="http://schemas.microsoft.com/office/drawing/2014/main" id="{65A53382-ED9F-4803-92F9-027CB6597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71750"/>
            <a:ext cx="441483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ljeZBesedilom 1">
            <a:extLst>
              <a:ext uri="{FF2B5EF4-FFF2-40B4-BE49-F238E27FC236}">
                <a16:creationId xmlns:a16="http://schemas.microsoft.com/office/drawing/2014/main" id="{7E953108-715A-4E35-AD5E-C0834FE98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428625"/>
            <a:ext cx="67865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400">
                <a:latin typeface="Times New Roman" panose="02020603050405020304" pitchFamily="18" charset="0"/>
                <a:cs typeface="Times New Roman" panose="02020603050405020304" pitchFamily="18" charset="0"/>
              </a:rPr>
              <a:t>Ime programa</a:t>
            </a:r>
          </a:p>
        </p:txBody>
      </p:sp>
      <p:sp>
        <p:nvSpPr>
          <p:cNvPr id="4099" name="PoljeZBesedilom 2">
            <a:extLst>
              <a:ext uri="{FF2B5EF4-FFF2-40B4-BE49-F238E27FC236}">
                <a16:creationId xmlns:a16="http://schemas.microsoft.com/office/drawing/2014/main" id="{9BF5CBA1-9E5B-45E4-84B7-48D516E07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143125"/>
            <a:ext cx="2928938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Naslednji korak je,   da poimenujemo naš program.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JFrame pa je glavno okno s katerim bomo prikazali komponente našega programa.</a:t>
            </a:r>
          </a:p>
        </p:txBody>
      </p:sp>
      <p:pic>
        <p:nvPicPr>
          <p:cNvPr id="4100" name="Slika 3" descr="Clipboard05.jpg">
            <a:extLst>
              <a:ext uri="{FF2B5EF4-FFF2-40B4-BE49-F238E27FC236}">
                <a16:creationId xmlns:a16="http://schemas.microsoft.com/office/drawing/2014/main" id="{4343E906-022B-440C-A0DB-CE1F5E7BF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500313"/>
            <a:ext cx="413385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PoljeZBesedilom 4">
            <a:extLst>
              <a:ext uri="{FF2B5EF4-FFF2-40B4-BE49-F238E27FC236}">
                <a16:creationId xmlns:a16="http://schemas.microsoft.com/office/drawing/2014/main" id="{6845E7DE-4B0A-4E74-9394-C2833272C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4286250"/>
            <a:ext cx="45005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Ime datoteke se mora ujemati z  imenom glavnega razreda (class)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oljeZBesedilom 1">
            <a:extLst>
              <a:ext uri="{FF2B5EF4-FFF2-40B4-BE49-F238E27FC236}">
                <a16:creationId xmlns:a16="http://schemas.microsoft.com/office/drawing/2014/main" id="{85429EBD-3F15-44C8-8729-8E4687B9F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500063"/>
            <a:ext cx="69294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400">
                <a:latin typeface="Times New Roman" panose="02020603050405020304" pitchFamily="18" charset="0"/>
                <a:cs typeface="Times New Roman" panose="02020603050405020304" pitchFamily="18" charset="0"/>
              </a:rPr>
              <a:t>Privatne metode </a:t>
            </a:r>
          </a:p>
        </p:txBody>
      </p:sp>
      <p:sp>
        <p:nvSpPr>
          <p:cNvPr id="5123" name="PoljeZBesedilom 3">
            <a:extLst>
              <a:ext uri="{FF2B5EF4-FFF2-40B4-BE49-F238E27FC236}">
                <a16:creationId xmlns:a16="http://schemas.microsoft.com/office/drawing/2014/main" id="{4B26673E-BF6F-436C-B6F9-435D51530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1714500"/>
            <a:ext cx="3357562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Upeljemo privatne metode in s tem spremenljivke, ki jih bomo kasneje potrebovali.</a:t>
            </a:r>
          </a:p>
        </p:txBody>
      </p:sp>
      <p:pic>
        <p:nvPicPr>
          <p:cNvPr id="5124" name="Slika 4" descr="Clipboard07.jpg">
            <a:extLst>
              <a:ext uri="{FF2B5EF4-FFF2-40B4-BE49-F238E27FC236}">
                <a16:creationId xmlns:a16="http://schemas.microsoft.com/office/drawing/2014/main" id="{CABDBF47-7D39-4D78-9352-9F41C16CD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4357688"/>
            <a:ext cx="5021262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ljeZBesedilom 2">
            <a:extLst>
              <a:ext uri="{FF2B5EF4-FFF2-40B4-BE49-F238E27FC236}">
                <a16:creationId xmlns:a16="http://schemas.microsoft.com/office/drawing/2014/main" id="{2A4B6E68-A473-4F1A-8823-17E4FDCAB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428625"/>
            <a:ext cx="73580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400">
                <a:latin typeface="Times New Roman" panose="02020603050405020304" pitchFamily="18" charset="0"/>
                <a:cs typeface="Times New Roman" panose="02020603050405020304" pitchFamily="18" charset="0"/>
              </a:rPr>
              <a:t>Glavni podatki tabele</a:t>
            </a:r>
          </a:p>
        </p:txBody>
      </p:sp>
      <p:sp>
        <p:nvSpPr>
          <p:cNvPr id="6147" name="PoljeZBesedilom 3">
            <a:extLst>
              <a:ext uri="{FF2B5EF4-FFF2-40B4-BE49-F238E27FC236}">
                <a16:creationId xmlns:a16="http://schemas.microsoft.com/office/drawing/2014/main" id="{8729A2BD-A785-45ED-8121-8D38E14A5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3563" y="2071688"/>
            <a:ext cx="307181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Na vrsti je da poimenujemo našo tabelo, dodamo velikost in ozadje</a:t>
            </a:r>
          </a:p>
        </p:txBody>
      </p:sp>
      <p:pic>
        <p:nvPicPr>
          <p:cNvPr id="6148" name="Slika 4" descr="Clipboard10.jpg">
            <a:extLst>
              <a:ext uri="{FF2B5EF4-FFF2-40B4-BE49-F238E27FC236}">
                <a16:creationId xmlns:a16="http://schemas.microsoft.com/office/drawing/2014/main" id="{57B4A4B1-9581-4AEA-AD28-436803FE0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357688"/>
            <a:ext cx="50403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oljeZBesedilom 1">
            <a:extLst>
              <a:ext uri="{FF2B5EF4-FFF2-40B4-BE49-F238E27FC236}">
                <a16:creationId xmlns:a16="http://schemas.microsoft.com/office/drawing/2014/main" id="{8A429D2F-2017-4EE9-A49C-203D26B79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428625"/>
            <a:ext cx="7000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400">
                <a:latin typeface="Times New Roman" panose="02020603050405020304" pitchFamily="18" charset="0"/>
                <a:cs typeface="Times New Roman" panose="02020603050405020304" pitchFamily="18" charset="0"/>
              </a:rPr>
              <a:t>Nove kode</a:t>
            </a:r>
          </a:p>
        </p:txBody>
      </p:sp>
      <p:sp>
        <p:nvSpPr>
          <p:cNvPr id="7171" name="PoljeZBesedilom 2">
            <a:extLst>
              <a:ext uri="{FF2B5EF4-FFF2-40B4-BE49-F238E27FC236}">
                <a16:creationId xmlns:a16="http://schemas.microsoft.com/office/drawing/2014/main" id="{09B28A56-2831-4509-8C99-11EF80CEA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857375"/>
            <a:ext cx="264318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JPanel – nadrazred in hkrati podrazred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BorderLayout – razporejevalnik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172" name="Slika 3" descr="Clipboard16.jpg">
            <a:extLst>
              <a:ext uri="{FF2B5EF4-FFF2-40B4-BE49-F238E27FC236}">
                <a16:creationId xmlns:a16="http://schemas.microsoft.com/office/drawing/2014/main" id="{BB7B10C4-81F8-4945-8C0A-6A50EAD41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857750"/>
            <a:ext cx="60261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oljeZBesedilom 1">
            <a:extLst>
              <a:ext uri="{FF2B5EF4-FFF2-40B4-BE49-F238E27FC236}">
                <a16:creationId xmlns:a16="http://schemas.microsoft.com/office/drawing/2014/main" id="{C5472305-EFD5-4902-B4F1-B52FF3C36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00063"/>
            <a:ext cx="76438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400">
                <a:latin typeface="Times New Roman" panose="02020603050405020304" pitchFamily="18" charset="0"/>
                <a:cs typeface="Times New Roman" panose="02020603050405020304" pitchFamily="18" charset="0"/>
              </a:rPr>
              <a:t>Imena stolpcev</a:t>
            </a:r>
          </a:p>
        </p:txBody>
      </p:sp>
      <p:sp>
        <p:nvSpPr>
          <p:cNvPr id="8195" name="PoljeZBesedilom 2">
            <a:extLst>
              <a:ext uri="{FF2B5EF4-FFF2-40B4-BE49-F238E27FC236}">
                <a16:creationId xmlns:a16="http://schemas.microsoft.com/office/drawing/2014/main" id="{1F7710CB-E1F8-4B57-8BA9-953F3FABD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1857375"/>
            <a:ext cx="32146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Na vrsti je, da poimenujemo naše stolpce</a:t>
            </a:r>
          </a:p>
        </p:txBody>
      </p:sp>
      <p:pic>
        <p:nvPicPr>
          <p:cNvPr id="8196" name="Slika 4" descr="Clipboard14.jpg">
            <a:extLst>
              <a:ext uri="{FF2B5EF4-FFF2-40B4-BE49-F238E27FC236}">
                <a16:creationId xmlns:a16="http://schemas.microsoft.com/office/drawing/2014/main" id="{ED5AB728-37BF-4620-9AC8-BEE5581A1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786188"/>
            <a:ext cx="74723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oljeZBesedilom 1">
            <a:extLst>
              <a:ext uri="{FF2B5EF4-FFF2-40B4-BE49-F238E27FC236}">
                <a16:creationId xmlns:a16="http://schemas.microsoft.com/office/drawing/2014/main" id="{E1F5A561-1571-4BAC-8A8E-024E85E29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428625"/>
            <a:ext cx="6000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400">
                <a:latin typeface="Times New Roman" panose="02020603050405020304" pitchFamily="18" charset="0"/>
                <a:cs typeface="Times New Roman" panose="02020603050405020304" pitchFamily="18" charset="0"/>
              </a:rPr>
              <a:t>Vsebina</a:t>
            </a:r>
          </a:p>
        </p:txBody>
      </p:sp>
      <p:sp>
        <p:nvSpPr>
          <p:cNvPr id="9219" name="PoljeZBesedilom 2">
            <a:extLst>
              <a:ext uri="{FF2B5EF4-FFF2-40B4-BE49-F238E27FC236}">
                <a16:creationId xmlns:a16="http://schemas.microsoft.com/office/drawing/2014/main" id="{8C88EAF2-DDEE-4CA4-8A21-95615847D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5" y="2000250"/>
            <a:ext cx="350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Vsebina tabele</a:t>
            </a:r>
          </a:p>
        </p:txBody>
      </p:sp>
      <p:pic>
        <p:nvPicPr>
          <p:cNvPr id="9220" name="Slika 3" descr="Clipboard18.jpg">
            <a:extLst>
              <a:ext uri="{FF2B5EF4-FFF2-40B4-BE49-F238E27FC236}">
                <a16:creationId xmlns:a16="http://schemas.microsoft.com/office/drawing/2014/main" id="{3E924F7C-1C22-4457-8711-49911397D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000375"/>
            <a:ext cx="67278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oljeZBesedilom 1">
            <a:extLst>
              <a:ext uri="{FF2B5EF4-FFF2-40B4-BE49-F238E27FC236}">
                <a16:creationId xmlns:a16="http://schemas.microsoft.com/office/drawing/2014/main" id="{E19E7A13-493B-4A7A-A24F-8CC44F9C8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214313"/>
            <a:ext cx="65008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400">
                <a:latin typeface="Times New Roman" panose="02020603050405020304" pitchFamily="18" charset="0"/>
                <a:cs typeface="Times New Roman" panose="02020603050405020304" pitchFamily="18" charset="0"/>
              </a:rPr>
              <a:t>Povezava</a:t>
            </a:r>
          </a:p>
        </p:txBody>
      </p:sp>
      <p:sp>
        <p:nvSpPr>
          <p:cNvPr id="10243" name="PoljeZBesedilom 2">
            <a:extLst>
              <a:ext uri="{FF2B5EF4-FFF2-40B4-BE49-F238E27FC236}">
                <a16:creationId xmlns:a16="http://schemas.microsoft.com/office/drawing/2014/main" id="{F152C8D6-F577-4FA8-A4C5-1EEBEEE47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000250"/>
            <a:ext cx="29289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Povezava stolpcev in vrstic v tabelo</a:t>
            </a:r>
          </a:p>
        </p:txBody>
      </p:sp>
      <p:pic>
        <p:nvPicPr>
          <p:cNvPr id="10244" name="Slika 3" descr="Clipboard19.jpg">
            <a:extLst>
              <a:ext uri="{FF2B5EF4-FFF2-40B4-BE49-F238E27FC236}">
                <a16:creationId xmlns:a16="http://schemas.microsoft.com/office/drawing/2014/main" id="{16C7B517-0E6B-4B7B-A846-CC4029A1A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786188"/>
            <a:ext cx="7143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On-screen Show (4:3)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Officeova 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2019-06-03T09:07:23Z</dcterms:created>
  <dcterms:modified xsi:type="dcterms:W3CDTF">2019-06-03T09:07:23Z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