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0" autoAdjust="0"/>
  </p:normalViewPr>
  <p:slideViewPr>
    <p:cSldViewPr>
      <p:cViewPr varScale="1">
        <p:scale>
          <a:sx n="108" d="100"/>
          <a:sy n="108" d="100"/>
        </p:scale>
        <p:origin x="3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0635E-782A-4532-B1CF-3ABEFD8A1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52977-A0E4-48DF-ADA5-B6DE4D8C6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EE699-5D1B-483C-8462-D908F172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B3BB9-D67B-4B93-9B07-2AD07780A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06F69-1158-4C02-9B01-6AC2B329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752E-B51E-4AAF-B0AC-DFF74F4D25C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5004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9A881-EC8A-424A-B92D-E1C75BF26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3A238-B048-4F32-B346-D34D91D03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50131-B9F4-4310-A35B-DF3C94D8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C1399-821A-4570-9D87-F1489AE3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4BB15-E527-4803-8DBA-F5ACE8D2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A79E2-DEF3-4B47-A18D-CC73A6054B0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489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F8412-D2EA-4874-B6A2-111B4EC896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833DB-3D4B-4895-AD4C-2B89D84A2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90A71-C270-4027-BAFF-38CFDFA3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5564E-CA4A-44D1-A5D3-E0459488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CF710-06D7-4E83-983F-7557CB520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C26B0-50C1-4CDF-9482-6FF022ABD1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0395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AAE77-489E-4A3A-B027-8F7156320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68869-1988-4712-A750-8418D079A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19017-D15A-4A5C-BE78-5D4E2D847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20507-849E-42BB-B8F5-06F8E2360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517AF-BF0E-4C4C-8D13-3522F6F3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DB1D9-0B74-4B31-8F93-8BE77F2401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220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7453-99AB-487A-9745-0FF2AE4DD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BE0C7-61FD-46E0-B298-9148B88F8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34995-B9EA-4738-9217-371B3132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D44AF-805D-4696-8835-7667175DB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22AC4-7907-4B39-8A97-AC1017F7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B049B-6724-4F97-9AC6-F32984C911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559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55BA-CE3D-4352-9684-7E6BF44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59CB6-5897-45AA-803C-BEB2F3C65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78A30-6E61-4A11-9E14-6067EE209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F776E-7654-44E2-A683-98E4A1CF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E4198-6849-4397-8D1D-F3A3CA853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9F64A-B40D-4FEB-B022-508CDA5F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65A3C-BA3B-41CE-8E98-564C80BB7AA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470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4685D-24CB-412E-8EC9-AAB37C4F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9C852-DDDB-4E20-BBF1-921261E66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195F9-CCC9-4370-86A5-7C898C28B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C88632-1721-49CC-AE5A-37540A6BB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B8E12D-6BA6-483E-9172-C8B4DC102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1A81DA-259B-40F9-922B-2423FCB1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67E01A-9CA1-4EE0-9612-538CA3B39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4650DE-8708-4E2A-ACA9-F0201382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44BC6-3C7E-4632-8FC2-411423F5FE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925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9206-2DE0-4222-A71E-3671C093C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36D126-62F9-4BF5-B014-085C0D76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C5EF2-4D4C-449D-922D-8020D35A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6E130-B5A2-4DA6-BD14-67051E1D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FCBAF-74D9-4625-A546-087D6523A3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6239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975E5-5053-41B2-B8CE-3FCA7B733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7C585-4D6D-40AD-8D96-E5296468F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7E516-59EE-42E4-A005-091694A8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4A6DF-5EDE-4C6C-A15C-BEFF43B7BA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2936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875A8-CFA6-47A1-881D-DC352E4EB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4F47E-8BD8-44CE-99CA-C7E004D0E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BEF01-581E-428C-9D45-664506D40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7785B-9AED-4588-A2DA-0683030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66765-B8D0-424C-8860-F35E1D49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8FBD6-5E8D-4718-8279-448CB70E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72B28-138B-493A-ABD1-DDDA986FC4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786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15095-D672-4E74-B68B-AC4006545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3D9C0C-0531-490C-8A13-27910AD08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C5B05-BD44-4C18-98CD-FF54E2BEE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49674-666E-433B-91E0-144122B3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36C2C-79DE-4B23-B205-258AECC2E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8E587-A507-49A5-A10E-B31B14BF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9F0A8-F2FC-496D-AD08-67554C35B9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143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1D8AD2EC-E6C7-488F-821B-7BC27196A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344C5B7-67EB-42E9-A260-3A49D2C97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030F6377-C609-4B10-BC0E-41A73EE867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366BC661-A9BA-434D-8BB3-38DDD1AC66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B5B3D81-38DB-4D88-8617-0FA6C5789D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ADBB45-ED01-4280-A239-591B054D63F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>
            <a:extLst>
              <a:ext uri="{FF2B5EF4-FFF2-40B4-BE49-F238E27FC236}">
                <a16:creationId xmlns:a16="http://schemas.microsoft.com/office/drawing/2014/main" id="{AEFE25A8-98B4-4D74-B670-72A607BD21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981075"/>
            <a:ext cx="7200900" cy="2376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Linus Benedict </a:t>
            </a:r>
          </a:p>
          <a:p>
            <a:pPr algn="ctr"/>
            <a:r>
              <a:rPr lang="sl-SI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Torvalds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84D11B5B-5C1A-4F07-B01E-2339FBCFB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6092825"/>
            <a:ext cx="2376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/>
          </a:p>
        </p:txBody>
      </p:sp>
      <p:pic>
        <p:nvPicPr>
          <p:cNvPr id="2057" name="Picture 9" descr="linus">
            <a:extLst>
              <a:ext uri="{FF2B5EF4-FFF2-40B4-BE49-F238E27FC236}">
                <a16:creationId xmlns:a16="http://schemas.microsoft.com/office/drawing/2014/main" id="{52754C69-FDB4-47C2-A09E-719126D25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916113"/>
            <a:ext cx="4392613" cy="49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>
            <a:extLst>
              <a:ext uri="{FF2B5EF4-FFF2-40B4-BE49-F238E27FC236}">
                <a16:creationId xmlns:a16="http://schemas.microsoft.com/office/drawing/2014/main" id="{FE0E9A72-84B6-43B1-8544-F6B2A88A0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51736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Avdio/video:</a:t>
            </a:r>
          </a:p>
          <a:p>
            <a:r>
              <a:rPr lang="sl-SI" altLang="sl-SI" sz="2800">
                <a:solidFill>
                  <a:schemeClr val="bg1"/>
                </a:solidFill>
              </a:rPr>
              <a:t>Amarok</a:t>
            </a:r>
          </a:p>
          <a:p>
            <a:r>
              <a:rPr lang="sl-SI" altLang="sl-SI" sz="2800">
                <a:solidFill>
                  <a:schemeClr val="bg1"/>
                </a:solidFill>
              </a:rPr>
              <a:t>Rythmbox</a:t>
            </a:r>
          </a:p>
          <a:p>
            <a:r>
              <a:rPr lang="sl-SI" altLang="sl-SI" sz="2800">
                <a:solidFill>
                  <a:schemeClr val="bg1"/>
                </a:solidFill>
              </a:rPr>
              <a:t>Totem</a:t>
            </a:r>
          </a:p>
          <a:p>
            <a:r>
              <a:rPr lang="sl-SI" altLang="sl-SI" sz="2800">
                <a:solidFill>
                  <a:schemeClr val="bg1"/>
                </a:solidFill>
              </a:rPr>
              <a:t>Kaffeine</a:t>
            </a:r>
          </a:p>
          <a:p>
            <a:r>
              <a:rPr lang="sl-SI" altLang="sl-SI" sz="2800">
                <a:solidFill>
                  <a:schemeClr val="bg1"/>
                </a:solidFill>
              </a:rPr>
              <a:t>XMMS</a:t>
            </a:r>
          </a:p>
          <a:p>
            <a:r>
              <a:rPr lang="sl-SI" altLang="sl-SI" sz="2800">
                <a:solidFill>
                  <a:schemeClr val="bg1"/>
                </a:solidFill>
              </a:rPr>
              <a:t>KINO</a:t>
            </a:r>
          </a:p>
          <a:p>
            <a:r>
              <a:rPr lang="sl-SI" altLang="sl-SI" sz="2800">
                <a:solidFill>
                  <a:schemeClr val="bg1"/>
                </a:solidFill>
              </a:rPr>
              <a:t>Mplayer</a:t>
            </a:r>
          </a:p>
          <a:p>
            <a:endParaRPr lang="sl-SI" altLang="sl-SI" sz="2800">
              <a:solidFill>
                <a:schemeClr val="bg1"/>
              </a:solidFill>
            </a:endParaRPr>
          </a:p>
          <a:p>
            <a:endParaRPr lang="sl-SI" altLang="sl-SI" sz="2800"/>
          </a:p>
        </p:txBody>
      </p:sp>
      <p:pic>
        <p:nvPicPr>
          <p:cNvPr id="106500" name="Picture 4" descr="20070916_amarok-large">
            <a:extLst>
              <a:ext uri="{FF2B5EF4-FFF2-40B4-BE49-F238E27FC236}">
                <a16:creationId xmlns:a16="http://schemas.microsoft.com/office/drawing/2014/main" id="{8A62B336-D028-4ED0-87D4-27217CC1B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341438"/>
            <a:ext cx="6516687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1" name="Picture 5" descr="kaffeine05-1">
            <a:extLst>
              <a:ext uri="{FF2B5EF4-FFF2-40B4-BE49-F238E27FC236}">
                <a16:creationId xmlns:a16="http://schemas.microsoft.com/office/drawing/2014/main" id="{BF86CB45-5AE3-47B6-9E1A-502E75E21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49275"/>
            <a:ext cx="625792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C69F2A63-710E-42A7-9C8B-5309950A4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4000" b="1" i="1">
                <a:solidFill>
                  <a:schemeClr val="bg1"/>
                </a:solidFill>
              </a:rPr>
              <a:t>Kako do Linuxa?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12C51F38-5882-40C1-8FF7-9B52DF695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Snameš ga z neta</a:t>
            </a:r>
          </a:p>
          <a:p>
            <a:r>
              <a:rPr lang="sl-SI" altLang="sl-SI" sz="2800">
                <a:solidFill>
                  <a:schemeClr val="bg1"/>
                </a:solidFill>
              </a:rPr>
              <a:t>obiščeš spletno stran želene distribucije in si jo brezplačno preneseš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Sposodiš si od prijatelja</a:t>
            </a:r>
          </a:p>
          <a:p>
            <a:r>
              <a:rPr lang="sl-SI" altLang="sl-SI" sz="2800">
                <a:solidFill>
                  <a:schemeClr val="bg1"/>
                </a:solidFill>
              </a:rPr>
              <a:t>popolnoma legalno si sposodiš prijateljevo zgoščenko in si naložiš Linux na svoj disk</a:t>
            </a:r>
          </a:p>
          <a:p>
            <a:pPr>
              <a:buFontTx/>
              <a:buNone/>
            </a:pPr>
            <a:endParaRPr lang="sl-SI" altLang="sl-SI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918A25DE-7132-410C-9685-7351E49F3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4000" b="1" i="1">
                <a:solidFill>
                  <a:schemeClr val="bg1"/>
                </a:solidFill>
              </a:rPr>
              <a:t>Linus o prihodnosti: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3AF2EBE5-055C-4F89-A15F-D3E061650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solidFill>
                  <a:schemeClr val="bg1"/>
                </a:solidFill>
              </a:rPr>
              <a:t>Nima še določenih ciljev za razvoj GNU/Linuxa v letu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F6FD60D-E6BD-4A4C-864B-40D9F3AFA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4000" b="1" i="1">
                <a:solidFill>
                  <a:schemeClr val="bg1"/>
                </a:solidFill>
              </a:rPr>
              <a:t>Zgodnja leta:</a:t>
            </a:r>
            <a:br>
              <a:rPr lang="sl-SI" altLang="sl-SI" sz="4000" b="1" i="1">
                <a:solidFill>
                  <a:schemeClr val="bg1"/>
                </a:solidFill>
              </a:rPr>
            </a:br>
            <a:endParaRPr lang="sl-SI" altLang="sl-SI" sz="4000" b="1" i="1">
              <a:solidFill>
                <a:schemeClr val="bg1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E62D433-9AA4-4D7B-A41C-CB7939D7E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Rojen 28.12.1969 v Helsinkih na Finskem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Oče Nils Torvalds novinar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Mati Anna Torvalds prevajalka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Ločena starša, odraščal z materjo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Pri 10. letih programiral dedkov Commodore VIC-20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Izobraževal na univerzi v Helsinkih (1988-1996)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Diplomiral z diplomsko nalogo: “Linux, prenosljivi operacijski sistem”</a:t>
            </a:r>
          </a:p>
          <a:p>
            <a:endParaRPr lang="sl-SI" altLang="sl-SI" sz="2800">
              <a:solidFill>
                <a:schemeClr val="bg1"/>
              </a:solidFill>
            </a:endParaRPr>
          </a:p>
          <a:p>
            <a:endParaRPr lang="sl-SI" altLang="sl-SI" sz="2800">
              <a:solidFill>
                <a:schemeClr val="bg1"/>
              </a:solidFill>
            </a:endParaRPr>
          </a:p>
        </p:txBody>
      </p:sp>
      <p:pic>
        <p:nvPicPr>
          <p:cNvPr id="3076" name="Picture 4" descr="map-of-helsinki">
            <a:extLst>
              <a:ext uri="{FF2B5EF4-FFF2-40B4-BE49-F238E27FC236}">
                <a16:creationId xmlns:a16="http://schemas.microsoft.com/office/drawing/2014/main" id="{4F7C1345-CF83-423F-8553-7919BBE0A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6153150" cy="461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nils_torvalds">
            <a:extLst>
              <a:ext uri="{FF2B5EF4-FFF2-40B4-BE49-F238E27FC236}">
                <a16:creationId xmlns:a16="http://schemas.microsoft.com/office/drawing/2014/main" id="{3AF5B26D-3F10-4520-8D5B-C87ADAB11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27559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niverza helsinki">
            <a:extLst>
              <a:ext uri="{FF2B5EF4-FFF2-40B4-BE49-F238E27FC236}">
                <a16:creationId xmlns:a16="http://schemas.microsoft.com/office/drawing/2014/main" id="{219F02DA-1DB2-483F-8B4F-0E041F970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353425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vic20-01">
            <a:extLst>
              <a:ext uri="{FF2B5EF4-FFF2-40B4-BE49-F238E27FC236}">
                <a16:creationId xmlns:a16="http://schemas.microsoft.com/office/drawing/2014/main" id="{EE03F355-623C-48FF-A20E-92D4CD2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7920037" cy="648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DDFBEA4C-E273-433F-95B2-6C9F23EE6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4000" b="1" i="1">
                <a:solidFill>
                  <a:schemeClr val="bg1"/>
                </a:solidFill>
              </a:rPr>
              <a:t>Pozna leta: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31D5F566-08BC-4445-B5CE-C30CB12DD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Na univerzi leta 1993 spoznal Tove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Kmalu za tem sta se poročila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Tove Torvalds, učiteljica karateja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Prva hči Patricia Miranda (leta 1996)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Dve leti kasneje se rodi Daniela Yolanda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Nato še najmlajša hči Celeste Amanda</a:t>
            </a:r>
          </a:p>
          <a:p>
            <a:endParaRPr lang="sl-SI" altLang="sl-SI" sz="2800">
              <a:solidFill>
                <a:schemeClr val="bg1"/>
              </a:solidFill>
            </a:endParaRPr>
          </a:p>
          <a:p>
            <a:endParaRPr lang="sl-SI" altLang="sl-SI" sz="2800">
              <a:solidFill>
                <a:schemeClr val="bg1"/>
              </a:solidFill>
            </a:endParaRPr>
          </a:p>
        </p:txBody>
      </p:sp>
      <p:pic>
        <p:nvPicPr>
          <p:cNvPr id="96260" name="Picture 4" descr="uni5">
            <a:extLst>
              <a:ext uri="{FF2B5EF4-FFF2-40B4-BE49-F238E27FC236}">
                <a16:creationId xmlns:a16="http://schemas.microsoft.com/office/drawing/2014/main" id="{7590FEA1-0220-48BA-88AC-5C0A0C43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65175"/>
            <a:ext cx="25717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1" name="Picture 5" descr="pat3">
            <a:extLst>
              <a:ext uri="{FF2B5EF4-FFF2-40B4-BE49-F238E27FC236}">
                <a16:creationId xmlns:a16="http://schemas.microsoft.com/office/drawing/2014/main" id="{FE69AD76-3534-48FD-B1AF-C75BFAB7A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573463"/>
            <a:ext cx="2446337" cy="32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2" name="Picture 6" descr="Daniela Yolanda Torvalds">
            <a:extLst>
              <a:ext uri="{FF2B5EF4-FFF2-40B4-BE49-F238E27FC236}">
                <a16:creationId xmlns:a16="http://schemas.microsoft.com/office/drawing/2014/main" id="{B9835252-D43D-415B-896E-DC6657278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41438"/>
            <a:ext cx="5473700" cy="43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3" name="Picture 7" descr="linus_family">
            <a:extLst>
              <a:ext uri="{FF2B5EF4-FFF2-40B4-BE49-F238E27FC236}">
                <a16:creationId xmlns:a16="http://schemas.microsoft.com/office/drawing/2014/main" id="{1E0FA0A7-B6C7-4380-8823-86937BC60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396413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C15BB82F-02C3-4341-ADE4-FDF1709CB7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4000" b="1" i="1">
                <a:solidFill>
                  <a:schemeClr val="bg1"/>
                </a:solidFill>
              </a:rPr>
              <a:t>Začetki programiranja: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50018183-85F4-4B6E-9D34-EE10976A7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Richard Stallman ustanovi GNU projekt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Objavljen operacijski sistem Unix leta 1986 (Marice J. Bach)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Leta 1990  prvi tečaj  C programskega jezika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Leto kasneje začne razvijati prvo verzijo operacijskega sistema Linux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Leta 1994 dokonča Linux jedro 1.0, srce vsakega Linux sistema</a:t>
            </a:r>
          </a:p>
          <a:p>
            <a:endParaRPr lang="sl-SI" altLang="sl-SI" sz="2800">
              <a:solidFill>
                <a:schemeClr val="bg1"/>
              </a:solidFill>
            </a:endParaRPr>
          </a:p>
          <a:p>
            <a:endParaRPr lang="sl-SI" altLang="sl-SI" sz="2800">
              <a:solidFill>
                <a:schemeClr val="bg1"/>
              </a:solidFill>
            </a:endParaRPr>
          </a:p>
        </p:txBody>
      </p:sp>
      <p:pic>
        <p:nvPicPr>
          <p:cNvPr id="98308" name="Picture 4" descr="stallman">
            <a:extLst>
              <a:ext uri="{FF2B5EF4-FFF2-40B4-BE49-F238E27FC236}">
                <a16:creationId xmlns:a16="http://schemas.microsoft.com/office/drawing/2014/main" id="{6B46F26F-2CED-419C-BE5E-B2757AE7B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078038"/>
            <a:ext cx="5238750" cy="45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E69DB4F6-411A-43A5-9113-DA3927981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4000" b="1" i="1">
                <a:solidFill>
                  <a:schemeClr val="bg1"/>
                </a:solidFill>
              </a:rPr>
              <a:t>Operacijski sistem Linux: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71BA2CD5-ECFD-4B78-A70D-09C5CE632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Temelji na odprti kodi in prosti programski opremi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Razvijajo ga posamezniki in organizacije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Nimajo neposrednih finančnih interesov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Linux, sestavni del operacijskega sistema GNU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Pravilno poimenovanje GNU/Linux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Maskota Linuxa - Tux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Ustvaril Larry Ewing</a:t>
            </a:r>
          </a:p>
        </p:txBody>
      </p:sp>
      <p:pic>
        <p:nvPicPr>
          <p:cNvPr id="100356" name="Picture 4" descr="tux">
            <a:extLst>
              <a:ext uri="{FF2B5EF4-FFF2-40B4-BE49-F238E27FC236}">
                <a16:creationId xmlns:a16="http://schemas.microsoft.com/office/drawing/2014/main" id="{3A634947-2BCE-45D4-88FA-202CFF17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16113"/>
            <a:ext cx="3438525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7" name="Picture 5" descr="Larry Ewing">
            <a:extLst>
              <a:ext uri="{FF2B5EF4-FFF2-40B4-BE49-F238E27FC236}">
                <a16:creationId xmlns:a16="http://schemas.microsoft.com/office/drawing/2014/main" id="{8EDFED9C-BA68-4E99-89C0-DD19EBD45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49275"/>
            <a:ext cx="43434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1ED1FFB3-7D25-4595-923E-E15524A39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4000" b="1" i="1">
                <a:solidFill>
                  <a:schemeClr val="bg1"/>
                </a:solidFill>
              </a:rPr>
              <a:t>Linux distribucije: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33801B67-6BF2-4F03-B262-BF27D7FD2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Pingo, slovenska distribucija, preprost poslovenjen operacijski sistem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FeriX, slovenska distribucija, namenjen izobraževanju, starta iz DVD medija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SLAX, zažene se neposredno z zgoščenke brez namestitve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KNOPPIX, uporaben za prvo spoznanje z Linuxom, pomoč pri učenju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Ubuntu Linux, dovršen operacijski sistem, temelji na distribuciji Debiana</a:t>
            </a:r>
          </a:p>
          <a:p>
            <a:pPr>
              <a:lnSpc>
                <a:spcPct val="90000"/>
              </a:lnSpc>
            </a:pPr>
            <a:endParaRPr lang="sl-SI" altLang="sl-SI" sz="2800">
              <a:solidFill>
                <a:schemeClr val="bg1"/>
              </a:solidFill>
            </a:endParaRPr>
          </a:p>
        </p:txBody>
      </p:sp>
      <p:pic>
        <p:nvPicPr>
          <p:cNvPr id="101380" name="Picture 4" descr="600px-Logotip_Pingo_Linux">
            <a:extLst>
              <a:ext uri="{FF2B5EF4-FFF2-40B4-BE49-F238E27FC236}">
                <a16:creationId xmlns:a16="http://schemas.microsoft.com/office/drawing/2014/main" id="{DD8A84B5-E704-4AB6-ABB0-1C874B0EC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349500"/>
            <a:ext cx="4081463" cy="408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1" name="Picture 5" descr="ferix_lo">
            <a:extLst>
              <a:ext uri="{FF2B5EF4-FFF2-40B4-BE49-F238E27FC236}">
                <a16:creationId xmlns:a16="http://schemas.microsoft.com/office/drawing/2014/main" id="{565F31B1-0178-4D69-A7B6-CBF023DE5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13100"/>
            <a:ext cx="2949575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6" descr="slax-logo">
            <a:extLst>
              <a:ext uri="{FF2B5EF4-FFF2-40B4-BE49-F238E27FC236}">
                <a16:creationId xmlns:a16="http://schemas.microsoft.com/office/drawing/2014/main" id="{3169D4F0-0B95-4926-8BF9-76A6A7B1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89363"/>
            <a:ext cx="2881312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3" name="Picture 7" descr="knoppix-logo">
            <a:extLst>
              <a:ext uri="{FF2B5EF4-FFF2-40B4-BE49-F238E27FC236}">
                <a16:creationId xmlns:a16="http://schemas.microsoft.com/office/drawing/2014/main" id="{314D62F3-612F-4996-855A-AE48F3EE3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92150"/>
            <a:ext cx="3211513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4" name="Picture 8" descr="UbuntuLogo1">
            <a:extLst>
              <a:ext uri="{FF2B5EF4-FFF2-40B4-BE49-F238E27FC236}">
                <a16:creationId xmlns:a16="http://schemas.microsoft.com/office/drawing/2014/main" id="{6F6785C9-2C05-4B67-9D5E-253658E3D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>
            <a:extLst>
              <a:ext uri="{FF2B5EF4-FFF2-40B4-BE49-F238E27FC236}">
                <a16:creationId xmlns:a16="http://schemas.microsoft.com/office/drawing/2014/main" id="{8F4613F6-42EB-4713-824C-D5E52171B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53609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Mandriva Linux, stabilen operacijski sistem z integracijo grafičnih namestitvenih orodij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SuSe Linux, najbolj priljubljena distribucija v Evropi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Gentoo Linux, primeren za bolj sposobne uporabnike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Debian GNU/Linux, ima že urejeno zbirko programov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altLang="sl-SI" sz="280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sl-SI" altLang="sl-SI" sz="2800">
              <a:solidFill>
                <a:schemeClr val="bg1"/>
              </a:solidFill>
            </a:endParaRPr>
          </a:p>
        </p:txBody>
      </p:sp>
      <p:pic>
        <p:nvPicPr>
          <p:cNvPr id="102404" name="Picture 4" descr="mandriva">
            <a:extLst>
              <a:ext uri="{FF2B5EF4-FFF2-40B4-BE49-F238E27FC236}">
                <a16:creationId xmlns:a16="http://schemas.microsoft.com/office/drawing/2014/main" id="{0A3BC3C5-E3F2-4EBF-8F30-A62FF1056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060575"/>
            <a:ext cx="41052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5" name="Picture 5" descr="suse">
            <a:extLst>
              <a:ext uri="{FF2B5EF4-FFF2-40B4-BE49-F238E27FC236}">
                <a16:creationId xmlns:a16="http://schemas.microsoft.com/office/drawing/2014/main" id="{B6639EF7-315F-4576-A7C3-64D0E0F40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92375"/>
            <a:ext cx="3984625" cy="36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6" name="Picture 6" descr="gentoo-transparent">
            <a:extLst>
              <a:ext uri="{FF2B5EF4-FFF2-40B4-BE49-F238E27FC236}">
                <a16:creationId xmlns:a16="http://schemas.microsoft.com/office/drawing/2014/main" id="{505E91F6-C7BA-43BC-B330-DF0CBEA63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836613"/>
            <a:ext cx="4278312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7" name="Picture 7" descr="debian">
            <a:extLst>
              <a:ext uri="{FF2B5EF4-FFF2-40B4-BE49-F238E27FC236}">
                <a16:creationId xmlns:a16="http://schemas.microsoft.com/office/drawing/2014/main" id="{1504C3DB-4CBD-47CD-88E6-C5AE78173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84313"/>
            <a:ext cx="35401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398F4FAF-149C-4015-A357-DB4F7F457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4000" b="1" i="1">
                <a:solidFill>
                  <a:schemeClr val="bg1"/>
                </a:solidFill>
              </a:rPr>
              <a:t>Programi v Linuxu: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E0C2DAC2-39FD-46B1-AA85-977D93B00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OpenOffice.org, prost pisarniški paket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Paket vsebuje:</a:t>
            </a:r>
          </a:p>
          <a:p>
            <a:pPr marL="609600" indent="-609600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</a:rPr>
              <a:t>Writer, urejevalnik besedil</a:t>
            </a:r>
          </a:p>
          <a:p>
            <a:pPr marL="609600" indent="-609600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</a:rPr>
              <a:t>Calc, preglednica z orodji pomembnimi za izračun, analizo podatkov</a:t>
            </a:r>
          </a:p>
          <a:p>
            <a:pPr marL="609600" indent="-609600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</a:rPr>
              <a:t>Impress, program za ustvarjanje učinkovitih večpredstavnostnih predstavitev</a:t>
            </a:r>
          </a:p>
          <a:p>
            <a:pPr marL="609600" indent="-609600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</a:rPr>
              <a:t>Draw, izdelava dinamičnih ilustracij </a:t>
            </a:r>
          </a:p>
          <a:p>
            <a:pPr marL="609600" indent="-609600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</a:rPr>
              <a:t>Base, zbirka ki omogoča prijazno delo s podatki</a:t>
            </a:r>
          </a:p>
        </p:txBody>
      </p:sp>
      <p:pic>
        <p:nvPicPr>
          <p:cNvPr id="103428" name="Picture 4" descr="openoffice">
            <a:extLst>
              <a:ext uri="{FF2B5EF4-FFF2-40B4-BE49-F238E27FC236}">
                <a16:creationId xmlns:a16="http://schemas.microsoft.com/office/drawing/2014/main" id="{D3BB51DE-A1A2-45A6-AF99-1B4C3FAF8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060575"/>
            <a:ext cx="3455988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5" descr="OpenOfficeorg-Writer-zp01">
            <a:extLst>
              <a:ext uri="{FF2B5EF4-FFF2-40B4-BE49-F238E27FC236}">
                <a16:creationId xmlns:a16="http://schemas.microsoft.com/office/drawing/2014/main" id="{1B63B4EF-C7A8-4EAE-B639-BDE838AA4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0" name="Picture 6" descr="calc-big">
            <a:extLst>
              <a:ext uri="{FF2B5EF4-FFF2-40B4-BE49-F238E27FC236}">
                <a16:creationId xmlns:a16="http://schemas.microsoft.com/office/drawing/2014/main" id="{98340310-5472-4A54-A621-044DB4C99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1" name="Picture 7" descr="impress-big">
            <a:extLst>
              <a:ext uri="{FF2B5EF4-FFF2-40B4-BE49-F238E27FC236}">
                <a16:creationId xmlns:a16="http://schemas.microsoft.com/office/drawing/2014/main" id="{2F0F5B1B-7690-4230-9D21-583900789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2" name="Picture 8" descr="draw-big">
            <a:extLst>
              <a:ext uri="{FF2B5EF4-FFF2-40B4-BE49-F238E27FC236}">
                <a16:creationId xmlns:a16="http://schemas.microsoft.com/office/drawing/2014/main" id="{8DD2B602-6C3F-44F5-8FA7-58E82D1F6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>
            <a:extLst>
              <a:ext uri="{FF2B5EF4-FFF2-40B4-BE49-F238E27FC236}">
                <a16:creationId xmlns:a16="http://schemas.microsoft.com/office/drawing/2014/main" id="{1D51E0FC-8525-4A4F-8796-0322A6840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652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Grafika:</a:t>
            </a:r>
          </a:p>
          <a:p>
            <a:r>
              <a:rPr lang="sl-SI" altLang="sl-SI" sz="2800">
                <a:solidFill>
                  <a:schemeClr val="bg1"/>
                </a:solidFill>
              </a:rPr>
              <a:t>GIMP</a:t>
            </a:r>
          </a:p>
          <a:p>
            <a:r>
              <a:rPr lang="sl-SI" altLang="sl-SI" sz="2800">
                <a:solidFill>
                  <a:schemeClr val="bg1"/>
                </a:solidFill>
              </a:rPr>
              <a:t>Inkscape</a:t>
            </a:r>
          </a:p>
          <a:p>
            <a:r>
              <a:rPr lang="sl-SI" altLang="sl-SI" sz="2800">
                <a:solidFill>
                  <a:schemeClr val="bg1"/>
                </a:solidFill>
              </a:rPr>
              <a:t>Blender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solidFill>
                  <a:schemeClr val="bg1"/>
                </a:solidFill>
              </a:rPr>
              <a:t>Internet</a:t>
            </a:r>
          </a:p>
          <a:p>
            <a:r>
              <a:rPr lang="sl-SI" altLang="sl-SI" sz="2800">
                <a:solidFill>
                  <a:schemeClr val="bg1"/>
                </a:solidFill>
              </a:rPr>
              <a:t>Firefox</a:t>
            </a:r>
          </a:p>
          <a:p>
            <a:r>
              <a:rPr lang="sl-SI" altLang="sl-SI" sz="2800">
                <a:solidFill>
                  <a:schemeClr val="bg1"/>
                </a:solidFill>
              </a:rPr>
              <a:t>Thunderbird</a:t>
            </a:r>
          </a:p>
          <a:p>
            <a:r>
              <a:rPr lang="sl-SI" altLang="sl-SI" sz="2800">
                <a:solidFill>
                  <a:schemeClr val="bg1"/>
                </a:solidFill>
              </a:rPr>
              <a:t>FileZilla</a:t>
            </a:r>
          </a:p>
          <a:p>
            <a:pPr>
              <a:buFontTx/>
              <a:buNone/>
            </a:pPr>
            <a:endParaRPr lang="sl-SI" altLang="sl-SI" sz="2800">
              <a:solidFill>
                <a:schemeClr val="bg1"/>
              </a:solidFill>
            </a:endParaRPr>
          </a:p>
          <a:p>
            <a:endParaRPr lang="sl-SI" altLang="sl-SI" sz="2800">
              <a:solidFill>
                <a:schemeClr val="bg1"/>
              </a:solidFill>
            </a:endParaRPr>
          </a:p>
          <a:p>
            <a:endParaRPr lang="sl-SI" altLang="sl-SI" sz="2800">
              <a:solidFill>
                <a:schemeClr val="bg1"/>
              </a:solidFill>
            </a:endParaRPr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B89F6220-387F-4468-AEE5-BC58DB33F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4000" b="1" i="1">
                <a:solidFill>
                  <a:schemeClr val="bg1"/>
                </a:solidFill>
              </a:rPr>
              <a:t>Ostali programi:</a:t>
            </a:r>
          </a:p>
        </p:txBody>
      </p:sp>
      <p:pic>
        <p:nvPicPr>
          <p:cNvPr id="104453" name="Picture 5" descr="gimp_1">
            <a:extLst>
              <a:ext uri="{FF2B5EF4-FFF2-40B4-BE49-F238E27FC236}">
                <a16:creationId xmlns:a16="http://schemas.microsoft.com/office/drawing/2014/main" id="{D0D73BEF-8435-466F-847D-CB39A864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341438"/>
            <a:ext cx="230505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Inkscape_logo">
            <a:extLst>
              <a:ext uri="{FF2B5EF4-FFF2-40B4-BE49-F238E27FC236}">
                <a16:creationId xmlns:a16="http://schemas.microsoft.com/office/drawing/2014/main" id="{9E91E9D6-BD72-483E-8B7D-AF83ADDDE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773238"/>
            <a:ext cx="2232025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5" name="Picture 7" descr="Blender_logo">
            <a:extLst>
              <a:ext uri="{FF2B5EF4-FFF2-40B4-BE49-F238E27FC236}">
                <a16:creationId xmlns:a16="http://schemas.microsoft.com/office/drawing/2014/main" id="{9F4E0F47-2A23-4616-984B-E3F73D539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636838"/>
            <a:ext cx="3240087" cy="10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8" descr="firefox">
            <a:extLst>
              <a:ext uri="{FF2B5EF4-FFF2-40B4-BE49-F238E27FC236}">
                <a16:creationId xmlns:a16="http://schemas.microsoft.com/office/drawing/2014/main" id="{70BBFF33-ACBF-403C-8D32-FF20A2DFF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213100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7" name="Picture 9" descr="thunderbird">
            <a:extLst>
              <a:ext uri="{FF2B5EF4-FFF2-40B4-BE49-F238E27FC236}">
                <a16:creationId xmlns:a16="http://schemas.microsoft.com/office/drawing/2014/main" id="{D86EF4F1-26E2-4CB1-9981-413F81FE5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716338"/>
            <a:ext cx="2592387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8" name="Picture 10" descr="filezilla">
            <a:extLst>
              <a:ext uri="{FF2B5EF4-FFF2-40B4-BE49-F238E27FC236}">
                <a16:creationId xmlns:a16="http://schemas.microsoft.com/office/drawing/2014/main" id="{F554E92A-A9B3-479E-AF67-1CB496C40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013325"/>
            <a:ext cx="1655763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5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400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Wingdings</vt:lpstr>
      <vt:lpstr>Privzeti načrt</vt:lpstr>
      <vt:lpstr>PowerPoint Presentation</vt:lpstr>
      <vt:lpstr>Zgodnja leta: </vt:lpstr>
      <vt:lpstr>Pozna leta:</vt:lpstr>
      <vt:lpstr>Začetki programiranja:</vt:lpstr>
      <vt:lpstr>Operacijski sistem Linux:</vt:lpstr>
      <vt:lpstr>Linux distribucije:</vt:lpstr>
      <vt:lpstr>PowerPoint Presentation</vt:lpstr>
      <vt:lpstr>Programi v Linuxu:</vt:lpstr>
      <vt:lpstr>Ostali programi:</vt:lpstr>
      <vt:lpstr>PowerPoint Presentation</vt:lpstr>
      <vt:lpstr>Kako do Linuxa?</vt:lpstr>
      <vt:lpstr>Linus o prihodnosti: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2019-06-03T09:07:24Z</dcterms:created>
  <dcterms:modified xsi:type="dcterms:W3CDTF">2019-06-03T09:07:24Z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