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  <p:sldId id="275" r:id="rId21"/>
    <p:sldId id="276" r:id="rId22"/>
    <p:sldId id="277" r:id="rId2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20" autoAdjust="0"/>
    <p:restoredTop sz="90929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ECBDB9C-506B-479D-B5B5-770A7F55F8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B6D1FBB-32DB-4E0D-A089-3C34C5F82AE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C4AC42E3-31CD-4890-B454-3CD5BA3D9BA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D296703B-E9D5-4BC3-9AE6-89AB31FA2F9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14993705-EB42-419C-A14F-7A6A78E0D84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28FAB79-48B7-4DA8-A8AC-01E3CC6699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E409656-65FB-4E36-A5D0-2BAD7AD352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0461682F-1E02-40DE-A415-0DE7085A7B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78BB0ED1-D629-4FE5-BD73-EE6AF72374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BFDDCFAF-0ED4-4D51-A500-F9A140814F9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1F2AAEF0-FBC3-453D-B028-008C9BE98B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88D09611-B8BD-4DF5-9F21-4F81AB93735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5204A3F-E442-4B51-8571-1B9853C53E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17F7C9B-75A5-456B-83EF-C44D98A55754}" type="slidenum">
              <a:rPr lang="sl-SI" altLang="sl-SI" sz="1200">
                <a:latin typeface="Times New Roman" panose="02020603050405020304" pitchFamily="18" charset="0"/>
              </a:rPr>
              <a:pPr eaLnBrk="1" hangingPunct="1"/>
              <a:t>1</a:t>
            </a:fld>
            <a:endParaRPr lang="sl-SI" altLang="sl-SI" sz="1200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6C7A472-D441-4D55-A1A9-F169E44D50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2BBE3C9-E425-471F-B69F-93CB583DA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E2EBA5D2-4A3B-4965-82A4-C93E22DC7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E542B0A-714D-45F2-96BA-3A2C75A3642D}" type="slidenum">
              <a:rPr lang="sl-SI" altLang="sl-SI" sz="1200">
                <a:latin typeface="Times New Roman" panose="02020603050405020304" pitchFamily="18" charset="0"/>
              </a:rPr>
              <a:pPr eaLnBrk="1" hangingPunct="1"/>
              <a:t>10</a:t>
            </a:fld>
            <a:endParaRPr lang="sl-SI" altLang="sl-SI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B27D9B8-69E1-43D5-8C94-36399C749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413B2A9-843C-4E2F-A6A9-162821DF9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E7F18A89-EBC2-44E3-9363-395F18766C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989203D-283D-47AB-8A66-AED4DBD98B26}" type="slidenum">
              <a:rPr lang="sl-SI" altLang="sl-SI" sz="1200">
                <a:latin typeface="Times New Roman" panose="02020603050405020304" pitchFamily="18" charset="0"/>
              </a:rPr>
              <a:pPr eaLnBrk="1" hangingPunct="1"/>
              <a:t>11</a:t>
            </a:fld>
            <a:endParaRPr lang="sl-SI" altLang="sl-SI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7798B3A8-267F-4F24-909E-B55D543198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F6EC4FF5-71D3-46FD-9BB5-D141F1FA31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6F81AE60-0447-4E57-9564-38EB8B262D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0E00A2C-B1BB-4A9A-A70E-C59FD0CF5AA0}" type="slidenum">
              <a:rPr lang="sl-SI" altLang="sl-SI" sz="1200">
                <a:latin typeface="Times New Roman" panose="02020603050405020304" pitchFamily="18" charset="0"/>
              </a:rPr>
              <a:pPr eaLnBrk="1" hangingPunct="1"/>
              <a:t>12</a:t>
            </a:fld>
            <a:endParaRPr lang="sl-SI" altLang="sl-SI" sz="1200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49CA62C-E118-4871-B418-45DCF3460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BBFBC6C-7EF9-4461-BB3F-59EF493D0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4F926AFD-2F2A-466E-B5E7-3CCCA9BD83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69CEDD1-F21F-4D1E-88C7-446EA3DD95F6}" type="slidenum">
              <a:rPr lang="sl-SI" altLang="sl-SI" sz="1200">
                <a:latin typeface="Times New Roman" panose="02020603050405020304" pitchFamily="18" charset="0"/>
              </a:rPr>
              <a:pPr eaLnBrk="1" hangingPunct="1"/>
              <a:t>13</a:t>
            </a:fld>
            <a:endParaRPr lang="sl-SI" altLang="sl-SI" sz="1200">
              <a:latin typeface="Times New Roman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B45CCCF-3EEB-41A2-8E1A-49FF916C0A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55DE5F55-1B00-4B99-AFF4-17A6EC8FA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A036EC12-0664-41D7-8CCB-D174C37150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E7B1099-07D3-418A-A9C7-8E2005CA6716}" type="slidenum">
              <a:rPr lang="sl-SI" altLang="sl-SI" sz="1200">
                <a:latin typeface="Times New Roman" panose="02020603050405020304" pitchFamily="18" charset="0"/>
              </a:rPr>
              <a:pPr eaLnBrk="1" hangingPunct="1"/>
              <a:t>14</a:t>
            </a:fld>
            <a:endParaRPr lang="sl-SI" altLang="sl-SI" sz="1200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0681B88D-5595-4238-B4F8-6096F34522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0459400-B2A8-4114-99C9-B01F8A047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FAE3AF9A-A891-46F9-B64B-A2F7D397A5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B39CBC5-CA02-4ECD-90AD-03B901F97DCB}" type="slidenum">
              <a:rPr lang="sl-SI" altLang="sl-SI" sz="1200">
                <a:latin typeface="Times New Roman" panose="02020603050405020304" pitchFamily="18" charset="0"/>
              </a:rPr>
              <a:pPr eaLnBrk="1" hangingPunct="1"/>
              <a:t>15</a:t>
            </a:fld>
            <a:endParaRPr lang="sl-SI" altLang="sl-SI" sz="1200">
              <a:latin typeface="Times New Roman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EC973CE1-9E16-4078-B78E-B53661E8DE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05EC1B09-0CB9-4FCE-9991-669F91674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BF1CD834-25E8-4B7F-8F55-841669D2A1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2CAFFD5-720E-40FC-BB03-0F8A5E43D1D8}" type="slidenum">
              <a:rPr lang="sl-SI" altLang="sl-SI" sz="1200">
                <a:latin typeface="Times New Roman" panose="02020603050405020304" pitchFamily="18" charset="0"/>
              </a:rPr>
              <a:pPr eaLnBrk="1" hangingPunct="1"/>
              <a:t>16</a:t>
            </a:fld>
            <a:endParaRPr lang="sl-SI" altLang="sl-SI" sz="1200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C0EC8AFA-EB9A-47BB-B6A3-F38DAE8AF1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92FFF87D-1FFD-40FB-B11D-E0DB1EF54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ECB70E2A-883A-4F18-97BB-EFB1B804C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7F95ECA-386B-4794-ABDE-CD4B4B3BDFD6}" type="slidenum">
              <a:rPr lang="sl-SI" altLang="sl-SI" sz="1200">
                <a:latin typeface="Times New Roman" panose="02020603050405020304" pitchFamily="18" charset="0"/>
              </a:rPr>
              <a:pPr eaLnBrk="1" hangingPunct="1"/>
              <a:t>17</a:t>
            </a:fld>
            <a:endParaRPr lang="sl-SI" altLang="sl-SI" sz="1200">
              <a:latin typeface="Times New Roman" panose="02020603050405020304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4C77E5C-CE5A-4CD5-BB06-145A4E990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EA47BEAA-5CC2-4B98-893F-6C296B146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55827D9C-7A83-4EBF-B9B9-6AB285FE96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0B23340-C6BE-4AA8-8A0F-ABDFD3F48D76}" type="slidenum">
              <a:rPr lang="sl-SI" altLang="sl-SI" sz="1200">
                <a:latin typeface="Times New Roman" panose="02020603050405020304" pitchFamily="18" charset="0"/>
              </a:rPr>
              <a:pPr eaLnBrk="1" hangingPunct="1"/>
              <a:t>18</a:t>
            </a:fld>
            <a:endParaRPr lang="sl-SI" altLang="sl-SI" sz="1200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B33997E-9EA9-48EF-ABE4-960CE413E2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26F8D01-0509-4B4A-AC48-98FE022CF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D230CAFA-8C15-4CFB-96E1-D07922EB5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88706E5-22B3-4923-9EA3-1C6CB8E35630}" type="slidenum">
              <a:rPr lang="sl-SI" altLang="sl-SI" sz="1200">
                <a:latin typeface="Times New Roman" panose="02020603050405020304" pitchFamily="18" charset="0"/>
              </a:rPr>
              <a:pPr eaLnBrk="1" hangingPunct="1"/>
              <a:t>19</a:t>
            </a:fld>
            <a:endParaRPr lang="sl-SI" altLang="sl-SI" sz="1200"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93387BC-3C98-428A-B579-F12FC817C9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F82221B-7041-4CDC-A444-042371FBC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8A870200-1609-4E45-8B88-7273872CD4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F238799-6888-42AD-8DF6-43C7A7C2FC37}" type="slidenum">
              <a:rPr lang="sl-SI" altLang="sl-SI" sz="1200">
                <a:latin typeface="Times New Roman" panose="02020603050405020304" pitchFamily="18" charset="0"/>
              </a:rPr>
              <a:pPr eaLnBrk="1" hangingPunct="1"/>
              <a:t>2</a:t>
            </a:fld>
            <a:endParaRPr lang="sl-SI" altLang="sl-SI" sz="12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255CFE1-BCD1-4BA3-84E3-0CAB200ACF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9620F9A-516C-4F6C-BEB0-9AB664D2D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F21466FA-85A1-48FF-8A85-980990855A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20DABBC-3C0F-48F8-863D-8DB08AD51C17}" type="slidenum">
              <a:rPr lang="sl-SI" altLang="sl-SI" sz="1200">
                <a:latin typeface="Times New Roman" panose="02020603050405020304" pitchFamily="18" charset="0"/>
              </a:rPr>
              <a:pPr eaLnBrk="1" hangingPunct="1"/>
              <a:t>20</a:t>
            </a:fld>
            <a:endParaRPr lang="sl-SI" altLang="sl-SI" sz="1200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509C901B-CFA5-4050-ACBB-920BA74FE9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42ED430C-8FF4-4B91-93AE-651F79174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10F85B91-8DD3-44B9-962F-C8D214DE10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9427D6F-9B0A-4126-B709-4591544CF9D6}" type="slidenum">
              <a:rPr lang="sl-SI" altLang="sl-SI" sz="1200">
                <a:latin typeface="Times New Roman" panose="02020603050405020304" pitchFamily="18" charset="0"/>
              </a:rPr>
              <a:pPr eaLnBrk="1" hangingPunct="1"/>
              <a:t>21</a:t>
            </a:fld>
            <a:endParaRPr lang="sl-SI" altLang="sl-SI" sz="1200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F1D0116-8185-4B56-A588-92DF23F35C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52BB441-D065-4D2D-B44C-378C8E20D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ADAA63AE-D47F-4F0C-B69D-F90F30AF0F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00E89C3-75BC-4A0E-AEED-42F432661311}" type="slidenum">
              <a:rPr lang="sl-SI" altLang="sl-SI" sz="1200">
                <a:latin typeface="Times New Roman" panose="02020603050405020304" pitchFamily="18" charset="0"/>
              </a:rPr>
              <a:pPr eaLnBrk="1" hangingPunct="1"/>
              <a:t>22</a:t>
            </a:fld>
            <a:endParaRPr lang="sl-SI" altLang="sl-SI" sz="1200">
              <a:latin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B6B3FE4A-B9F7-420B-920F-0C5E67524C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75EB46B4-50E9-4E6E-A397-613CAF6F3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B9964527-1773-4F80-B64B-78AD874025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30F829D-6BF0-41EE-9CF8-21442E623940}" type="slidenum">
              <a:rPr lang="sl-SI" altLang="sl-SI" sz="1200">
                <a:latin typeface="Times New Roman" panose="02020603050405020304" pitchFamily="18" charset="0"/>
              </a:rPr>
              <a:pPr eaLnBrk="1" hangingPunct="1"/>
              <a:t>3</a:t>
            </a:fld>
            <a:endParaRPr lang="sl-SI" altLang="sl-SI" sz="1200"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C47A523-7171-4D2D-A8EE-B6EC272AAB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5C6E19B-95CF-433D-97B9-42D9C2498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5DC387B-7EDD-40D3-A8DF-BFC7F192F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C9E64BC-7869-4B2E-AA5C-93DF46B3E051}" type="slidenum">
              <a:rPr lang="sl-SI" altLang="sl-SI" sz="1200">
                <a:latin typeface="Times New Roman" panose="02020603050405020304" pitchFamily="18" charset="0"/>
              </a:rPr>
              <a:pPr eaLnBrk="1" hangingPunct="1"/>
              <a:t>4</a:t>
            </a:fld>
            <a:endParaRPr lang="sl-SI" altLang="sl-SI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1DDF9DD-7B7A-48DC-9D4F-845F3507A8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D5CE83B-1473-4D85-BBF8-8F23EA396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BB5AB4C3-78DB-41F0-9E71-56A62AD4FC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6F4B382-3A03-47E6-AF15-932511C39854}" type="slidenum">
              <a:rPr lang="sl-SI" altLang="sl-SI" sz="1200">
                <a:latin typeface="Times New Roman" panose="02020603050405020304" pitchFamily="18" charset="0"/>
              </a:rPr>
              <a:pPr eaLnBrk="1" hangingPunct="1"/>
              <a:t>5</a:t>
            </a:fld>
            <a:endParaRPr lang="sl-SI" altLang="sl-SI" sz="1200">
              <a:latin typeface="Times New Roman" panose="02020603050405020304" pitchFamily="18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2C0D0AAC-CD6E-44EE-88B2-4EEC018029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11FA406A-B718-498E-B6ED-3623F863D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4061AFF3-1DBC-401C-B4D4-2028B09AD2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8445A93-750E-417A-B7A1-ECFD85D52598}" type="slidenum">
              <a:rPr lang="sl-SI" altLang="sl-SI" sz="1200">
                <a:latin typeface="Times New Roman" panose="02020603050405020304" pitchFamily="18" charset="0"/>
              </a:rPr>
              <a:pPr eaLnBrk="1" hangingPunct="1"/>
              <a:t>6</a:t>
            </a:fld>
            <a:endParaRPr lang="sl-SI" altLang="sl-SI" sz="1200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DE4C5FC-EB3E-4810-8F4A-08753DCA39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F3B653F1-D965-401E-A128-E085E6F21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9FD4092E-98A9-48E6-889C-95B063CA6E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A02B184-3AE2-4BD4-8E12-F5EE2DF5848A}" type="slidenum">
              <a:rPr lang="sl-SI" altLang="sl-SI" sz="1200">
                <a:latin typeface="Times New Roman" panose="02020603050405020304" pitchFamily="18" charset="0"/>
              </a:rPr>
              <a:pPr eaLnBrk="1" hangingPunct="1"/>
              <a:t>7</a:t>
            </a:fld>
            <a:endParaRPr lang="sl-SI" altLang="sl-SI" sz="1200"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D635C87F-EFCD-4A29-BA42-22B587C582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53AF7B2-A7DE-41F3-9DDE-FDD2E672B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C154B103-3D28-4D26-9B05-D584C19D55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AF0A7C4-203E-47A8-BF56-CDB11ED729CF}" type="slidenum">
              <a:rPr lang="sl-SI" altLang="sl-SI" sz="1200">
                <a:latin typeface="Times New Roman" panose="02020603050405020304" pitchFamily="18" charset="0"/>
              </a:rPr>
              <a:pPr eaLnBrk="1" hangingPunct="1"/>
              <a:t>8</a:t>
            </a:fld>
            <a:endParaRPr lang="sl-SI" altLang="sl-SI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C8AF664-937F-4DE0-8420-A2BDC3237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E69CD9F-2A3E-44D3-BB7E-E7E663B49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A7ABA60F-D23B-41E4-87E3-D7F90F0951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D107A8D-DC6B-4D74-9078-477EFD2FACEE}" type="slidenum">
              <a:rPr lang="sl-SI" altLang="sl-SI" sz="1200">
                <a:latin typeface="Times New Roman" panose="02020603050405020304" pitchFamily="18" charset="0"/>
              </a:rPr>
              <a:pPr eaLnBrk="1" hangingPunct="1"/>
              <a:t>9</a:t>
            </a:fld>
            <a:endParaRPr lang="sl-SI" altLang="sl-SI" sz="1200">
              <a:latin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32DE1B3-6000-42C5-A01B-77634CA849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282E3F2-7D4D-483C-8031-2EB9FD8EC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90A59AA-595D-4BAC-A66E-C50202D004EB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C19E7B06-F02B-4A2D-9B16-6EE0CCC9C5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A99EAB86-7739-4591-B808-7DCDC5760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sl-SI" altLang="sl-SI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46F29B58-C3D2-47FC-8A6D-2730F24DD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sl-SI" altLang="sl-SI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B948DA6F-B748-43EA-967F-1CD13EB8A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F86A2414-7155-4475-B2A5-057D419CD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sl-SI" altLang="sl-SI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5E3ADFA2-B445-485B-BBE2-820C4554D1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sl-SI" altLang="sl-SI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181C1623-740B-4804-8249-56CBD8F45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56588CA3-6936-4758-9965-6A2FBBBF3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503D072B-0241-49C0-8C97-3312F59899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</p:grpSp>
      <p:sp>
        <p:nvSpPr>
          <p:cNvPr id="256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188E2BD1-C10F-44E3-BB59-D74404A40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85AF17FA-71D4-4845-B27D-5D0991D161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949AE88F-76E2-4C57-A6DB-1CBC0FA100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E73E3B-7E2A-4248-8951-871C87A67602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49523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1035">
            <a:extLst>
              <a:ext uri="{FF2B5EF4-FFF2-40B4-BE49-F238E27FC236}">
                <a16:creationId xmlns:a16="http://schemas.microsoft.com/office/drawing/2014/main" id="{9E648083-53CA-4629-B82E-545B47EEDC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36">
            <a:extLst>
              <a:ext uri="{FF2B5EF4-FFF2-40B4-BE49-F238E27FC236}">
                <a16:creationId xmlns:a16="http://schemas.microsoft.com/office/drawing/2014/main" id="{3D4A4A93-6101-4921-9AE9-2B3163A704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7">
            <a:extLst>
              <a:ext uri="{FF2B5EF4-FFF2-40B4-BE49-F238E27FC236}">
                <a16:creationId xmlns:a16="http://schemas.microsoft.com/office/drawing/2014/main" id="{6CA53F5A-76FC-4442-A68F-C64BA9CDB6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E8D72-4623-40E4-9F05-82BE6997038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9910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1035">
            <a:extLst>
              <a:ext uri="{FF2B5EF4-FFF2-40B4-BE49-F238E27FC236}">
                <a16:creationId xmlns:a16="http://schemas.microsoft.com/office/drawing/2014/main" id="{60CA073B-55BA-4252-A1E0-253412E8E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36">
            <a:extLst>
              <a:ext uri="{FF2B5EF4-FFF2-40B4-BE49-F238E27FC236}">
                <a16:creationId xmlns:a16="http://schemas.microsoft.com/office/drawing/2014/main" id="{24EB1E7B-5FB7-4F00-A65F-10A3FFAF07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7">
            <a:extLst>
              <a:ext uri="{FF2B5EF4-FFF2-40B4-BE49-F238E27FC236}">
                <a16:creationId xmlns:a16="http://schemas.microsoft.com/office/drawing/2014/main" id="{5F9F61EC-28F9-445F-8488-EFEA00EDDE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765E5-977C-41C8-B66C-CD27D829B02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51286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1035">
            <a:extLst>
              <a:ext uri="{FF2B5EF4-FFF2-40B4-BE49-F238E27FC236}">
                <a16:creationId xmlns:a16="http://schemas.microsoft.com/office/drawing/2014/main" id="{7CD29E52-57BB-4C20-B069-98F65F19D8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36">
            <a:extLst>
              <a:ext uri="{FF2B5EF4-FFF2-40B4-BE49-F238E27FC236}">
                <a16:creationId xmlns:a16="http://schemas.microsoft.com/office/drawing/2014/main" id="{83CC8AF9-0AFC-44F1-8D19-DD56AB426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7">
            <a:extLst>
              <a:ext uri="{FF2B5EF4-FFF2-40B4-BE49-F238E27FC236}">
                <a16:creationId xmlns:a16="http://schemas.microsoft.com/office/drawing/2014/main" id="{A780D8B4-A479-447F-A5D3-E37DE22378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B0E00-F450-4E46-ABF0-027F8F7D85ED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45516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1035">
            <a:extLst>
              <a:ext uri="{FF2B5EF4-FFF2-40B4-BE49-F238E27FC236}">
                <a16:creationId xmlns:a16="http://schemas.microsoft.com/office/drawing/2014/main" id="{08AD98A7-225E-4797-9DFA-94B6B229C2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36">
            <a:extLst>
              <a:ext uri="{FF2B5EF4-FFF2-40B4-BE49-F238E27FC236}">
                <a16:creationId xmlns:a16="http://schemas.microsoft.com/office/drawing/2014/main" id="{4B2C6BC4-70B0-4224-84FE-CA83DCB05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7">
            <a:extLst>
              <a:ext uri="{FF2B5EF4-FFF2-40B4-BE49-F238E27FC236}">
                <a16:creationId xmlns:a16="http://schemas.microsoft.com/office/drawing/2014/main" id="{03951B34-9D99-4942-8205-1553D088C1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E4088-1B65-4598-BE3A-E05357203BB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73446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1035">
            <a:extLst>
              <a:ext uri="{FF2B5EF4-FFF2-40B4-BE49-F238E27FC236}">
                <a16:creationId xmlns:a16="http://schemas.microsoft.com/office/drawing/2014/main" id="{371CF3FD-59CD-4CFE-BC56-4DB2B0F3CE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6">
            <a:extLst>
              <a:ext uri="{FF2B5EF4-FFF2-40B4-BE49-F238E27FC236}">
                <a16:creationId xmlns:a16="http://schemas.microsoft.com/office/drawing/2014/main" id="{643A7269-6604-409F-8501-2BAE40BC5C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37">
            <a:extLst>
              <a:ext uri="{FF2B5EF4-FFF2-40B4-BE49-F238E27FC236}">
                <a16:creationId xmlns:a16="http://schemas.microsoft.com/office/drawing/2014/main" id="{0C762752-95BC-45F2-8D5A-E2133CB46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52D0B-2335-4124-9177-BE43F14C2CF0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80240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1035">
            <a:extLst>
              <a:ext uri="{FF2B5EF4-FFF2-40B4-BE49-F238E27FC236}">
                <a16:creationId xmlns:a16="http://schemas.microsoft.com/office/drawing/2014/main" id="{1B919A68-5587-41D8-956D-7984A9671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036">
            <a:extLst>
              <a:ext uri="{FF2B5EF4-FFF2-40B4-BE49-F238E27FC236}">
                <a16:creationId xmlns:a16="http://schemas.microsoft.com/office/drawing/2014/main" id="{4E961D7E-4BEA-4274-8D77-6B061ED13A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037">
            <a:extLst>
              <a:ext uri="{FF2B5EF4-FFF2-40B4-BE49-F238E27FC236}">
                <a16:creationId xmlns:a16="http://schemas.microsoft.com/office/drawing/2014/main" id="{79F148E4-AC04-4390-9ADB-279E2C49B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D49BC-87D3-4BE8-8DD1-7AB960AB7306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3285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1035">
            <a:extLst>
              <a:ext uri="{FF2B5EF4-FFF2-40B4-BE49-F238E27FC236}">
                <a16:creationId xmlns:a16="http://schemas.microsoft.com/office/drawing/2014/main" id="{42D68CED-8A2E-40C7-984B-0FD01147F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36">
            <a:extLst>
              <a:ext uri="{FF2B5EF4-FFF2-40B4-BE49-F238E27FC236}">
                <a16:creationId xmlns:a16="http://schemas.microsoft.com/office/drawing/2014/main" id="{551B650C-1663-40EB-B2CD-33C361759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37">
            <a:extLst>
              <a:ext uri="{FF2B5EF4-FFF2-40B4-BE49-F238E27FC236}">
                <a16:creationId xmlns:a16="http://schemas.microsoft.com/office/drawing/2014/main" id="{2DA04022-5966-4434-B6EA-12D01D22E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AE61B-49BF-462B-8124-9482D138E813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11057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5">
            <a:extLst>
              <a:ext uri="{FF2B5EF4-FFF2-40B4-BE49-F238E27FC236}">
                <a16:creationId xmlns:a16="http://schemas.microsoft.com/office/drawing/2014/main" id="{0104312F-97F0-4FCD-BDBD-BD79328167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036">
            <a:extLst>
              <a:ext uri="{FF2B5EF4-FFF2-40B4-BE49-F238E27FC236}">
                <a16:creationId xmlns:a16="http://schemas.microsoft.com/office/drawing/2014/main" id="{C79335DB-37A8-4B4B-A35A-9053FF5056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37">
            <a:extLst>
              <a:ext uri="{FF2B5EF4-FFF2-40B4-BE49-F238E27FC236}">
                <a16:creationId xmlns:a16="http://schemas.microsoft.com/office/drawing/2014/main" id="{7700C955-24FD-4516-8466-0A79ACC158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2ECB04-B36E-433A-A11B-7F19F312DB1B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69937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1035">
            <a:extLst>
              <a:ext uri="{FF2B5EF4-FFF2-40B4-BE49-F238E27FC236}">
                <a16:creationId xmlns:a16="http://schemas.microsoft.com/office/drawing/2014/main" id="{D76CACFD-E78C-4C11-AADA-E2B700C0C8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6">
            <a:extLst>
              <a:ext uri="{FF2B5EF4-FFF2-40B4-BE49-F238E27FC236}">
                <a16:creationId xmlns:a16="http://schemas.microsoft.com/office/drawing/2014/main" id="{3C5BEBD2-3CA9-4AFA-8A22-BA992B6B3C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37">
            <a:extLst>
              <a:ext uri="{FF2B5EF4-FFF2-40B4-BE49-F238E27FC236}">
                <a16:creationId xmlns:a16="http://schemas.microsoft.com/office/drawing/2014/main" id="{55A5067B-6087-4A22-BBCB-0AF5DCFF6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CE579-4241-431F-A9CF-C1FFC6F85594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410041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1035">
            <a:extLst>
              <a:ext uri="{FF2B5EF4-FFF2-40B4-BE49-F238E27FC236}">
                <a16:creationId xmlns:a16="http://schemas.microsoft.com/office/drawing/2014/main" id="{639E7711-5333-4A53-A64A-67AF17BD8C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6">
            <a:extLst>
              <a:ext uri="{FF2B5EF4-FFF2-40B4-BE49-F238E27FC236}">
                <a16:creationId xmlns:a16="http://schemas.microsoft.com/office/drawing/2014/main" id="{4FFF4040-DF90-4511-9BE6-3E6D53B3D6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37">
            <a:extLst>
              <a:ext uri="{FF2B5EF4-FFF2-40B4-BE49-F238E27FC236}">
                <a16:creationId xmlns:a16="http://schemas.microsoft.com/office/drawing/2014/main" id="{F33EDC77-FC51-46AD-8C0F-DF333FD016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E9984-8B4E-431B-9376-DA2D358E95B1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16938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:a16="http://schemas.microsoft.com/office/drawing/2014/main" id="{A9B6E485-A4FA-4D6F-8EF1-463DCFD9B5F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sl-SI" altLang="sl-SI"/>
          </a:p>
        </p:txBody>
      </p:sp>
      <p:sp>
        <p:nvSpPr>
          <p:cNvPr id="1027" name="Rectangle 1027">
            <a:extLst>
              <a:ext uri="{FF2B5EF4-FFF2-40B4-BE49-F238E27FC236}">
                <a16:creationId xmlns:a16="http://schemas.microsoft.com/office/drawing/2014/main" id="{12EB2AAC-D2B9-4062-B68A-027AA4D0EDC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sl-SI" altLang="sl-SI"/>
          </a:p>
        </p:txBody>
      </p:sp>
      <p:sp>
        <p:nvSpPr>
          <p:cNvPr id="1028" name="Rectangle 1028">
            <a:extLst>
              <a:ext uri="{FF2B5EF4-FFF2-40B4-BE49-F238E27FC236}">
                <a16:creationId xmlns:a16="http://schemas.microsoft.com/office/drawing/2014/main" id="{F036232E-16BB-4B80-BB87-9BCC3829B7F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sl-SI" altLang="sl-SI"/>
          </a:p>
        </p:txBody>
      </p:sp>
      <p:sp>
        <p:nvSpPr>
          <p:cNvPr id="1029" name="Rectangle 1029">
            <a:extLst>
              <a:ext uri="{FF2B5EF4-FFF2-40B4-BE49-F238E27FC236}">
                <a16:creationId xmlns:a16="http://schemas.microsoft.com/office/drawing/2014/main" id="{64B936A7-92F6-45DD-8673-E26A43ED90E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sl-SI" altLang="sl-SI"/>
          </a:p>
        </p:txBody>
      </p:sp>
      <p:sp>
        <p:nvSpPr>
          <p:cNvPr id="1030" name="Rectangle 1030">
            <a:extLst>
              <a:ext uri="{FF2B5EF4-FFF2-40B4-BE49-F238E27FC236}">
                <a16:creationId xmlns:a16="http://schemas.microsoft.com/office/drawing/2014/main" id="{DA564222-FF88-4152-9684-11F9CB50B9D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sl-SI" altLang="sl-SI"/>
          </a:p>
        </p:txBody>
      </p:sp>
      <p:sp>
        <p:nvSpPr>
          <p:cNvPr id="1031" name="Rectangle 1031">
            <a:extLst>
              <a:ext uri="{FF2B5EF4-FFF2-40B4-BE49-F238E27FC236}">
                <a16:creationId xmlns:a16="http://schemas.microsoft.com/office/drawing/2014/main" id="{068505CD-4B5F-4692-BA91-7EA8135905F3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sl-SI" altLang="sl-SI"/>
          </a:p>
        </p:txBody>
      </p:sp>
      <p:sp>
        <p:nvSpPr>
          <p:cNvPr id="1032" name="Rectangle 1032">
            <a:extLst>
              <a:ext uri="{FF2B5EF4-FFF2-40B4-BE49-F238E27FC236}">
                <a16:creationId xmlns:a16="http://schemas.microsoft.com/office/drawing/2014/main" id="{E2C18EA5-F15B-4790-9BE5-B1A760C35D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sl-SI" altLang="sl-SI"/>
          </a:p>
        </p:txBody>
      </p:sp>
      <p:sp>
        <p:nvSpPr>
          <p:cNvPr id="1033" name="Rectangle 1033">
            <a:extLst>
              <a:ext uri="{FF2B5EF4-FFF2-40B4-BE49-F238E27FC236}">
                <a16:creationId xmlns:a16="http://schemas.microsoft.com/office/drawing/2014/main" id="{812BED53-C746-4E78-893F-4DFB84EBE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Master title style</a:t>
            </a:r>
          </a:p>
        </p:txBody>
      </p:sp>
      <p:sp>
        <p:nvSpPr>
          <p:cNvPr id="1034" name="Rectangle 1034">
            <a:extLst>
              <a:ext uri="{FF2B5EF4-FFF2-40B4-BE49-F238E27FC236}">
                <a16:creationId xmlns:a16="http://schemas.microsoft.com/office/drawing/2014/main" id="{982B65BD-1209-4F3B-B24E-41E6B50F4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Master text styles</a:t>
            </a:r>
          </a:p>
          <a:p>
            <a:pPr lvl="1"/>
            <a:r>
              <a:rPr lang="en-GB" altLang="sl-SI"/>
              <a:t>Second level</a:t>
            </a:r>
          </a:p>
          <a:p>
            <a:pPr lvl="2"/>
            <a:r>
              <a:rPr lang="en-GB" altLang="sl-SI"/>
              <a:t>Third level</a:t>
            </a:r>
          </a:p>
          <a:p>
            <a:pPr lvl="3"/>
            <a:r>
              <a:rPr lang="en-GB" altLang="sl-SI"/>
              <a:t>Fourth level</a:t>
            </a:r>
          </a:p>
          <a:p>
            <a:pPr lvl="4"/>
            <a:r>
              <a:rPr lang="en-GB" altLang="sl-SI"/>
              <a:t>Fifth level</a:t>
            </a:r>
          </a:p>
        </p:txBody>
      </p:sp>
      <p:sp>
        <p:nvSpPr>
          <p:cNvPr id="24587" name="Rectangle 1035">
            <a:extLst>
              <a:ext uri="{FF2B5EF4-FFF2-40B4-BE49-F238E27FC236}">
                <a16:creationId xmlns:a16="http://schemas.microsoft.com/office/drawing/2014/main" id="{9F7C2826-8AC7-44D9-AA37-ED50328073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8" name="Rectangle 1036">
            <a:extLst>
              <a:ext uri="{FF2B5EF4-FFF2-40B4-BE49-F238E27FC236}">
                <a16:creationId xmlns:a16="http://schemas.microsoft.com/office/drawing/2014/main" id="{FD4B14EB-2D1E-4CE1-87F8-53B94C454D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9" name="Rectangle 1037">
            <a:extLst>
              <a:ext uri="{FF2B5EF4-FFF2-40B4-BE49-F238E27FC236}">
                <a16:creationId xmlns:a16="http://schemas.microsoft.com/office/drawing/2014/main" id="{CDDC2735-A59F-4754-9023-336EDCA79D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21D745-3A0F-489C-8420-E8EE08AB82A1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0207967-B881-40F5-BE39-14A38F0309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Zgodovina računalnikov</a:t>
            </a:r>
            <a:endParaRPr lang="en-GB" altLang="sl-SI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8B2A5E6-1768-4138-8962-2D8E1F896D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Operacijski sistemi in omrežja</a:t>
            </a:r>
            <a:endParaRPr lang="en-GB" alt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28AFB68-ADE7-4984-8777-E76004641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Medtem se je dogajalo...</a:t>
            </a:r>
            <a:endParaRPr lang="en-GB" altLang="sl-SI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748BCD0-7F43-43EE-8340-D1A1E294B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altLang="sl-SI" sz="2400"/>
              <a:t>1847 Boolova algebra.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altLang="sl-SI" sz="2400"/>
              <a:t>1900 </a:t>
            </a:r>
            <a:r>
              <a:rPr lang="en-GB" altLang="sl-SI" sz="2400" b="1" i="1"/>
              <a:t>Waldemar Poulsen</a:t>
            </a:r>
            <a:r>
              <a:rPr lang="en-GB" altLang="sl-SI" sz="2400"/>
              <a:t> naredi prvi magnetni zapis.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altLang="sl-SI" sz="2400"/>
              <a:t>1906 Izum elektronke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altLang="sl-SI" sz="2400"/>
              <a:t>1931 </a:t>
            </a:r>
            <a:r>
              <a:rPr lang="en-GB" altLang="sl-SI" sz="2400" b="1" i="1"/>
              <a:t>Vannevar Bush</a:t>
            </a:r>
            <a:r>
              <a:rPr lang="en-GB" altLang="sl-SI" sz="2400"/>
              <a:t> iznajde diferencialni analizator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altLang="sl-SI" sz="2400"/>
              <a:t>1936 </a:t>
            </a:r>
            <a:r>
              <a:rPr lang="en-GB" altLang="sl-SI" sz="2400" b="1" i="1"/>
              <a:t>Alan Turing</a:t>
            </a:r>
            <a:r>
              <a:rPr lang="en-GB" altLang="sl-SI" sz="2400"/>
              <a:t> </a:t>
            </a:r>
            <a:r>
              <a:rPr lang="sl-SI" altLang="sl-SI" sz="2400"/>
              <a:t>o</a:t>
            </a:r>
            <a:r>
              <a:rPr lang="sl-SI" altLang="sl-SI" sz="2400">
                <a:cs typeface="Times New Roman" panose="02020603050405020304" pitchFamily="18" charset="0"/>
              </a:rPr>
              <a:t>piše abstraktni računalnik (Turingov stroj), osnova za teoretično računalništvo</a:t>
            </a:r>
            <a:r>
              <a:rPr lang="en-GB" altLang="sl-SI" sz="2400"/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altLang="sl-SI" sz="2400"/>
              <a:t>1938  </a:t>
            </a:r>
            <a:r>
              <a:rPr lang="en-GB" altLang="sl-SI" sz="2400" b="1" i="1"/>
              <a:t>Claude </a:t>
            </a:r>
            <a:r>
              <a:rPr lang="sl-SI" altLang="sl-SI" sz="2400" b="1" i="1"/>
              <a:t>E. </a:t>
            </a:r>
            <a:r>
              <a:rPr lang="en-GB" altLang="sl-SI" sz="2400" b="1" i="1"/>
              <a:t>Shannon</a:t>
            </a:r>
            <a:r>
              <a:rPr lang="en-GB" altLang="sl-SI" sz="2400"/>
              <a:t> je pokazal</a:t>
            </a:r>
            <a:r>
              <a:rPr lang="sl-SI" altLang="sl-SI" sz="2400"/>
              <a:t>,</a:t>
            </a:r>
            <a:r>
              <a:rPr lang="en-GB" altLang="sl-SI" sz="2400"/>
              <a:t> kako lahko uporabimo električna vezja za reševanje logičnih operacij.</a:t>
            </a:r>
            <a:endParaRPr lang="en-GB" altLang="sl-SI" sz="2400">
              <a:latin typeface="Times New Roman CE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sl-S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0F1B682-9ED8-4B10-831D-47FB269D4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Turingov stroj</a:t>
            </a:r>
            <a:endParaRPr lang="en-GB" altLang="sl-SI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8FEFEA2-B592-4D48-AD4D-6B2CFD719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/>
              <a:t> </a:t>
            </a:r>
            <a:endParaRPr lang="en-GB" altLang="sl-SI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4CAE4C1-3852-48A1-BB0E-2CBBE6847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5264150"/>
            <a:ext cx="5207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A93EDBC-49B3-4017-A7AF-28EEBDAB6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363" y="5264150"/>
            <a:ext cx="5207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241B3BCB-9357-4829-8AD5-3BB0EDB6A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763" y="5264150"/>
            <a:ext cx="5207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CC63E98D-41DD-4333-8AAD-70DD48677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163" y="5264150"/>
            <a:ext cx="5207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FBEC788D-42FE-486F-BE20-618E086F7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5264150"/>
            <a:ext cx="5207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BD33BF22-D98B-4D97-BF04-AE7885BDA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3" y="5264150"/>
            <a:ext cx="5207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69A5A386-D204-4F68-ACB9-6794E6A92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363" y="5264150"/>
            <a:ext cx="5207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id="{2127E48A-67AE-4C5D-9C6D-C6AFA1BA9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3" y="5264150"/>
            <a:ext cx="5207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3324" name="Rectangle 12">
            <a:extLst>
              <a:ext uri="{FF2B5EF4-FFF2-40B4-BE49-F238E27FC236}">
                <a16:creationId xmlns:a16="http://schemas.microsoft.com/office/drawing/2014/main" id="{3874A9C8-A228-4918-B444-A5A990436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163" y="5264150"/>
            <a:ext cx="5207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3325" name="Rectangle 13">
            <a:extLst>
              <a:ext uri="{FF2B5EF4-FFF2-40B4-BE49-F238E27FC236}">
                <a16:creationId xmlns:a16="http://schemas.microsoft.com/office/drawing/2014/main" id="{623A28A3-2E23-4A18-8351-9F95EB7D2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563" y="5264150"/>
            <a:ext cx="5207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3326" name="Rectangle 14">
            <a:extLst>
              <a:ext uri="{FF2B5EF4-FFF2-40B4-BE49-F238E27FC236}">
                <a16:creationId xmlns:a16="http://schemas.microsoft.com/office/drawing/2014/main" id="{A1CB0142-B36D-4971-883C-1D7DDC7D9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963" y="5264150"/>
            <a:ext cx="5207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3327" name="Rectangle 15">
            <a:extLst>
              <a:ext uri="{FF2B5EF4-FFF2-40B4-BE49-F238E27FC236}">
                <a16:creationId xmlns:a16="http://schemas.microsoft.com/office/drawing/2014/main" id="{9D768011-794D-41B5-826E-26CD2ECD9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3" y="5264150"/>
            <a:ext cx="5207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3328" name="Rectangle 16">
            <a:extLst>
              <a:ext uri="{FF2B5EF4-FFF2-40B4-BE49-F238E27FC236}">
                <a16:creationId xmlns:a16="http://schemas.microsoft.com/office/drawing/2014/main" id="{B5275675-0C16-42DF-8892-A9CBEF928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763" y="5264150"/>
            <a:ext cx="5207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3329" name="Rectangle 17">
            <a:extLst>
              <a:ext uri="{FF2B5EF4-FFF2-40B4-BE49-F238E27FC236}">
                <a16:creationId xmlns:a16="http://schemas.microsoft.com/office/drawing/2014/main" id="{1B6E843A-E5F9-4350-95EF-348173BDB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0163" y="5264150"/>
            <a:ext cx="5207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3330" name="Rectangle 18">
            <a:extLst>
              <a:ext uri="{FF2B5EF4-FFF2-40B4-BE49-F238E27FC236}">
                <a16:creationId xmlns:a16="http://schemas.microsoft.com/office/drawing/2014/main" id="{A576E31B-B32B-4F82-9612-E5F867040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5264150"/>
            <a:ext cx="5207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3331" name="Rectangle 19">
            <a:extLst>
              <a:ext uri="{FF2B5EF4-FFF2-40B4-BE49-F238E27FC236}">
                <a16:creationId xmlns:a16="http://schemas.microsoft.com/office/drawing/2014/main" id="{D9ADE915-4C6B-43A7-815A-CB80398D1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4273550"/>
            <a:ext cx="5207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3332" name="Rectangle 20">
            <a:extLst>
              <a:ext uri="{FF2B5EF4-FFF2-40B4-BE49-F238E27FC236}">
                <a16:creationId xmlns:a16="http://schemas.microsoft.com/office/drawing/2014/main" id="{98D9FB4B-589F-4637-83B4-E7871C52F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057400"/>
            <a:ext cx="1768475" cy="1385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GB" altLang="sl-SI" sz="2800">
              <a:latin typeface="Penguin" charset="0"/>
            </a:endParaRPr>
          </a:p>
          <a:p>
            <a:r>
              <a:rPr lang="en-GB" altLang="sl-SI" sz="2800">
                <a:latin typeface="Penguin" charset="0"/>
              </a:rPr>
              <a:t>procesor</a:t>
            </a:r>
          </a:p>
          <a:p>
            <a:endParaRPr lang="en-GB" altLang="sl-SI" sz="2800">
              <a:latin typeface="Penguin" charset="0"/>
            </a:endParaRPr>
          </a:p>
        </p:txBody>
      </p:sp>
      <p:sp>
        <p:nvSpPr>
          <p:cNvPr id="13333" name="Freeform 21">
            <a:extLst>
              <a:ext uri="{FF2B5EF4-FFF2-40B4-BE49-F238E27FC236}">
                <a16:creationId xmlns:a16="http://schemas.microsoft.com/office/drawing/2014/main" id="{69FD73AF-8179-451C-B140-C2FBAF81CF45}"/>
              </a:ext>
            </a:extLst>
          </p:cNvPr>
          <p:cNvSpPr>
            <a:spLocks/>
          </p:cNvSpPr>
          <p:nvPr/>
        </p:nvSpPr>
        <p:spPr bwMode="auto">
          <a:xfrm>
            <a:off x="404813" y="5257800"/>
            <a:ext cx="306387" cy="458788"/>
          </a:xfrm>
          <a:custGeom>
            <a:avLst/>
            <a:gdLst>
              <a:gd name="T0" fmla="*/ 304800 w 193"/>
              <a:gd name="T1" fmla="*/ 0 h 289"/>
              <a:gd name="T2" fmla="*/ 0 w 193"/>
              <a:gd name="T3" fmla="*/ 0 h 289"/>
              <a:gd name="T4" fmla="*/ 152400 w 193"/>
              <a:gd name="T5" fmla="*/ 76200 h 289"/>
              <a:gd name="T6" fmla="*/ 76200 w 193"/>
              <a:gd name="T7" fmla="*/ 152400 h 289"/>
              <a:gd name="T8" fmla="*/ 152400 w 193"/>
              <a:gd name="T9" fmla="*/ 228600 h 289"/>
              <a:gd name="T10" fmla="*/ 0 w 193"/>
              <a:gd name="T11" fmla="*/ 304800 h 289"/>
              <a:gd name="T12" fmla="*/ 228600 w 193"/>
              <a:gd name="T13" fmla="*/ 304800 h 289"/>
              <a:gd name="T14" fmla="*/ 0 w 193"/>
              <a:gd name="T15" fmla="*/ 381000 h 289"/>
              <a:gd name="T16" fmla="*/ 228600 w 193"/>
              <a:gd name="T17" fmla="*/ 381000 h 289"/>
              <a:gd name="T18" fmla="*/ 0 w 193"/>
              <a:gd name="T19" fmla="*/ 457200 h 289"/>
              <a:gd name="T20" fmla="*/ 304800 w 193"/>
              <a:gd name="T21" fmla="*/ 457200 h 289"/>
              <a:gd name="T22" fmla="*/ 152400 w 193"/>
              <a:gd name="T23" fmla="*/ 457200 h 28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3" h="289">
                <a:moveTo>
                  <a:pt x="192" y="0"/>
                </a:moveTo>
                <a:lnTo>
                  <a:pt x="0" y="0"/>
                </a:lnTo>
                <a:lnTo>
                  <a:pt x="96" y="48"/>
                </a:lnTo>
                <a:lnTo>
                  <a:pt x="48" y="96"/>
                </a:lnTo>
                <a:lnTo>
                  <a:pt x="96" y="144"/>
                </a:lnTo>
                <a:lnTo>
                  <a:pt x="0" y="192"/>
                </a:lnTo>
                <a:lnTo>
                  <a:pt x="144" y="192"/>
                </a:lnTo>
                <a:lnTo>
                  <a:pt x="0" y="240"/>
                </a:lnTo>
                <a:lnTo>
                  <a:pt x="144" y="240"/>
                </a:lnTo>
                <a:lnTo>
                  <a:pt x="0" y="288"/>
                </a:lnTo>
                <a:lnTo>
                  <a:pt x="192" y="288"/>
                </a:lnTo>
                <a:lnTo>
                  <a:pt x="96" y="28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3334" name="Freeform 22">
            <a:extLst>
              <a:ext uri="{FF2B5EF4-FFF2-40B4-BE49-F238E27FC236}">
                <a16:creationId xmlns:a16="http://schemas.microsoft.com/office/drawing/2014/main" id="{3623B5CA-6CC1-4B50-B2FB-A43F1C6E25AE}"/>
              </a:ext>
            </a:extLst>
          </p:cNvPr>
          <p:cNvSpPr>
            <a:spLocks/>
          </p:cNvSpPr>
          <p:nvPr/>
        </p:nvSpPr>
        <p:spPr bwMode="auto">
          <a:xfrm>
            <a:off x="8710613" y="5257800"/>
            <a:ext cx="382587" cy="458788"/>
          </a:xfrm>
          <a:custGeom>
            <a:avLst/>
            <a:gdLst>
              <a:gd name="T0" fmla="*/ 0 w 241"/>
              <a:gd name="T1" fmla="*/ 0 h 289"/>
              <a:gd name="T2" fmla="*/ 304800 w 241"/>
              <a:gd name="T3" fmla="*/ 0 h 289"/>
              <a:gd name="T4" fmla="*/ 152400 w 241"/>
              <a:gd name="T5" fmla="*/ 76200 h 289"/>
              <a:gd name="T6" fmla="*/ 381000 w 241"/>
              <a:gd name="T7" fmla="*/ 76200 h 289"/>
              <a:gd name="T8" fmla="*/ 76200 w 241"/>
              <a:gd name="T9" fmla="*/ 228600 h 289"/>
              <a:gd name="T10" fmla="*/ 304800 w 241"/>
              <a:gd name="T11" fmla="*/ 228600 h 289"/>
              <a:gd name="T12" fmla="*/ 152400 w 241"/>
              <a:gd name="T13" fmla="*/ 304800 h 289"/>
              <a:gd name="T14" fmla="*/ 381000 w 241"/>
              <a:gd name="T15" fmla="*/ 381000 h 289"/>
              <a:gd name="T16" fmla="*/ 152400 w 241"/>
              <a:gd name="T17" fmla="*/ 381000 h 289"/>
              <a:gd name="T18" fmla="*/ 304800 w 241"/>
              <a:gd name="T19" fmla="*/ 457200 h 289"/>
              <a:gd name="T20" fmla="*/ 0 w 241"/>
              <a:gd name="T21" fmla="*/ 457200 h 2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1" h="289">
                <a:moveTo>
                  <a:pt x="0" y="0"/>
                </a:moveTo>
                <a:lnTo>
                  <a:pt x="192" y="0"/>
                </a:lnTo>
                <a:lnTo>
                  <a:pt x="96" y="48"/>
                </a:lnTo>
                <a:lnTo>
                  <a:pt x="240" y="48"/>
                </a:lnTo>
                <a:lnTo>
                  <a:pt x="48" y="144"/>
                </a:lnTo>
                <a:lnTo>
                  <a:pt x="192" y="144"/>
                </a:lnTo>
                <a:lnTo>
                  <a:pt x="96" y="192"/>
                </a:lnTo>
                <a:lnTo>
                  <a:pt x="240" y="240"/>
                </a:lnTo>
                <a:lnTo>
                  <a:pt x="96" y="240"/>
                </a:lnTo>
                <a:lnTo>
                  <a:pt x="192" y="288"/>
                </a:lnTo>
                <a:lnTo>
                  <a:pt x="0" y="28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3335" name="Rectangle 23">
            <a:extLst>
              <a:ext uri="{FF2B5EF4-FFF2-40B4-BE49-F238E27FC236}">
                <a16:creationId xmlns:a16="http://schemas.microsoft.com/office/drawing/2014/main" id="{5014C73E-F26B-4B18-91F5-3E57936DF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5" y="5881688"/>
            <a:ext cx="49355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sl-SI" sz="2800">
                <a:latin typeface="Times New Roman" panose="02020603050405020304" pitchFamily="18" charset="0"/>
              </a:rPr>
              <a:t>Neskončno dolg pomnilniški trak</a:t>
            </a:r>
            <a:endParaRPr lang="en-GB" altLang="sl-SI" sz="2800">
              <a:latin typeface="Times New Roman CE" panose="02020603050405020304" pitchFamily="18" charset="0"/>
            </a:endParaRPr>
          </a:p>
        </p:txBody>
      </p:sp>
      <p:sp>
        <p:nvSpPr>
          <p:cNvPr id="13336" name="Line 24">
            <a:extLst>
              <a:ext uri="{FF2B5EF4-FFF2-40B4-BE49-F238E27FC236}">
                <a16:creationId xmlns:a16="http://schemas.microsoft.com/office/drawing/2014/main" id="{ED63B1B7-F4A0-41C9-A5C2-8DD2C7E40E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9813" y="3429000"/>
            <a:ext cx="1587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3337" name="Rectangle 25">
            <a:extLst>
              <a:ext uri="{FF2B5EF4-FFF2-40B4-BE49-F238E27FC236}">
                <a16:creationId xmlns:a16="http://schemas.microsoft.com/office/drawing/2014/main" id="{560DE4BB-D743-4ADC-BD9A-D09B0F0DD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538" y="4205288"/>
            <a:ext cx="307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sl-SI" sz="2800">
                <a:latin typeface="Penguin" charset="0"/>
              </a:rPr>
              <a:t>bralno-pisalna glava</a:t>
            </a:r>
          </a:p>
        </p:txBody>
      </p:sp>
      <p:sp>
        <p:nvSpPr>
          <p:cNvPr id="13338" name="Line 26">
            <a:extLst>
              <a:ext uri="{FF2B5EF4-FFF2-40B4-BE49-F238E27FC236}">
                <a16:creationId xmlns:a16="http://schemas.microsoft.com/office/drawing/2014/main" id="{9B4A5B5E-29F8-422B-B2D0-5FEDC4E37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013" y="5867400"/>
            <a:ext cx="5334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3339" name="Rectangle 27">
            <a:extLst>
              <a:ext uri="{FF2B5EF4-FFF2-40B4-BE49-F238E27FC236}">
                <a16:creationId xmlns:a16="http://schemas.microsoft.com/office/drawing/2014/main" id="{E3024855-9868-4174-9DB5-7C6361F47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38" y="5881688"/>
            <a:ext cx="1012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sl-SI" sz="2800">
                <a:latin typeface="Penguin" charset="0"/>
              </a:rPr>
              <a:t>celica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4703AC2-CA76-48E8-9903-10B3D3BFA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sl-SI"/>
              <a:t>Konrad Zuse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5BF7023-0056-4893-9FDA-F4E57ADF6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sl-SI" sz="2400" b="1" i="1">
                <a:cs typeface="Times New Roman" panose="02020603050405020304" pitchFamily="18" charset="0"/>
              </a:rPr>
              <a:t>Konrad Zuse</a:t>
            </a:r>
            <a:r>
              <a:rPr lang="en-GB" altLang="sl-SI" sz="2400">
                <a:cs typeface="Times New Roman" panose="02020603050405020304" pitchFamily="18" charset="0"/>
              </a:rPr>
              <a:t> (1910-1996) </a:t>
            </a:r>
            <a:endParaRPr lang="sl-SI" altLang="sl-SI" sz="2400"/>
          </a:p>
          <a:p>
            <a:pPr eaLnBrk="1" hangingPunct="1"/>
            <a:r>
              <a:rPr lang="sl-SI" altLang="sl-SI" sz="2400"/>
              <a:t>1936: Z1 – mehaničen, programirano upravljanje, dvojiški sistem</a:t>
            </a:r>
          </a:p>
          <a:p>
            <a:pPr eaLnBrk="1" hangingPunct="1"/>
            <a:r>
              <a:rPr lang="sl-SI" altLang="sl-SI" sz="2400"/>
              <a:t>1940:  Z2 – uporaba relejev</a:t>
            </a:r>
          </a:p>
          <a:p>
            <a:pPr eaLnBrk="1" hangingPunct="1"/>
            <a:r>
              <a:rPr lang="sl-SI" altLang="sl-SI" sz="2400"/>
              <a:t>1941:  Z3 – prvi pravi kalkulator, 2600 relejev, </a:t>
            </a:r>
            <a:r>
              <a:rPr lang="en-GB" altLang="sl-SI" sz="2400">
                <a:cs typeface="Times New Roman" panose="02020603050405020304" pitchFamily="18" charset="0"/>
              </a:rPr>
              <a:t>plavajoča vejica, </a:t>
            </a:r>
            <a:r>
              <a:rPr lang="sl-SI" altLang="sl-SI" sz="2400">
                <a:cs typeface="Times New Roman" panose="02020603050405020304" pitchFamily="18" charset="0"/>
              </a:rPr>
              <a:t>4 seštevanja v sekundi, 5 sekund za množenje</a:t>
            </a:r>
            <a:r>
              <a:rPr lang="sl-SI" altLang="sl-SI" sz="2400"/>
              <a:t>, program na luknjanem traku</a:t>
            </a:r>
            <a:endParaRPr lang="en-GB" altLang="sl-SI" sz="2400"/>
          </a:p>
        </p:txBody>
      </p:sp>
      <p:pic>
        <p:nvPicPr>
          <p:cNvPr id="14340" name="Picture 4" descr="z1">
            <a:extLst>
              <a:ext uri="{FF2B5EF4-FFF2-40B4-BE49-F238E27FC236}">
                <a16:creationId xmlns:a16="http://schemas.microsoft.com/office/drawing/2014/main" id="{44B4F133-8CA9-44C4-9A3E-4F96EE41D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76800"/>
            <a:ext cx="32004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A4A6A8B-0A6B-4A64-8BE4-BB67404EF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Doba relejev in elektronk</a:t>
            </a:r>
            <a:endParaRPr lang="en-GB" altLang="sl-SI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CFF4C25-6106-44ED-A370-C19A61AA5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sz="2400" b="1" i="1">
                <a:cs typeface="Times New Roman" panose="02020603050405020304" pitchFamily="18" charset="0"/>
              </a:rPr>
              <a:t>Howard Aiken</a:t>
            </a:r>
            <a:r>
              <a:rPr lang="sl-SI" altLang="sl-SI" sz="2400">
                <a:cs typeface="Times New Roman" panose="02020603050405020304" pitchFamily="18" charset="0"/>
              </a:rPr>
              <a:t>, IBM laboratoriji (Harvard):</a:t>
            </a:r>
            <a:endParaRPr lang="sl-SI" altLang="sl-SI" sz="2400"/>
          </a:p>
          <a:p>
            <a:pPr eaLnBrk="1" hangingPunct="1"/>
            <a:r>
              <a:rPr lang="sl-SI" altLang="sl-SI" sz="2400">
                <a:cs typeface="Times New Roman" panose="02020603050405020304" pitchFamily="18" charset="0"/>
              </a:rPr>
              <a:t>1944 Mark 1: mehanično-električni stroj. Programi ta računanje logaritmov in trigonometričnih funkcij. Množi v 6 sekundah</a:t>
            </a:r>
            <a:r>
              <a:rPr lang="en-GB" altLang="sl-SI" sz="2400"/>
              <a:t> </a:t>
            </a:r>
            <a:endParaRPr lang="sl-SI" altLang="sl-SI" sz="2400"/>
          </a:p>
          <a:p>
            <a:pPr eaLnBrk="1" hangingPunct="1"/>
            <a:r>
              <a:rPr lang="sl-SI" altLang="sl-SI" sz="2400"/>
              <a:t>Dolg okoli 20m, težek 5 ton</a:t>
            </a:r>
          </a:p>
          <a:p>
            <a:pPr eaLnBrk="1" hangingPunct="1"/>
            <a:endParaRPr lang="en-GB" altLang="sl-SI" sz="2400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E3195E6B-F172-48C9-97C8-8647B551BA8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95800"/>
            <a:ext cx="2209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45B75DB8-31D2-48D9-BF77-C541EAD4EE4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152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 descr="manmark1">
            <a:extLst>
              <a:ext uri="{FF2B5EF4-FFF2-40B4-BE49-F238E27FC236}">
                <a16:creationId xmlns:a16="http://schemas.microsoft.com/office/drawing/2014/main" id="{18C31890-C836-434C-81BB-991CCBF25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29718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41B4311-DDCB-4F6B-A3B1-34ABC91F4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sl-SI"/>
              <a:t>John von Neuman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B262E6C-09C4-4E6E-A132-407BF08C98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b="1" i="1">
                <a:cs typeface="Times New Roman" panose="02020603050405020304" pitchFamily="18" charset="0"/>
              </a:rPr>
              <a:t>John Von Neumann</a:t>
            </a:r>
            <a:r>
              <a:rPr lang="sl-SI" altLang="sl-SI">
                <a:cs typeface="Times New Roman" panose="02020603050405020304" pitchFamily="18" charset="0"/>
              </a:rPr>
              <a:t> (1903–1950) ameriški matematik madžarskega rodu</a:t>
            </a:r>
            <a:r>
              <a:rPr lang="sl-SI" altLang="sl-SI" i="1">
                <a:cs typeface="Times New Roman" panose="02020603050405020304" pitchFamily="18" charset="0"/>
              </a:rPr>
              <a:t> </a:t>
            </a:r>
            <a:endParaRPr lang="sl-SI" altLang="sl-SI" i="1"/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1945 p</a:t>
            </a:r>
            <a:r>
              <a:rPr lang="sl-SI" altLang="sl-SI">
                <a:cs typeface="Times New Roman" panose="02020603050405020304" pitchFamily="18" charset="0"/>
              </a:rPr>
              <a:t>oda današnjo zasnovo računalnikov</a:t>
            </a:r>
            <a:endParaRPr lang="sl-SI" altLang="sl-SI"/>
          </a:p>
          <a:p>
            <a:pPr eaLnBrk="1" hangingPunct="1">
              <a:lnSpc>
                <a:spcPct val="90000"/>
              </a:lnSpc>
            </a:pPr>
            <a:r>
              <a:rPr lang="sl-SI" altLang="sl-SI">
                <a:cs typeface="Times New Roman" panose="02020603050405020304" pitchFamily="18" charset="0"/>
              </a:rPr>
              <a:t>ideja shranjenega programa: program in podatki skupaj shranjini v računalniku.</a:t>
            </a:r>
            <a:endParaRPr lang="sl-SI" altLang="sl-SI"/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d</a:t>
            </a:r>
            <a:r>
              <a:rPr lang="sl-SI" altLang="sl-SI">
                <a:cs typeface="Times New Roman" panose="02020603050405020304" pitchFamily="18" charset="0"/>
              </a:rPr>
              <a:t>vojiški sistem</a:t>
            </a:r>
            <a:endParaRPr lang="en-GB" altLang="sl-SI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DFB0E32-6301-4925-A712-767A48FC9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ENIAC, EDVAC</a:t>
            </a:r>
            <a:endParaRPr lang="en-GB" altLang="sl-SI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E19D5F4-24FF-4026-A816-82653F7AB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800" b="1" i="1"/>
              <a:t>P. Eckert in J.W. Mauchly</a:t>
            </a:r>
            <a:r>
              <a:rPr lang="sl-SI" altLang="sl-SI" sz="2800"/>
              <a:t> </a:t>
            </a:r>
            <a:r>
              <a:rPr lang="en-GB" altLang="sl-SI" sz="2800"/>
              <a:t>ENIAC</a:t>
            </a:r>
            <a:endParaRPr lang="sl-SI" altLang="sl-SI" sz="2800"/>
          </a:p>
          <a:p>
            <a:pPr lvl="1">
              <a:lnSpc>
                <a:spcPct val="90000"/>
              </a:lnSpc>
            </a:pPr>
            <a:r>
              <a:rPr lang="en-GB" altLang="sl-SI" sz="2000"/>
              <a:t>Prvi povsem elektronski računalnik</a:t>
            </a:r>
          </a:p>
          <a:p>
            <a:pPr lvl="1">
              <a:lnSpc>
                <a:spcPct val="90000"/>
              </a:lnSpc>
            </a:pPr>
            <a:r>
              <a:rPr lang="en-GB" altLang="sl-SI" sz="2000"/>
              <a:t>18 000 elektronk</a:t>
            </a:r>
            <a:r>
              <a:rPr lang="sl-SI" altLang="sl-SI" sz="2000"/>
              <a:t>, </a:t>
            </a:r>
            <a:r>
              <a:rPr lang="en-GB" altLang="sl-SI" sz="2000"/>
              <a:t> tehtal je 80 ton</a:t>
            </a:r>
            <a:r>
              <a:rPr lang="sl-SI" altLang="sl-SI" sz="2000"/>
              <a:t>, </a:t>
            </a:r>
            <a:endParaRPr lang="en-GB" altLang="sl-SI" sz="2000"/>
          </a:p>
          <a:p>
            <a:pPr lvl="1">
              <a:lnSpc>
                <a:spcPct val="90000"/>
              </a:lnSpc>
            </a:pPr>
            <a:r>
              <a:rPr lang="en-GB" altLang="sl-SI" sz="2000"/>
              <a:t> Tisočkrat hitrejši od svojih predhodnikov.</a:t>
            </a:r>
          </a:p>
          <a:p>
            <a:pPr lvl="1">
              <a:lnSpc>
                <a:spcPct val="90000"/>
              </a:lnSpc>
            </a:pPr>
            <a:r>
              <a:rPr lang="en-GB" altLang="sl-SI" sz="2000"/>
              <a:t> Ni še bil zgrajen po Von Neumanu</a:t>
            </a:r>
            <a:endParaRPr lang="en-GB" altLang="sl-SI" sz="2000">
              <a:latin typeface="Times New Roman CE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cs typeface="Times New Roman" panose="02020603050405020304" pitchFamily="18" charset="0"/>
              </a:rPr>
              <a:t>1946 EDVAC (Electronic Discrete Variable Automatic Computer) – dokončan 1952</a:t>
            </a:r>
            <a:endParaRPr lang="sl-SI" altLang="sl-SI" sz="2800"/>
          </a:p>
          <a:p>
            <a:pPr lvl="1" eaLnBrk="1" hangingPunct="1">
              <a:lnSpc>
                <a:spcPct val="90000"/>
              </a:lnSpc>
            </a:pPr>
            <a:r>
              <a:rPr lang="sl-SI" altLang="sl-SI" sz="2000">
                <a:cs typeface="Times New Roman" panose="02020603050405020304" pitchFamily="18" charset="0"/>
              </a:rPr>
              <a:t>Prvi računalnik s shranjenim programom</a:t>
            </a:r>
            <a:endParaRPr lang="sl-SI" altLang="sl-SI" sz="2000"/>
          </a:p>
          <a:p>
            <a:pPr lvl="1" eaLnBrk="1" hangingPunct="1">
              <a:lnSpc>
                <a:spcPct val="90000"/>
              </a:lnSpc>
            </a:pPr>
            <a:r>
              <a:rPr lang="sl-SI" altLang="sl-SI" sz="2000">
                <a:cs typeface="Times New Roman" panose="02020603050405020304" pitchFamily="18" charset="0"/>
              </a:rPr>
              <a:t>Sestavljen iz kontrolne enote, dekoderja, spomina, računske enote in ure.</a:t>
            </a:r>
            <a:endParaRPr lang="sl-SI" altLang="sl-SI" sz="2000"/>
          </a:p>
          <a:p>
            <a:pPr lvl="1" eaLnBrk="1" hangingPunct="1">
              <a:lnSpc>
                <a:spcPct val="90000"/>
              </a:lnSpc>
            </a:pPr>
            <a:r>
              <a:rPr lang="sl-SI" altLang="sl-SI" sz="2000">
                <a:cs typeface="Times New Roman" panose="02020603050405020304" pitchFamily="18" charset="0"/>
              </a:rPr>
              <a:t>Deluje do leta 1961</a:t>
            </a:r>
            <a:endParaRPr lang="en-GB" altLang="sl-SI" sz="20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sl-SI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8" descr="eniac">
            <a:extLst>
              <a:ext uri="{FF2B5EF4-FFF2-40B4-BE49-F238E27FC236}">
                <a16:creationId xmlns:a16="http://schemas.microsoft.com/office/drawing/2014/main" id="{41F5CC3D-CB2D-4024-9B97-25FB4B915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2895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029" descr="univacc">
            <a:extLst>
              <a:ext uri="{FF2B5EF4-FFF2-40B4-BE49-F238E27FC236}">
                <a16:creationId xmlns:a16="http://schemas.microsoft.com/office/drawing/2014/main" id="{FAB4B819-4FA1-4D58-BC42-0EDB0D120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88963"/>
            <a:ext cx="274320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31" descr="ibm701">
            <a:extLst>
              <a:ext uri="{FF2B5EF4-FFF2-40B4-BE49-F238E27FC236}">
                <a16:creationId xmlns:a16="http://schemas.microsoft.com/office/drawing/2014/main" id="{4A16C733-B95D-4D5F-942A-BC777B2AB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259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1033">
            <a:extLst>
              <a:ext uri="{FF2B5EF4-FFF2-40B4-BE49-F238E27FC236}">
                <a16:creationId xmlns:a16="http://schemas.microsoft.com/office/drawing/2014/main" id="{4031DA70-FDF8-4906-9E34-06373F493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988" y="2743200"/>
            <a:ext cx="111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Times New Roman" panose="02020603050405020304" pitchFamily="18" charset="0"/>
              </a:rPr>
              <a:t>ENIAC</a:t>
            </a:r>
            <a:endParaRPr lang="en-GB" altLang="sl-SI">
              <a:latin typeface="Times New Roman" panose="02020603050405020304" pitchFamily="18" charset="0"/>
            </a:endParaRPr>
          </a:p>
        </p:txBody>
      </p:sp>
      <p:sp>
        <p:nvSpPr>
          <p:cNvPr id="18438" name="Text Box 1034">
            <a:extLst>
              <a:ext uri="{FF2B5EF4-FFF2-40B4-BE49-F238E27FC236}">
                <a16:creationId xmlns:a16="http://schemas.microsoft.com/office/drawing/2014/main" id="{A15BD191-2A3E-4E0D-AEC4-FE85C88AF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743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Times New Roman" panose="02020603050405020304" pitchFamily="18" charset="0"/>
              </a:rPr>
              <a:t>UNIVAC</a:t>
            </a:r>
            <a:endParaRPr lang="en-GB" altLang="sl-SI">
              <a:latin typeface="Times New Roman" panose="02020603050405020304" pitchFamily="18" charset="0"/>
            </a:endParaRPr>
          </a:p>
        </p:txBody>
      </p:sp>
      <p:sp>
        <p:nvSpPr>
          <p:cNvPr id="18439" name="Text Box 1035">
            <a:extLst>
              <a:ext uri="{FF2B5EF4-FFF2-40B4-BE49-F238E27FC236}">
                <a16:creationId xmlns:a16="http://schemas.microsoft.com/office/drawing/2014/main" id="{FECD8BB6-88C8-4C43-870B-31616B29F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867400"/>
            <a:ext cx="1293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Times New Roman" panose="02020603050405020304" pitchFamily="18" charset="0"/>
              </a:rPr>
              <a:t>IBM 701</a:t>
            </a:r>
            <a:endParaRPr lang="en-GB" altLang="sl-SI">
              <a:latin typeface="Times New Roman" panose="02020603050405020304" pitchFamily="18" charset="0"/>
            </a:endParaRPr>
          </a:p>
        </p:txBody>
      </p:sp>
      <p:pic>
        <p:nvPicPr>
          <p:cNvPr id="18440" name="Picture 1036" descr="ibm7090">
            <a:extLst>
              <a:ext uri="{FF2B5EF4-FFF2-40B4-BE49-F238E27FC236}">
                <a16:creationId xmlns:a16="http://schemas.microsoft.com/office/drawing/2014/main" id="{C4CDCD18-01B6-4D9D-898C-73D53512A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29000"/>
            <a:ext cx="2971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1037">
            <a:extLst>
              <a:ext uri="{FF2B5EF4-FFF2-40B4-BE49-F238E27FC236}">
                <a16:creationId xmlns:a16="http://schemas.microsoft.com/office/drawing/2014/main" id="{275A2D87-EC7A-4598-9C61-55FE6688F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867400"/>
            <a:ext cx="1446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Times New Roman" panose="02020603050405020304" pitchFamily="18" charset="0"/>
              </a:rPr>
              <a:t>IBM 7090</a:t>
            </a:r>
            <a:endParaRPr lang="en-GB" altLang="sl-SI">
              <a:latin typeface="Times New Roman" panose="02020603050405020304" pitchFamily="18" charset="0"/>
            </a:endParaRPr>
          </a:p>
        </p:txBody>
      </p:sp>
      <p:pic>
        <p:nvPicPr>
          <p:cNvPr id="18442" name="Picture 1038" descr="ibm360">
            <a:extLst>
              <a:ext uri="{FF2B5EF4-FFF2-40B4-BE49-F238E27FC236}">
                <a16:creationId xmlns:a16="http://schemas.microsoft.com/office/drawing/2014/main" id="{1DE38ED1-BE72-49E4-94C5-592B43C32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2514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1039">
            <a:extLst>
              <a:ext uri="{FF2B5EF4-FFF2-40B4-BE49-F238E27FC236}">
                <a16:creationId xmlns:a16="http://schemas.microsoft.com/office/drawing/2014/main" id="{30C8FFCA-C10E-4425-8052-9D536E64F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867400"/>
            <a:ext cx="1293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Times New Roman" panose="02020603050405020304" pitchFamily="18" charset="0"/>
              </a:rPr>
              <a:t>IBM 360</a:t>
            </a:r>
            <a:endParaRPr lang="en-GB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C8FAB18-EECF-4F3F-9E60-47A5DD66B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Doba tranzistorjev in integriranih vezij</a:t>
            </a:r>
            <a:endParaRPr lang="en-GB" altLang="sl-SI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24BDE9E-4766-42A5-BA42-BBDE6DEC4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sz="2800"/>
              <a:t>1947 izum tranzistorja (Bellovi laboratoriji)</a:t>
            </a:r>
          </a:p>
          <a:p>
            <a:pPr eaLnBrk="1" hangingPunct="1"/>
            <a:r>
              <a:rPr lang="sl-SI" altLang="sl-SI" sz="2800">
                <a:cs typeface="Times New Roman" panose="02020603050405020304" pitchFamily="18" charset="0"/>
              </a:rPr>
              <a:t>1958: integrirana vezja (Texas Instruments)</a:t>
            </a:r>
            <a:r>
              <a:rPr lang="en-GB" altLang="sl-SI" sz="2800"/>
              <a:t> 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2C0D8BCA-E829-4D92-8C89-C440B6FEFC1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2743200" cy="24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AE5737D3-5F81-4384-8F5F-FE7B4456713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86200"/>
            <a:ext cx="3038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46A3D165-11FF-4B30-8076-9DFB84D84D5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14800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021630D-713E-418A-9CEF-E3982FD20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sl-SI"/>
              <a:t>INTEL - Mikroprocesor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2A948F5-F6DC-47C5-AC0E-3368B0BC0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sz="2400"/>
              <a:t>1971 prvi mikroprocesor </a:t>
            </a:r>
            <a:r>
              <a:rPr lang="en-GB" altLang="sl-SI" sz="2800" b="1"/>
              <a:t>Intel 4004 </a:t>
            </a:r>
            <a:r>
              <a:rPr lang="en-GB" altLang="sl-SI" sz="2400"/>
              <a:t>(4 bitni procesor ki je deloval pri hitrosti 108 KHz)</a:t>
            </a:r>
            <a:endParaRPr lang="sl-SI" altLang="sl-SI" sz="2400"/>
          </a:p>
          <a:p>
            <a:pPr eaLnBrk="1" hangingPunct="1"/>
            <a:r>
              <a:rPr lang="sl-SI" altLang="sl-SI" sz="2400"/>
              <a:t>Izumitelj: </a:t>
            </a:r>
            <a:r>
              <a:rPr lang="sl-SI" altLang="sl-SI" sz="2400" b="1" i="1"/>
              <a:t>Ted Hoff</a:t>
            </a:r>
          </a:p>
          <a:p>
            <a:pPr eaLnBrk="1" hangingPunct="1"/>
            <a:r>
              <a:rPr lang="sl-SI" altLang="sl-SI" sz="2400"/>
              <a:t>Prednosti:</a:t>
            </a:r>
          </a:p>
          <a:p>
            <a:pPr lvl="1" eaLnBrk="1" hangingPunct="1"/>
            <a:r>
              <a:rPr lang="sl-SI" altLang="sl-SI" sz="2000"/>
              <a:t>majhni</a:t>
            </a:r>
          </a:p>
          <a:p>
            <a:pPr lvl="1" eaLnBrk="1" hangingPunct="1"/>
            <a:r>
              <a:rPr lang="sl-SI" altLang="sl-SI" sz="2000"/>
              <a:t>zanesljvi</a:t>
            </a:r>
          </a:p>
          <a:p>
            <a:pPr lvl="1" eaLnBrk="1" hangingPunct="1"/>
            <a:r>
              <a:rPr lang="sl-SI" altLang="sl-SI" sz="2000"/>
              <a:t>poceni</a:t>
            </a:r>
          </a:p>
          <a:p>
            <a:pPr lvl="1" eaLnBrk="1" hangingPunct="1"/>
            <a:r>
              <a:rPr lang="sl-SI" altLang="sl-SI" sz="2000"/>
              <a:t>hitri</a:t>
            </a:r>
          </a:p>
          <a:p>
            <a:pPr eaLnBrk="1" hangingPunct="1"/>
            <a:endParaRPr lang="sl-SI" altLang="sl-SI" sz="2400"/>
          </a:p>
          <a:p>
            <a:pPr eaLnBrk="1" hangingPunct="1"/>
            <a:endParaRPr lang="sl-SI" altLang="sl-SI" sz="2400"/>
          </a:p>
          <a:p>
            <a:pPr eaLnBrk="1" hangingPunct="1"/>
            <a:endParaRPr lang="en-GB" altLang="sl-SI" sz="2400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7D16A360-0ED0-4CB1-A768-A750429AB74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2286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0977AAC-E4AA-469D-AF41-C61868F22A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Prvi osebni računalnik</a:t>
            </a:r>
            <a:endParaRPr lang="en-GB" altLang="sl-SI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8F8E35D-A9E9-4006-B0F6-4BBE8CA3B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Med leti 1971 in 1975 je ugledal luč sveta MITS Altair:</a:t>
            </a:r>
          </a:p>
          <a:p>
            <a:pPr lvl="1" eaLnBrk="1" hangingPunct="1"/>
            <a:r>
              <a:rPr lang="sl-SI" altLang="sl-SI"/>
              <a:t>Cena 350$</a:t>
            </a:r>
          </a:p>
          <a:p>
            <a:pPr lvl="1" eaLnBrk="1" hangingPunct="1"/>
            <a:r>
              <a:rPr lang="sl-SI" altLang="sl-SI"/>
              <a:t>Dobilo se ga je po delih</a:t>
            </a:r>
          </a:p>
          <a:p>
            <a:pPr lvl="1" eaLnBrk="1" hangingPunct="1"/>
            <a:r>
              <a:rPr lang="sl-SI" altLang="sl-SI"/>
              <a:t>Mikroprocesor INTEL 8080 (8-bitni)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GB" altLang="sl-SI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9FFEA0F4-1900-4820-B12B-29BD5A15F5C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48200"/>
            <a:ext cx="405765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E8C8B97-521B-450F-925B-3113165D03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Mehanski stroji</a:t>
            </a:r>
            <a:endParaRPr lang="en-GB" altLang="sl-SI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EF1CF96-2686-47C0-A074-C87409AF1C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 </a:t>
            </a:r>
            <a:endParaRPr lang="en-GB" altLang="sl-SI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C2D4803-20C3-4E95-A48A-A46342150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Hišni računalniki (8-bitini procesorji)</a:t>
            </a:r>
            <a:endParaRPr lang="en-GB" altLang="sl-SI"/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7EF9C0C7-2B42-43F0-8BF5-C7DF19EA4D49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7088" y="2093913"/>
            <a:ext cx="1955800" cy="2209800"/>
          </a:xfrm>
          <a:noFill/>
        </p:spPr>
      </p:pic>
      <p:pic>
        <p:nvPicPr>
          <p:cNvPr id="22532" name="Picture 5">
            <a:extLst>
              <a:ext uri="{FF2B5EF4-FFF2-40B4-BE49-F238E27FC236}">
                <a16:creationId xmlns:a16="http://schemas.microsoft.com/office/drawing/2014/main" id="{AD54C244-6AB9-492C-AEDB-1FAC2536958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53000"/>
            <a:ext cx="22383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6">
            <a:extLst>
              <a:ext uri="{FF2B5EF4-FFF2-40B4-BE49-F238E27FC236}">
                <a16:creationId xmlns:a16="http://schemas.microsoft.com/office/drawing/2014/main" id="{6524852D-3EF0-48D2-A27E-E159FEF9D132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19431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7">
            <a:extLst>
              <a:ext uri="{FF2B5EF4-FFF2-40B4-BE49-F238E27FC236}">
                <a16:creationId xmlns:a16="http://schemas.microsoft.com/office/drawing/2014/main" id="{439F3D79-197C-4A4F-BD2D-A830D9ECA1F8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00600"/>
            <a:ext cx="306705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6F754D8-747B-4E77-8AE4-1DEFB32C2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sl-SI"/>
              <a:t>IBM PC - 1981 Boca Raton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336D2FA-CC49-4153-960D-EAC09C61A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sz="2400"/>
              <a:t>Raziskovalci IBM morajo v enem letu sestaviti lasten osebni računalnik</a:t>
            </a:r>
          </a:p>
          <a:p>
            <a:pPr eaLnBrk="1" hangingPunct="1"/>
            <a:r>
              <a:rPr lang="sl-SI" altLang="sl-SI" sz="2400"/>
              <a:t>Uporabijo že narejene dele in sestavijo prvi IBM PC</a:t>
            </a:r>
          </a:p>
          <a:p>
            <a:pPr eaLnBrk="1" hangingPunct="1"/>
            <a:r>
              <a:rPr lang="sl-SI" altLang="sl-SI" sz="2400"/>
              <a:t>IBM PC postane standard za najbolj razširjeno vejo osebnih računalnikov</a:t>
            </a:r>
            <a:endParaRPr lang="en-GB" altLang="sl-SI" sz="2400"/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3D88A72E-9654-4497-8CB9-DE1903B6E73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33800"/>
            <a:ext cx="1971675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A25D652-0681-4732-88F4-721B4C584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Do današnjih dni</a:t>
            </a:r>
            <a:endParaRPr lang="en-GB" altLang="sl-SI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A9B7D6B-6D4A-46FE-8333-C0E4F0807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800"/>
              <a:t>INTEL razvil izpeljanke procesorja 8086: 80286, 80386, 80486, Pentium,...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/>
              <a:t>IBM, Apple, Motorola in DEC razvijajo konkurenčne procesorje, ki so nekoliko manj razširjeni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/>
              <a:t>Hitrosti in zmožnosti računalnikov se podvajajo v malce več kot letu dni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/>
              <a:t>Današnji osebni računalniki so zmožni narediti preko milijardo seštevanj (množenj) na sekundo.</a:t>
            </a:r>
            <a:endParaRPr lang="en-GB" altLang="sl-SI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8948849-68FE-4BDB-8CF0-01FC5FD08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Abakus</a:t>
            </a:r>
            <a:endParaRPr lang="en-GB" altLang="sl-SI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E143071-00DC-4D77-860F-89E56FB4E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sz="2800"/>
              <a:t>2000 p.n.š.</a:t>
            </a:r>
          </a:p>
          <a:p>
            <a:pPr eaLnBrk="1" hangingPunct="1"/>
            <a:r>
              <a:rPr lang="sl-SI" altLang="sl-SI" sz="2800"/>
              <a:t>Ime izhaja iz perzijske besede za gladko peščeno površino</a:t>
            </a:r>
          </a:p>
          <a:p>
            <a:pPr eaLnBrk="1" hangingPunct="1"/>
            <a:r>
              <a:rPr lang="sl-SI" altLang="sl-SI" sz="2800"/>
              <a:t>Omogoča zapis enega števila, seštevanje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sz="2800"/>
          </a:p>
          <a:p>
            <a:pPr eaLnBrk="1" hangingPunct="1"/>
            <a:endParaRPr lang="en-GB" altLang="sl-SI" sz="2800"/>
          </a:p>
        </p:txBody>
      </p:sp>
      <p:pic>
        <p:nvPicPr>
          <p:cNvPr id="5124" name="Picture 6">
            <a:extLst>
              <a:ext uri="{FF2B5EF4-FFF2-40B4-BE49-F238E27FC236}">
                <a16:creationId xmlns:a16="http://schemas.microsoft.com/office/drawing/2014/main" id="{1E2EB5D9-6297-47AB-B045-6B2884416C0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1000"/>
            <a:ext cx="3657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DB1E51C-016B-4D41-9E31-D8A395D9A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Logaritemsko računalo</a:t>
            </a:r>
            <a:endParaRPr lang="en-GB" altLang="sl-SI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BBF9CA7-3B1D-470D-A92A-7C3A8D2BE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John Napier</a:t>
            </a:r>
            <a:r>
              <a:rPr lang="sl-SI" altLang="sl-SI"/>
              <a:t> </a:t>
            </a:r>
            <a:r>
              <a:rPr lang="en-GB" altLang="sl-SI">
                <a:cs typeface="Times New Roman" panose="02020603050405020304" pitchFamily="18" charset="0"/>
              </a:rPr>
              <a:t>(1550-1617) Anglija</a:t>
            </a:r>
            <a:endParaRPr lang="sl-SI" altLang="sl-SI"/>
          </a:p>
          <a:p>
            <a:pPr lvl="1" eaLnBrk="1" hangingPunct="1"/>
            <a:r>
              <a:rPr lang="sl-SI" altLang="sl-SI"/>
              <a:t>Izumil logaritme</a:t>
            </a:r>
          </a:p>
          <a:p>
            <a:pPr lvl="1" eaLnBrk="1" hangingPunct="1"/>
            <a:r>
              <a:rPr lang="en-GB" altLang="sl-SI">
                <a:cs typeface="Times New Roman" panose="02020603050405020304" pitchFamily="18" charset="0"/>
              </a:rPr>
              <a:t>2. pol. 17. stol.: logaritemsko računalo</a:t>
            </a:r>
            <a:endParaRPr lang="sl-SI" altLang="sl-SI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sl-SI"/>
          </a:p>
        </p:txBody>
      </p:sp>
      <p:pic>
        <p:nvPicPr>
          <p:cNvPr id="6148" name="Picture 4" descr="sliderule">
            <a:extLst>
              <a:ext uri="{FF2B5EF4-FFF2-40B4-BE49-F238E27FC236}">
                <a16:creationId xmlns:a16="http://schemas.microsoft.com/office/drawing/2014/main" id="{E2AD445D-76CA-4A7C-AF36-98554B32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67200"/>
            <a:ext cx="50514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EDA212E-01F7-41F9-8EE4-E0E92634F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Pascalov seštevalni stroj</a:t>
            </a:r>
            <a:endParaRPr lang="en-GB" altLang="sl-SI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62DF8F4-69F3-47EE-8EED-7145F10D6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sz="2400" b="1" i="1"/>
              <a:t>Blaise Pascal</a:t>
            </a:r>
            <a:r>
              <a:rPr lang="sl-SI" altLang="sl-SI" sz="2400"/>
              <a:t> (1623-1662), Francija</a:t>
            </a:r>
          </a:p>
          <a:p>
            <a:pPr eaLnBrk="1" hangingPunct="1"/>
            <a:r>
              <a:rPr lang="sl-SI" altLang="sl-SI" sz="2400"/>
              <a:t>Oče se je ukvarjal z davkarijo</a:t>
            </a:r>
          </a:p>
          <a:p>
            <a:pPr eaLnBrk="1" hangingPunct="1"/>
            <a:r>
              <a:rPr lang="sl-SI" altLang="sl-SI" sz="2400"/>
              <a:t>Lahko sešteva 5-mestna števila (potem tudi 8-mestna), ne preveč zanesljivo</a:t>
            </a:r>
          </a:p>
          <a:p>
            <a:pPr eaLnBrk="1" hangingPunct="1"/>
            <a:r>
              <a:rPr lang="sl-SI" altLang="sl-SI" sz="2400"/>
              <a:t>Prodano 10-15 strojev + nekaj “piratskih kopij”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sl-SI" sz="2400"/>
          </a:p>
        </p:txBody>
      </p:sp>
      <p:pic>
        <p:nvPicPr>
          <p:cNvPr id="7172" name="Picture 5" descr="pascal">
            <a:extLst>
              <a:ext uri="{FF2B5EF4-FFF2-40B4-BE49-F238E27FC236}">
                <a16:creationId xmlns:a16="http://schemas.microsoft.com/office/drawing/2014/main" id="{41FD7B33-4153-45FA-AA2F-AE5F64F40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36226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ABE9EEC-C3E8-4033-B835-A12AABF490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Leibnitzov stroj</a:t>
            </a:r>
            <a:endParaRPr lang="en-GB" altLang="sl-SI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DD4DBE2-39B7-4F38-9C53-AC179162A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sl-SI" sz="2400" b="1" i="1">
                <a:cs typeface="Times New Roman" panose="02020603050405020304" pitchFamily="18" charset="0"/>
              </a:rPr>
              <a:t>Gottfried Wilheim Leibnitz</a:t>
            </a:r>
            <a:r>
              <a:rPr lang="en-GB" altLang="sl-SI" sz="2400">
                <a:cs typeface="Times New Roman" panose="02020603050405020304" pitchFamily="18" charset="0"/>
              </a:rPr>
              <a:t> (1646-1716) Nemčija</a:t>
            </a:r>
            <a:endParaRPr lang="sl-SI" altLang="sl-SI" sz="2400"/>
          </a:p>
          <a:p>
            <a:pPr eaLnBrk="1" hangingPunct="1"/>
            <a:r>
              <a:rPr lang="sl-SI" altLang="sl-SI" sz="2400"/>
              <a:t>Stroj narejen 1674</a:t>
            </a:r>
          </a:p>
          <a:p>
            <a:pPr eaLnBrk="1" hangingPunct="1"/>
            <a:r>
              <a:rPr lang="sl-SI" altLang="sl-SI" sz="2400"/>
              <a:t>Lahko sešteva in množi 5 do 12-mestna števila; produkt mora biti do 16 mest</a:t>
            </a:r>
          </a:p>
          <a:p>
            <a:pPr eaLnBrk="1" hangingPunct="1"/>
            <a:r>
              <a:rPr lang="sl-SI" altLang="sl-SI" sz="2400"/>
              <a:t>Uporablja mehanizem za prenos pri seštevanju, ki pa ne deluje v vseh primerih</a:t>
            </a:r>
          </a:p>
          <a:p>
            <a:pPr eaLnBrk="1" hangingPunct="1"/>
            <a:r>
              <a:rPr lang="sl-SI" altLang="sl-SI" sz="2400"/>
              <a:t>Stroj je potrebno poganjati z ročico</a:t>
            </a:r>
            <a:endParaRPr lang="en-GB" altLang="sl-SI" sz="2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sl-SI"/>
              <a:t> </a:t>
            </a:r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en-GB" altLang="sl-SI"/>
          </a:p>
        </p:txBody>
      </p:sp>
      <p:pic>
        <p:nvPicPr>
          <p:cNvPr id="8196" name="Picture 4" descr="leibniz">
            <a:extLst>
              <a:ext uri="{FF2B5EF4-FFF2-40B4-BE49-F238E27FC236}">
                <a16:creationId xmlns:a16="http://schemas.microsoft.com/office/drawing/2014/main" id="{0A5C4A29-67EA-4BB5-8EA7-84F174455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00600"/>
            <a:ext cx="246856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11C046A-F45D-4C27-AD0F-C9A37BCAD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Charles Babbage</a:t>
            </a:r>
            <a:endParaRPr lang="en-GB" altLang="sl-SI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E8D2F56-F8A6-4629-8F13-3E0F5F12D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7772400" cy="4114800"/>
          </a:xfrm>
        </p:spPr>
        <p:txBody>
          <a:bodyPr/>
          <a:lstStyle/>
          <a:p>
            <a:pPr eaLnBrk="1" hangingPunct="1"/>
            <a:r>
              <a:rPr lang="sl-SI" altLang="sl-SI" sz="2400" b="1"/>
              <a:t>Charles Babbage</a:t>
            </a:r>
            <a:r>
              <a:rPr lang="sl-SI" altLang="sl-SI" sz="2400"/>
              <a:t> </a:t>
            </a:r>
            <a:r>
              <a:rPr lang="en-GB" altLang="sl-SI" sz="2400">
                <a:cs typeface="Times New Roman" panose="02020603050405020304" pitchFamily="18" charset="0"/>
              </a:rPr>
              <a:t>(1792-1871) Škotska</a:t>
            </a:r>
            <a:endParaRPr lang="sl-SI" altLang="sl-SI" sz="2400"/>
          </a:p>
          <a:p>
            <a:pPr eaLnBrk="1" hangingPunct="1"/>
            <a:r>
              <a:rPr lang="sl-SI" altLang="sl-SI" sz="2400"/>
              <a:t>1822-1833 se je ukvarjal z diferenčnim strojem – stroj za aproksimiranje funkcij s polinomi na primernih intervalih</a:t>
            </a:r>
          </a:p>
          <a:p>
            <a:pPr eaLnBrk="1" hangingPunct="1"/>
            <a:r>
              <a:rPr lang="sl-SI" altLang="sl-SI" sz="2400"/>
              <a:t>1836 analitični stroj</a:t>
            </a:r>
          </a:p>
          <a:p>
            <a:pPr lvl="1" eaLnBrk="1" hangingPunct="1"/>
            <a:r>
              <a:rPr lang="en-GB" altLang="sl-SI" sz="2000">
                <a:cs typeface="Times New Roman" panose="02020603050405020304" pitchFamily="18" charset="0"/>
              </a:rPr>
              <a:t>neodvisen od problema</a:t>
            </a:r>
            <a:endParaRPr lang="sl-SI" altLang="sl-SI" sz="2000"/>
          </a:p>
          <a:p>
            <a:pPr lvl="1" eaLnBrk="1" hangingPunct="1"/>
            <a:r>
              <a:rPr lang="en-GB" altLang="sl-SI" sz="2000">
                <a:cs typeface="Times New Roman" panose="02020603050405020304" pitchFamily="18" charset="0"/>
              </a:rPr>
              <a:t>u</a:t>
            </a:r>
            <a:r>
              <a:rPr lang="sl-SI" altLang="sl-SI" sz="2000">
                <a:cs typeface="Times New Roman" panose="02020603050405020304" pitchFamily="18" charset="0"/>
              </a:rPr>
              <a:t>vede pojme </a:t>
            </a:r>
            <a:r>
              <a:rPr lang="sl-SI" altLang="sl-SI" sz="2000" i="1">
                <a:cs typeface="Times New Roman" panose="02020603050405020304" pitchFamily="18" charset="0"/>
              </a:rPr>
              <a:t>skladišče</a:t>
            </a:r>
            <a:r>
              <a:rPr lang="sl-SI" altLang="sl-SI" sz="2000">
                <a:cs typeface="Times New Roman" panose="02020603050405020304" pitchFamily="18" charset="0"/>
              </a:rPr>
              <a:t>, </a:t>
            </a:r>
            <a:r>
              <a:rPr lang="sl-SI" altLang="sl-SI" sz="2000" i="1">
                <a:cs typeface="Times New Roman" panose="02020603050405020304" pitchFamily="18" charset="0"/>
              </a:rPr>
              <a:t>kontrolna enota</a:t>
            </a:r>
            <a:r>
              <a:rPr lang="sl-SI" altLang="sl-SI" sz="2000">
                <a:cs typeface="Times New Roman" panose="02020603050405020304" pitchFamily="18" charset="0"/>
              </a:rPr>
              <a:t>, </a:t>
            </a:r>
            <a:endParaRPr lang="sl-SI" altLang="sl-SI" sz="200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sl-SI" altLang="sl-SI" sz="2000" i="1"/>
              <a:t>    </a:t>
            </a:r>
            <a:r>
              <a:rPr lang="sl-SI" altLang="sl-SI" sz="2000" i="1">
                <a:cs typeface="Times New Roman" panose="02020603050405020304" pitchFamily="18" charset="0"/>
              </a:rPr>
              <a:t>program</a:t>
            </a:r>
            <a:r>
              <a:rPr lang="sl-SI" altLang="sl-SI" sz="2000">
                <a:cs typeface="Times New Roman" panose="02020603050405020304" pitchFamily="18" charset="0"/>
              </a:rPr>
              <a:t>… </a:t>
            </a:r>
            <a:endParaRPr lang="sl-SI" altLang="sl-SI" sz="2000"/>
          </a:p>
          <a:p>
            <a:pPr lvl="1" eaLnBrk="1" hangingPunct="1"/>
            <a:r>
              <a:rPr lang="sl-SI" altLang="sl-SI" sz="2000">
                <a:cs typeface="Times New Roman" panose="02020603050405020304" pitchFamily="18" charset="0"/>
              </a:rPr>
              <a:t>(Ne) deluje na zobata kolesa</a:t>
            </a:r>
            <a:endParaRPr lang="sl-SI" altLang="sl-SI" sz="2000"/>
          </a:p>
          <a:p>
            <a:pPr lvl="1" eaLnBrk="1" hangingPunct="1"/>
            <a:r>
              <a:rPr lang="sl-SI" altLang="sl-SI" sz="2000"/>
              <a:t>uporablja luknjane kartice 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88DDDB42-A8F3-40AE-ABEB-CE57DB164E8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250507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E6B6BA1-5C9E-4930-96E5-81C275F2EB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Električni stroji</a:t>
            </a:r>
            <a:endParaRPr lang="en-GB" altLang="sl-SI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78ADD5B-D594-4CD9-B4DA-406571C1CF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 </a:t>
            </a:r>
            <a:endParaRPr lang="en-GB" alt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B730066-2441-4FE6-8459-3CEC707AC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sl-SI"/>
              <a:t>Herman Hollerith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8388B6E-F933-481D-BEB4-E10BFDE2D0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sl-SI" sz="2800" b="1" i="1"/>
              <a:t>Herman Hollerith</a:t>
            </a:r>
            <a:r>
              <a:rPr lang="en-GB" altLang="sl-SI" sz="2800"/>
              <a:t> (1860-1929) </a:t>
            </a:r>
            <a:r>
              <a:rPr lang="sl-SI" altLang="sl-SI" sz="2800"/>
              <a:t>, ZDA</a:t>
            </a:r>
            <a:endParaRPr lang="en-GB" altLang="sl-SI" sz="2800"/>
          </a:p>
          <a:p>
            <a:pPr eaLnBrk="1" hangingPunct="1"/>
            <a:r>
              <a:rPr lang="en-GB" altLang="sl-SI" sz="2800"/>
              <a:t>Izpopolni uporabo luknjastih kartic ki jih je izumil </a:t>
            </a:r>
            <a:r>
              <a:rPr lang="en-GB" altLang="sl-SI" sz="2800" b="1" i="1"/>
              <a:t>Joseph Jaquard</a:t>
            </a:r>
            <a:r>
              <a:rPr lang="en-GB" altLang="sl-SI" sz="2800"/>
              <a:t> (tkalski stroj.)</a:t>
            </a:r>
          </a:p>
          <a:p>
            <a:pPr eaLnBrk="1" hangingPunct="1"/>
            <a:r>
              <a:rPr lang="en-GB" altLang="sl-SI" sz="2800"/>
              <a:t>Uporabi elektromagnetne izume svojega časa.</a:t>
            </a:r>
          </a:p>
          <a:p>
            <a:pPr eaLnBrk="1" hangingPunct="1"/>
            <a:r>
              <a:rPr lang="en-GB" altLang="sl-SI" sz="2800"/>
              <a:t>Njegov stroj uporabijo za popis prebivalstva v Ameriki (1890)</a:t>
            </a:r>
          </a:p>
          <a:p>
            <a:pPr eaLnBrk="1" hangingPunct="1"/>
            <a:r>
              <a:rPr lang="en-GB" altLang="sl-SI" sz="2800"/>
              <a:t>Kasneje ustanovi podjetje</a:t>
            </a:r>
            <a:r>
              <a:rPr lang="sl-SI" altLang="sl-SI" sz="2800"/>
              <a:t>,</a:t>
            </a:r>
            <a:r>
              <a:rPr lang="en-GB" altLang="sl-SI" sz="2800"/>
              <a:t> ki preraste v IBM.</a:t>
            </a:r>
            <a:endParaRPr lang="en-GB" altLang="sl-SI" sz="2800">
              <a:latin typeface="Arial CE" panose="020B0604020202020204" pitchFamily="34" charset="0"/>
            </a:endParaRPr>
          </a:p>
          <a:p>
            <a:pPr eaLnBrk="1" hangingPunct="1"/>
            <a:endParaRPr lang="en-GB" altLang="sl-SI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0</TotalTime>
  <Words>694</Words>
  <Application>Microsoft Office PowerPoint</Application>
  <PresentationFormat>On-screen Show (4:3)</PresentationFormat>
  <Paragraphs>135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 CE</vt:lpstr>
      <vt:lpstr>Penguin</vt:lpstr>
      <vt:lpstr>Tahoma</vt:lpstr>
      <vt:lpstr>Times New Roman</vt:lpstr>
      <vt:lpstr>Times New Roman CE</vt:lpstr>
      <vt:lpstr>Wingdings</vt:lpstr>
      <vt:lpstr>Blends</vt:lpstr>
      <vt:lpstr>Zgodovina računalnikov</vt:lpstr>
      <vt:lpstr>Mehanski stroji</vt:lpstr>
      <vt:lpstr>Abakus</vt:lpstr>
      <vt:lpstr>Logaritemsko računalo</vt:lpstr>
      <vt:lpstr>Pascalov seštevalni stroj</vt:lpstr>
      <vt:lpstr>Leibnitzov stroj</vt:lpstr>
      <vt:lpstr>Charles Babbage</vt:lpstr>
      <vt:lpstr>Električni stroji</vt:lpstr>
      <vt:lpstr>Herman Hollerith</vt:lpstr>
      <vt:lpstr>Medtem se je dogajalo...</vt:lpstr>
      <vt:lpstr>Turingov stroj</vt:lpstr>
      <vt:lpstr>Konrad Zuse</vt:lpstr>
      <vt:lpstr>Doba relejev in elektronk</vt:lpstr>
      <vt:lpstr>John von Neuman</vt:lpstr>
      <vt:lpstr>ENIAC, EDVAC</vt:lpstr>
      <vt:lpstr>PowerPoint Presentation</vt:lpstr>
      <vt:lpstr>Doba tranzistorjev in integriranih vezij</vt:lpstr>
      <vt:lpstr>INTEL - Mikroprocesor</vt:lpstr>
      <vt:lpstr>Prvi osebni računalnik</vt:lpstr>
      <vt:lpstr>Hišni računalniki (8-bitini procesorji)</vt:lpstr>
      <vt:lpstr>IBM PC - 1981 Boca Raton</vt:lpstr>
      <vt:lpstr>Do današnjih dni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2019-06-03T09:07:30Z</dcterms:created>
  <dcterms:modified xsi:type="dcterms:W3CDTF">2019-06-03T09:07:30Z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