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6" autoAdjust="0"/>
    <p:restoredTop sz="93040" autoAdjust="0"/>
  </p:normalViewPr>
  <p:slideViewPr>
    <p:cSldViewPr>
      <p:cViewPr>
        <p:scale>
          <a:sx n="50" d="100"/>
          <a:sy n="50" d="100"/>
        </p:scale>
        <p:origin x="-2910" y="-1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383D12C-1649-407B-A40D-B278976A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6192-4B78-4962-9F01-E8C5A600D494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66E9238-919E-449A-BE9E-4F40F367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CD3E8B8-D33E-4FED-B7CB-A4498D59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A852-2127-4BF5-8D0D-2AA79C987A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223861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97BDD33-1F75-4676-B792-4DA52A39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6BB0-DDF1-4046-96AE-7337CA4C2164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344D7A4-2ADE-44C4-9647-150435B8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622BF2B-C821-417D-B9EF-C19D3BA3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6A7ED-34DF-4911-8EC3-714AF0E4E8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690634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7CF2416-30A2-4451-AAFE-5A9ECA69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E510-B5E6-45B6-893E-133EBAEE78A7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55206AC-F9BA-4CD7-9BDB-56944C64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1999161-B43E-4331-BFE0-9B257B32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1471C-664E-46DC-ABC1-DCF10DC4B2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970889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E57BF15-31AC-4C45-8636-5E2337D8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CA52-8EB2-4777-831A-BBA1F9E734E7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EEC743F-D086-4CE0-94B7-DC1E8254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673F4CD-918F-4EA0-8F7F-1F8AB85F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6312C-860F-451E-8C36-AB48F869F2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476753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E1EFFEB-AF78-4962-A7DE-E11957B2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D6E47-B64A-45B4-9943-041843F67B0B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AE2E200-C3DC-4DA8-A073-5FBA7336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9F07365-8441-4A44-9ADD-551AF7E1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5C77-F9CD-44E9-9588-207F76A8C0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390321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A6A933D-4D5B-4606-BAD9-7CBADA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9BA1C-F427-425F-97F5-3E3B35C9DE95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EE6D1FA-583C-488C-BE95-931EF148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75EB4CB-4518-4F5C-8F31-00B92E22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20ED4-9275-4458-9AC5-86F532F9F8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497422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A3B60629-62E4-4631-863A-74D8F1D0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13E0-A475-4ABD-A5D6-1810DD3557A5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EA8F76D-CE99-41EE-A31D-7E53EAF2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E5C4DD55-F0E2-4649-ADB9-8EFFE5F8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A5BDB-0295-4D14-B2DB-188C0060DB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377184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9930BC4D-3750-46F1-B33D-B33FAA8A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3302-D3DB-46C2-926F-FE7B606FBA0C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B0638C2C-3BDC-459B-A90B-8945DF55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5958EEF7-4BF1-4747-9D39-E26F5184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E3D03-6115-4449-A598-1B502E0F60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011512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FD0BA47B-EAD4-4568-BE53-B1C77A14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FFC73-B5E5-44F1-89EB-D2596058E90B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116476E-0AF7-4A2E-B944-EF1C93A24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9525E7F9-7E89-4874-B142-FF2442CB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98E8-A0A6-4776-9FCE-3833E63A1E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094654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32340628-074D-48EC-90DE-9A616003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BA80-D9E1-42AD-9053-71562ED111A9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8C5BDBC-E194-4E2B-BD32-2481A074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6C37197-6CE0-404C-BE95-5B120CDD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F2347-00D6-40FB-9FF8-871DF63B38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19025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1746C02-D78E-4532-B64E-12523E9A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B106-3787-496C-B7C7-DAF1980EA677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C216D487-4ED8-42B0-8E19-2FF48628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1CEFD60-1929-444F-BCC9-7C400F45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457E2-9434-4BDF-B214-1451F8CD97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922233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8AB2AEB-B7F7-436D-AE13-6419E2BC4D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45D6B535-B4AA-4DF5-A470-59EDFEED6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B8440AF-7849-4540-BC54-66ACEEFE6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A834ED-1965-4591-AB87-CCF770C955C1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0090040-D201-4D8F-8BEB-7452D6F57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3A5DB5A-53B4-4833-9889-FCE5CC316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5935873-A314-4E97-96FF-B5DC6899E89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4/Pre%C5%BEihov_Voranc_1930s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C82240-DF83-43FE-A546-BC57CE990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067175" cy="765175"/>
          </a:xfrm>
        </p:spPr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Prežihov Voranc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892619-541D-47F4-B6DC-9EE8815F4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620713"/>
            <a:ext cx="2160588" cy="5762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C000"/>
                </a:solidFill>
              </a:rPr>
              <a:t>Doberdob</a:t>
            </a:r>
          </a:p>
        </p:txBody>
      </p:sp>
      <p:pic>
        <p:nvPicPr>
          <p:cNvPr id="18434" name="Picture 2" descr="Slika:Prežihov Voranc 1930s.jpg">
            <a:hlinkClick r:id="rId2"/>
            <a:extLst>
              <a:ext uri="{FF2B5EF4-FFF2-40B4-BE49-F238E27FC236}">
                <a16:creationId xmlns:a16="http://schemas.microsoft.com/office/drawing/2014/main" id="{1987E69D-3775-4ABC-B1A4-AF1EF8209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525"/>
            <a:ext cx="37814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http://s2.bolha.si/3/image/18123/18175/_492138a9d9212.jpg">
            <a:extLst>
              <a:ext uri="{FF2B5EF4-FFF2-40B4-BE49-F238E27FC236}">
                <a16:creationId xmlns:a16="http://schemas.microsoft.com/office/drawing/2014/main" id="{D89250D4-7C9C-4138-ABBA-3CEECC55D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50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75327-B865-4775-B993-A0250E78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3BCCD32-BDD3-4E1E-9135-70E831835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Četovodja Glažer</a:t>
            </a:r>
          </a:p>
          <a:p>
            <a:endParaRPr lang="sl-SI" altLang="sl-SI"/>
          </a:p>
          <a:p>
            <a:r>
              <a:rPr lang="sl-SI" altLang="sl-SI"/>
              <a:t>‘’Pazita na sod! To je najdragocenejša stvar!’’</a:t>
            </a:r>
          </a:p>
          <a:p>
            <a:endParaRPr lang="sl-SI" altLang="sl-SI"/>
          </a:p>
          <a:p>
            <a:r>
              <a:rPr lang="sl-SI" altLang="sl-SI"/>
              <a:t>‘’Pa poglejva kje sva!’’</a:t>
            </a:r>
          </a:p>
          <a:p>
            <a:endParaRPr lang="sl-SI" altLang="sl-SI"/>
          </a:p>
          <a:p>
            <a:r>
              <a:rPr lang="sl-SI" altLang="sl-SI"/>
              <a:t>‘’Prekleta vojna!’’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04CE71-ABC3-4839-9B76-A3C881ED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6709B54-B8D1-4EFA-86B7-39C9C73CE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Bataljon je spet ležal v prvi vrsti</a:t>
            </a:r>
          </a:p>
          <a:p>
            <a:endParaRPr lang="sl-SI" altLang="sl-SI"/>
          </a:p>
          <a:p>
            <a:r>
              <a:rPr lang="sl-SI" altLang="sl-SI"/>
              <a:t>‘’Kje pa je Popovič?’’</a:t>
            </a:r>
          </a:p>
          <a:p>
            <a:endParaRPr lang="sl-SI" altLang="sl-SI"/>
          </a:p>
          <a:p>
            <a:r>
              <a:rPr lang="sl-SI" altLang="sl-SI"/>
              <a:t>‘’Ti greš nazaj mi pa ostanemo tukaj…’’</a:t>
            </a:r>
          </a:p>
          <a:p>
            <a:endParaRPr lang="sl-SI" altLang="sl-SI"/>
          </a:p>
          <a:p>
            <a:r>
              <a:rPr lang="sl-SI" altLang="sl-SI"/>
              <a:t>Zaigrala je harmonika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E629A-AB62-4A4E-B70D-7904E4BA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24A0802-CECD-4624-B825-285EE736E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Mirna noč</a:t>
            </a:r>
          </a:p>
          <a:p>
            <a:pPr fontAlgn="auto">
              <a:spcAft>
                <a:spcPts val="0"/>
              </a:spcAft>
              <a:defRPr/>
            </a:pPr>
            <a:endParaRPr lang="sl-SI" b="1" dirty="0"/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Mrlič</a:t>
            </a:r>
          </a:p>
          <a:p>
            <a:pPr fontAlgn="auto">
              <a:spcAft>
                <a:spcPts val="0"/>
              </a:spcAft>
              <a:defRPr/>
            </a:pPr>
            <a:endParaRPr lang="sl-SI" b="1" dirty="0"/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Sto tisoč kron</a:t>
            </a:r>
          </a:p>
          <a:p>
            <a:pPr fontAlgn="auto">
              <a:spcAft>
                <a:spcPts val="0"/>
              </a:spcAft>
              <a:defRPr/>
            </a:pPr>
            <a:endParaRPr lang="sl-SI" b="1" dirty="0"/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Črne sence</a:t>
            </a:r>
          </a:p>
          <a:p>
            <a:pPr fontAlgn="auto">
              <a:spcAft>
                <a:spcPts val="0"/>
              </a:spcAft>
              <a:defRPr/>
            </a:pPr>
            <a:endParaRPr lang="sl-SI" b="1" dirty="0"/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Oživel stotnik</a:t>
            </a:r>
          </a:p>
        </p:txBody>
      </p:sp>
      <p:grpSp>
        <p:nvGrpSpPr>
          <p:cNvPr id="4" name="Skupina 5">
            <a:extLst>
              <a:ext uri="{FF2B5EF4-FFF2-40B4-BE49-F238E27FC236}">
                <a16:creationId xmlns:a16="http://schemas.microsoft.com/office/drawing/2014/main" id="{60C15CF3-42CD-4E69-A044-F5913E80009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420938"/>
            <a:ext cx="3887788" cy="2889250"/>
            <a:chOff x="3275856" y="2420888"/>
            <a:chExt cx="3888432" cy="2889612"/>
          </a:xfrm>
        </p:grpSpPr>
        <p:pic>
          <p:nvPicPr>
            <p:cNvPr id="24581" name="Picture 2" descr="\">
              <a:extLst>
                <a:ext uri="{FF2B5EF4-FFF2-40B4-BE49-F238E27FC236}">
                  <a16:creationId xmlns:a16="http://schemas.microsoft.com/office/drawing/2014/main" id="{C61017E4-C05B-458C-925B-973EE603C7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420888"/>
              <a:ext cx="3810000" cy="2390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PoljeZBesedilom 4">
              <a:extLst>
                <a:ext uri="{FF2B5EF4-FFF2-40B4-BE49-F238E27FC236}">
                  <a16:creationId xmlns:a16="http://schemas.microsoft.com/office/drawing/2014/main" id="{C480379B-676C-46AC-AE3D-F73DCA1B6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7864" y="4941168"/>
              <a:ext cx="38164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sl-SI" altLang="sl-SI"/>
                <a:t>10 dinarjev ali 40 kron SHS 1919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B44-3DFC-4E88-92D9-AB92AD81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IX.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E0AB037-9A10-4A8B-A3E8-0C86B44A9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‘’Kako je vojak?’’</a:t>
            </a:r>
          </a:p>
          <a:p>
            <a:endParaRPr lang="sl-SI" altLang="sl-SI"/>
          </a:p>
          <a:p>
            <a:r>
              <a:rPr lang="sl-SI" altLang="sl-SI"/>
              <a:t>Pekoljeva smrt</a:t>
            </a:r>
          </a:p>
          <a:p>
            <a:endParaRPr lang="sl-SI" altLang="sl-SI"/>
          </a:p>
          <a:p>
            <a:r>
              <a:rPr lang="sl-SI" altLang="sl-SI"/>
              <a:t>Pisanka</a:t>
            </a:r>
          </a:p>
          <a:p>
            <a:endParaRPr lang="sl-SI" altLang="sl-SI"/>
          </a:p>
          <a:p>
            <a:r>
              <a:rPr lang="sl-SI" altLang="sl-SI"/>
              <a:t>Spomin materi</a:t>
            </a:r>
          </a:p>
        </p:txBody>
      </p:sp>
      <p:pic>
        <p:nvPicPr>
          <p:cNvPr id="6146" name="Picture 2" descr="http://stareslike.files.wordpress.com/2011/05/100809-gogala-016.jpg">
            <a:extLst>
              <a:ext uri="{FF2B5EF4-FFF2-40B4-BE49-F238E27FC236}">
                <a16:creationId xmlns:a16="http://schemas.microsoft.com/office/drawing/2014/main" id="{2D92E427-37EE-4EA0-BE49-70BFFE819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341438"/>
            <a:ext cx="359410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5C8C9-D003-4AD0-A2D2-30427A0E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X.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FFC0C4-75D8-4571-A640-58C025D40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r>
              <a:rPr lang="sl-SI" altLang="sl-SI"/>
              <a:t>‘’Na soški fronti vlada mir!’’</a:t>
            </a:r>
          </a:p>
          <a:p>
            <a:endParaRPr lang="sl-SI" altLang="sl-SI"/>
          </a:p>
          <a:p>
            <a:r>
              <a:rPr lang="sl-SI" altLang="sl-SI"/>
              <a:t>Neznana postava se je pridružila</a:t>
            </a:r>
          </a:p>
          <a:p>
            <a:endParaRPr lang="sl-SI" altLang="sl-SI"/>
          </a:p>
          <a:p>
            <a:r>
              <a:rPr lang="sl-SI" altLang="sl-SI"/>
              <a:t>Leča je raztegnil mahove</a:t>
            </a:r>
          </a:p>
          <a:p>
            <a:endParaRPr lang="sl-SI" altLang="sl-SI"/>
          </a:p>
          <a:p>
            <a:r>
              <a:rPr lang="sl-SI" altLang="sl-SI"/>
              <a:t>Tesnoba</a:t>
            </a:r>
          </a:p>
          <a:p>
            <a:endParaRPr lang="sl-SI" altLang="sl-SI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6AA5F3E5-6564-4223-B323-9DE43A4BA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76700"/>
            <a:ext cx="5761038" cy="431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200">
                <a:solidFill>
                  <a:srgbClr val="FFFF00"/>
                </a:solidFill>
              </a:rPr>
              <a:t>‘’ Delaj, delaj, dekle, pušeljc, to rajžo žalostno…’’</a:t>
            </a:r>
          </a:p>
        </p:txBody>
      </p:sp>
      <p:pic>
        <p:nvPicPr>
          <p:cNvPr id="5122" name="Picture 2" descr="http://www.hog-si.com/images/preview.asp?node=%7B6CF9C695-72CD-4AD1-978A-4AAD695FABA4%7D">
            <a:extLst>
              <a:ext uri="{FF2B5EF4-FFF2-40B4-BE49-F238E27FC236}">
                <a16:creationId xmlns:a16="http://schemas.microsoft.com/office/drawing/2014/main" id="{3EFE27A9-C8C6-41B2-AFA1-D1FA316F0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0"/>
            <a:ext cx="349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3C659-2E0C-4F76-84AB-A270615E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XI.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8C8F3EF-8466-47E3-9AF6-A67EC4946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Morali so zapustiti barake</a:t>
            </a:r>
          </a:p>
          <a:p>
            <a:endParaRPr lang="sl-SI" altLang="sl-SI"/>
          </a:p>
          <a:p>
            <a:r>
              <a:rPr lang="sl-SI" altLang="sl-SI"/>
              <a:t>Novinci</a:t>
            </a:r>
          </a:p>
          <a:p>
            <a:endParaRPr lang="sl-SI" altLang="sl-SI"/>
          </a:p>
          <a:p>
            <a:r>
              <a:rPr lang="sl-SI" altLang="sl-SI"/>
              <a:t>Pomlad</a:t>
            </a:r>
          </a:p>
          <a:p>
            <a:endParaRPr lang="sl-SI" altLang="sl-SI"/>
          </a:p>
        </p:txBody>
      </p:sp>
      <p:pic>
        <p:nvPicPr>
          <p:cNvPr id="4098" name="Picture 2" descr="http://prohereditate.com/depo/dolomitenfreunde15.jpg">
            <a:extLst>
              <a:ext uri="{FF2B5EF4-FFF2-40B4-BE49-F238E27FC236}">
                <a16:creationId xmlns:a16="http://schemas.microsoft.com/office/drawing/2014/main" id="{EF5485BA-2DD4-46DC-98C8-659CC1C75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205038"/>
            <a:ext cx="6829425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EC522-268E-4958-B7D4-F374DEC8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XII.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3F00DA0-8F16-4DFE-A54C-134A446B9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‘’P-n-k!’’</a:t>
            </a:r>
          </a:p>
          <a:p>
            <a:endParaRPr lang="sl-SI" altLang="sl-SI"/>
          </a:p>
          <a:p>
            <a:r>
              <a:rPr lang="sl-SI" altLang="sl-SI"/>
              <a:t>‘’Vojna je vojna, vedno ista pesem!’’</a:t>
            </a:r>
          </a:p>
          <a:p>
            <a:endParaRPr lang="sl-SI" altLang="sl-SI"/>
          </a:p>
          <a:p>
            <a:r>
              <a:rPr lang="sl-SI" altLang="sl-SI"/>
              <a:t>‘’Vsi v zaklonišča!’’</a:t>
            </a:r>
          </a:p>
          <a:p>
            <a:endParaRPr lang="sl-SI" altLang="sl-SI"/>
          </a:p>
          <a:p>
            <a:r>
              <a:rPr lang="sl-SI" altLang="sl-SI"/>
              <a:t>‘’Naši!’’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81842E-6601-4CB0-802B-50D1DAB3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XIII.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C360F8C-84FD-4947-9652-ACD26297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Kaverna</a:t>
            </a:r>
          </a:p>
          <a:p>
            <a:endParaRPr lang="sl-SI" altLang="sl-SI"/>
          </a:p>
          <a:p>
            <a:r>
              <a:rPr lang="sl-SI" altLang="sl-SI"/>
              <a:t>Lesen strop</a:t>
            </a:r>
          </a:p>
          <a:p>
            <a:endParaRPr lang="sl-SI" altLang="sl-SI"/>
          </a:p>
          <a:p>
            <a:r>
              <a:rPr lang="sl-SI" altLang="sl-SI"/>
              <a:t>Ručgaj</a:t>
            </a:r>
          </a:p>
          <a:p>
            <a:endParaRPr lang="sl-SI" altLang="sl-SI"/>
          </a:p>
        </p:txBody>
      </p:sp>
      <p:pic>
        <p:nvPicPr>
          <p:cNvPr id="2049" name="Picture 1" descr="C:\Users\Sebastjan\Desktop\kota.JPG">
            <a:extLst>
              <a:ext uri="{FF2B5EF4-FFF2-40B4-BE49-F238E27FC236}">
                <a16:creationId xmlns:a16="http://schemas.microsoft.com/office/drawing/2014/main" id="{A2568135-899B-4205-9215-A94434532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341438"/>
            <a:ext cx="612140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E2D60F-E93C-4125-A609-A5ABD0ED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XIV.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88F6547-6D63-45A6-A979-BEA1873EC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‘’Leča je bil še najbolj pameten!’’</a:t>
            </a:r>
          </a:p>
          <a:p>
            <a:endParaRPr lang="sl-SI" altLang="sl-SI"/>
          </a:p>
          <a:p>
            <a:r>
              <a:rPr lang="sl-SI" altLang="sl-SI"/>
              <a:t>Izkušeni vojaki</a:t>
            </a:r>
          </a:p>
          <a:p>
            <a:endParaRPr lang="sl-SI" altLang="sl-SI"/>
          </a:p>
          <a:p>
            <a:r>
              <a:rPr lang="sl-SI" altLang="sl-SI"/>
              <a:t>Nocoj ali nikdar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8F2FD9-050C-4259-8D96-D7E7FF5E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Posebne besede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3B1CF8D-22D3-4917-9336-818BFC1E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Baterije –  Vojaška skupina ljudi z pomočjo arterije</a:t>
            </a:r>
          </a:p>
          <a:p>
            <a:r>
              <a:rPr lang="sl-SI" altLang="sl-SI"/>
              <a:t>Arterija – Orožja močnih kalibrov </a:t>
            </a:r>
          </a:p>
          <a:p>
            <a:r>
              <a:rPr lang="sl-SI" altLang="sl-SI"/>
              <a:t>Železne traverze – (po domače šine) železni profili za podporo</a:t>
            </a:r>
          </a:p>
          <a:p>
            <a:r>
              <a:rPr lang="sl-SI" altLang="sl-SI"/>
              <a:t>Komis – Vojaški kruh</a:t>
            </a:r>
          </a:p>
        </p:txBody>
      </p:sp>
      <p:pic>
        <p:nvPicPr>
          <p:cNvPr id="31746" name="Picture 2" descr="http://www.karlehmer.com/images/wilds-kommissbrotlg.jpg">
            <a:extLst>
              <a:ext uri="{FF2B5EF4-FFF2-40B4-BE49-F238E27FC236}">
                <a16:creationId xmlns:a16="http://schemas.microsoft.com/office/drawing/2014/main" id="{9FC649BB-2EE5-4A8A-B8D0-A7880DADB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741738"/>
            <a:ext cx="4859337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21F67E-F6B1-4A3B-ABAF-C22EC5CC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Nekaj o knjigi: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DADF557-53B1-49DC-A8CB-C4F0EEBCF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Nastala je leta 1981 v Ljubljani</a:t>
            </a:r>
          </a:p>
          <a:p>
            <a:r>
              <a:rPr lang="sl-SI" altLang="sl-SI"/>
              <a:t>Natisnila jo je TISKARNA LJUDSKE PRAVICE</a:t>
            </a:r>
          </a:p>
          <a:p>
            <a:r>
              <a:rPr lang="sl-SI" altLang="sl-SI"/>
              <a:t>Knjiga je vojni roman slovenskega naroda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616A7BE2-1C46-4EE0-8694-DAC46172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sl-SI" altLang="sl-SI"/>
              <a:t>Knjiga je sestavljena iz štirih poglavij:</a:t>
            </a:r>
          </a:p>
          <a:p>
            <a:pPr lvl="1"/>
            <a:r>
              <a:rPr lang="sl-SI" altLang="sl-SI"/>
              <a:t>Črna vojska</a:t>
            </a:r>
          </a:p>
          <a:p>
            <a:pPr lvl="1"/>
            <a:r>
              <a:rPr lang="sl-SI" altLang="sl-SI"/>
              <a:t>Doberdob</a:t>
            </a:r>
          </a:p>
          <a:p>
            <a:pPr lvl="1"/>
            <a:r>
              <a:rPr lang="sl-SI" altLang="sl-SI"/>
              <a:t>Lebring</a:t>
            </a:r>
          </a:p>
          <a:p>
            <a:pPr lvl="1"/>
            <a:r>
              <a:rPr lang="sl-SI" altLang="sl-SI"/>
              <a:t>Judenburg</a:t>
            </a:r>
          </a:p>
          <a:p>
            <a:r>
              <a:rPr lang="sl-SI" altLang="sl-SI"/>
              <a:t>Knjiga s temi štirimi poglavji ima 455 strani</a:t>
            </a:r>
          </a:p>
          <a:p>
            <a:r>
              <a:rPr lang="sl-SI" altLang="sl-SI"/>
              <a:t>Spremno besedo na koncu knjige je napisal Emil Navinšek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B96EB-630D-4719-AED8-857B565A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Doberdob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032EC7D-BA0D-4AE7-8BCC-05C0CFCCB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Govori o bataljonih, stotnijah, obstreljevanju in:</a:t>
            </a:r>
          </a:p>
          <a:p>
            <a:pPr lvl="1"/>
            <a:r>
              <a:rPr lang="sl-SI" altLang="sl-SI"/>
              <a:t>O trpljenju na Doberdobu </a:t>
            </a:r>
          </a:p>
          <a:p>
            <a:pPr lvl="1"/>
            <a:r>
              <a:rPr lang="sl-SI" altLang="sl-SI"/>
              <a:t>O vojni med Italijo, Slovenijo in Avstrijo</a:t>
            </a:r>
          </a:p>
          <a:p>
            <a:r>
              <a:rPr lang="sl-SI" altLang="sl-SI"/>
              <a:t>Je veliko problemov npr. kako so se Slovenci borili proti Slovencem</a:t>
            </a:r>
          </a:p>
          <a:p>
            <a:r>
              <a:rPr lang="sl-SI" altLang="sl-SI"/>
              <a:t>Ima XIV poglavij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D5BC2E-BFF1-4138-BE72-7204A46D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1F87BE3-88C2-47DE-AC38-FCFF22A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Bataljon</a:t>
            </a:r>
          </a:p>
          <a:p>
            <a:r>
              <a:rPr lang="sl-SI" altLang="sl-SI"/>
              <a:t>Kras</a:t>
            </a:r>
          </a:p>
          <a:p>
            <a:r>
              <a:rPr lang="sl-SI" altLang="sl-SI"/>
              <a:t>Smrad</a:t>
            </a:r>
          </a:p>
          <a:p>
            <a:r>
              <a:rPr lang="sl-SI" altLang="sl-SI"/>
              <a:t>L. 1915</a:t>
            </a:r>
          </a:p>
          <a:p>
            <a:r>
              <a:rPr lang="sl-SI" altLang="sl-SI"/>
              <a:t>‘’Drugič nad sovražnika!’’</a:t>
            </a:r>
          </a:p>
          <a:p>
            <a:r>
              <a:rPr lang="sl-SI" altLang="sl-SI"/>
              <a:t>Krogla v glavo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FDE96D-B2E5-4C9A-9C1B-7BC28938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EFC8D62-215D-40DB-AF83-A5EAF015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Italijanska ofenziva</a:t>
            </a:r>
          </a:p>
          <a:p>
            <a:r>
              <a:rPr lang="sl-SI" altLang="sl-SI"/>
              <a:t>Sanitetni vozovi</a:t>
            </a:r>
          </a:p>
          <a:p>
            <a:r>
              <a:rPr lang="sl-SI" altLang="sl-SI"/>
              <a:t>Vonj po rumu</a:t>
            </a:r>
          </a:p>
          <a:p>
            <a:r>
              <a:rPr lang="sl-SI" altLang="sl-SI"/>
              <a:t>Prvo neprijetno spoznanje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C3E5ED-B737-4EDA-8BA5-3A08346C9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III.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10831E-85E2-4B68-8B80-4B854692F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Obstreljevanje Avstrijske linije</a:t>
            </a:r>
          </a:p>
          <a:p>
            <a:r>
              <a:rPr lang="sl-SI" altLang="sl-SI"/>
              <a:t>Zemlja se strese</a:t>
            </a:r>
          </a:p>
          <a:p>
            <a:r>
              <a:rPr lang="sl-SI" altLang="sl-SI"/>
              <a:t>‘’Na tla! Ogenj…’’</a:t>
            </a:r>
          </a:p>
          <a:p>
            <a:r>
              <a:rPr lang="sl-SI" altLang="sl-SI"/>
              <a:t>‘’Madona kako mi kruli!’’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90DCA7-D733-48BF-9184-221D25B0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IV.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9F363D8-C2CC-4F52-B90A-25659540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Oglasil se je ogenj pušk, strojnic in nato tudi ročnih granat</a:t>
            </a:r>
          </a:p>
          <a:p>
            <a:endParaRPr lang="sl-SI" altLang="sl-SI"/>
          </a:p>
          <a:p>
            <a:r>
              <a:rPr lang="sl-SI" altLang="sl-SI"/>
              <a:t>‘’Kaverna!’’</a:t>
            </a:r>
          </a:p>
          <a:p>
            <a:endParaRPr lang="sl-SI" altLang="sl-SI"/>
          </a:p>
          <a:p>
            <a:r>
              <a:rPr lang="sl-SI" altLang="sl-SI"/>
              <a:t>‘’Gotovo smo odrezani!’’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1266" name="Picture 2" descr="http://img.rtvslo.si/upload/Zanimivosti/granata_show.jpg">
            <a:extLst>
              <a:ext uri="{FF2B5EF4-FFF2-40B4-BE49-F238E27FC236}">
                <a16:creationId xmlns:a16="http://schemas.microsoft.com/office/drawing/2014/main" id="{9B07C4AC-695A-49F3-A6A5-1EC73B2FA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76475"/>
            <a:ext cx="1504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http://lh6.google.com/abdulhabdul/RuWdYpu6u7I/AAAAAAAAA-A/xkXtb4uNCrQ/09%20Strojni%C4%8Dar.JPG?imgmax=640">
            <a:extLst>
              <a:ext uri="{FF2B5EF4-FFF2-40B4-BE49-F238E27FC236}">
                <a16:creationId xmlns:a16="http://schemas.microsoft.com/office/drawing/2014/main" id="{04C5FD98-F3C6-46DC-8A69-8AE34F3C5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4194175"/>
            <a:ext cx="33305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ttp://metuzalem.ultra.si/~gregork/slike_in_teksti/dob.jpg">
            <a:extLst>
              <a:ext uri="{FF2B5EF4-FFF2-40B4-BE49-F238E27FC236}">
                <a16:creationId xmlns:a16="http://schemas.microsoft.com/office/drawing/2014/main" id="{694E570C-39E4-4533-837C-2BDCDF603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EAB0F-A304-401A-8B9D-DCBB4B1A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V. Poglavje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C63C2BD-0E13-4938-9B0E-573276FE1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r>
              <a:rPr lang="sl-SI" altLang="sl-SI"/>
              <a:t>‘’ Kam pa naj prskamo?’’</a:t>
            </a:r>
          </a:p>
          <a:p>
            <a:endParaRPr lang="sl-SI" altLang="sl-SI"/>
          </a:p>
          <a:p>
            <a:r>
              <a:rPr lang="sl-SI" altLang="sl-SI"/>
              <a:t>Vzbudilo se je splošno zanimanje.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r>
              <a:rPr lang="sl-SI" altLang="sl-SI"/>
              <a:t>Italijani so govorili</a:t>
            </a:r>
          </a:p>
          <a:p>
            <a:endParaRPr lang="sl-SI" altLang="sl-SI"/>
          </a:p>
          <a:p>
            <a:r>
              <a:rPr lang="sl-SI" altLang="sl-SI"/>
              <a:t>Italijanska ofenziva na Soči neuspešna!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Officeova tema</vt:lpstr>
      <vt:lpstr>Prežihov Voranc</vt:lpstr>
      <vt:lpstr>Nekaj o knjigi:</vt:lpstr>
      <vt:lpstr>PowerPoint Presentation</vt:lpstr>
      <vt:lpstr>Doberdob</vt:lpstr>
      <vt:lpstr>I. Poglavje</vt:lpstr>
      <vt:lpstr>II. poglavje</vt:lpstr>
      <vt:lpstr>III. Poglavje</vt:lpstr>
      <vt:lpstr>IV. Poglavje</vt:lpstr>
      <vt:lpstr>V. Poglavje</vt:lpstr>
      <vt:lpstr>VI. Poglavje</vt:lpstr>
      <vt:lpstr>VII. Poglavje</vt:lpstr>
      <vt:lpstr>VIII. Poglavje</vt:lpstr>
      <vt:lpstr>IX. Poglavje</vt:lpstr>
      <vt:lpstr>X. Poglavje</vt:lpstr>
      <vt:lpstr>XI. Poglavje</vt:lpstr>
      <vt:lpstr>XII. Poglavje</vt:lpstr>
      <vt:lpstr>XIII. Poglavje</vt:lpstr>
      <vt:lpstr>XIV. Poglavje</vt:lpstr>
      <vt:lpstr>Posebne besede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2019-06-03T09:07:39Z</dcterms:created>
  <dcterms:modified xsi:type="dcterms:W3CDTF">2019-06-03T09:07:39Z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