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736B31-DAD1-4885-A7B1-541C24DA4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CA25C-391E-4CAF-9EC7-D20870138C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CBC592D-B8EB-4AF0-80E6-D89E999CF37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457EA9C-C598-400D-BBD8-C302407B12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066A91-8EC1-41DE-A935-69A565C537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DDAB4-1B5C-4EC0-A634-048386EF7AC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B7EE1-6615-448D-8513-DF94015E33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176E666-1B87-4C79-9CE5-D34DDED62B1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6DC74315-C649-4DE9-A92E-219558D23F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6B1E297A-4101-46A6-9699-B4E1B95E57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l-SI" altLang="sl-SI"/>
              <a:t>zapleten., kontrasten dnos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90D6A931-A201-4669-BBF4-7EA6EDFDB6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fld id="{62FD5257-15EF-4ACC-BCA8-205E9D50D040}" type="slidenum">
              <a:rPr lang="sl-SI" altLang="sl-SI">
                <a:latin typeface="Calibri" panose="020F0502020204030204" pitchFamily="34" charset="0"/>
              </a:rPr>
              <a:pPr/>
              <a:t>2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FF09F4-AC7C-4E63-8D58-F503880FA12D}"/>
              </a:ext>
            </a:extLst>
          </p:cNvPr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14">
            <a:extLst>
              <a:ext uri="{FF2B5EF4-FFF2-40B4-BE49-F238E27FC236}">
                <a16:creationId xmlns:a16="http://schemas.microsoft.com/office/drawing/2014/main" id="{CF60CA57-20ED-43D5-83DB-5AE7BADA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65685-6F2C-4555-BECE-76E31701AFA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E1C0E265-D949-4246-8EC2-834857526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ECA957-88EC-4DF2-B726-F71F039B499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16">
            <a:extLst>
              <a:ext uri="{FF2B5EF4-FFF2-40B4-BE49-F238E27FC236}">
                <a16:creationId xmlns:a16="http://schemas.microsoft.com/office/drawing/2014/main" id="{B2C69B30-C518-4815-88DF-A8A544FE13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96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076D8-77CC-4DE0-B2AD-DE79E7A9E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2F6E-C503-4A30-9CCE-39264E14075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0678-C0DD-4260-8085-EB36C55F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5A312-2DF6-4ABE-A939-B5DDE9CE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76427-16D2-4D05-A878-37C61407DB3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9457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84F70-48D7-47F8-AF33-A10F6A9D9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7B36-3404-4FB4-8B43-06A795B2562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2E49C-CDC0-4A6E-996A-88ACC64F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B0D65-B8F3-4434-A0C7-E88C3B15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6745D-3946-4E9D-B555-DAEA222FC47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3117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CD36A-FE15-4BA2-8276-82E24E03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1A37-5118-4D22-AFCB-294480169FF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E56ED-B0CF-4047-96C0-0C4DE795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94D35-9339-42F1-A4F1-C36DF09A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56000-7F6E-4DC7-8353-D23F2EEFEC5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33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B54D11-73F5-4628-B14F-7549C8F3B7C7}"/>
              </a:ext>
            </a:extLst>
          </p:cNvPr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11">
            <a:extLst>
              <a:ext uri="{FF2B5EF4-FFF2-40B4-BE49-F238E27FC236}">
                <a16:creationId xmlns:a16="http://schemas.microsoft.com/office/drawing/2014/main" id="{47AB1F6C-10B6-4118-9479-A1E259CCA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B233-F1A3-415F-8379-3B29A10CEBF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Slide Number Placeholder 12">
            <a:extLst>
              <a:ext uri="{FF2B5EF4-FFF2-40B4-BE49-F238E27FC236}">
                <a16:creationId xmlns:a16="http://schemas.microsoft.com/office/drawing/2014/main" id="{A3AE6809-194C-4C23-943D-507E14989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072422-60A5-4A0A-98FE-457AF948C7D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Footer Placeholder 13">
            <a:extLst>
              <a:ext uri="{FF2B5EF4-FFF2-40B4-BE49-F238E27FC236}">
                <a16:creationId xmlns:a16="http://schemas.microsoft.com/office/drawing/2014/main" id="{4B4DB741-448D-4338-84F4-A17B868C31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716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3C94D3-3E7F-4032-86A1-E078FEBA4E7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23690-06C2-4BEA-BD6C-F0404C1C5F9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6448685-185B-4232-B512-667F5466ED4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589A0C5-7FFB-4A31-A55C-4B763530ADA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7CC4198-587C-4E8B-ACD3-B534CB5B92A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9683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920F88-DDF9-4AEB-8F83-3FB5068CF2E3}"/>
              </a:ext>
            </a:extLst>
          </p:cNvPr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D727-A5BF-4B85-BAF4-7243CE0497B4}"/>
              </a:ext>
            </a:extLst>
          </p:cNvPr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13">
            <a:extLst>
              <a:ext uri="{FF2B5EF4-FFF2-40B4-BE49-F238E27FC236}">
                <a16:creationId xmlns:a16="http://schemas.microsoft.com/office/drawing/2014/main" id="{4790C14C-B63B-4E10-B8EF-30FE8746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C8588-A54D-4BE0-A3B7-8272F3BCF10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Slide Number Placeholder 14">
            <a:extLst>
              <a:ext uri="{FF2B5EF4-FFF2-40B4-BE49-F238E27FC236}">
                <a16:creationId xmlns:a16="http://schemas.microsoft.com/office/drawing/2014/main" id="{A4487D17-0422-40DB-84FF-0B702F3E4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868800-5DC1-409C-B9BE-4D76742FEAD7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1" name="Footer Placeholder 15">
            <a:extLst>
              <a:ext uri="{FF2B5EF4-FFF2-40B4-BE49-F238E27FC236}">
                <a16:creationId xmlns:a16="http://schemas.microsoft.com/office/drawing/2014/main" id="{9457CE4D-5084-44AF-BCBC-1AE86D87B52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2086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16A2CB-7884-46DA-AE79-7F0F4601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8C6A-2196-41B2-BE13-8E72C78AAD7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A34CCA-B987-4EFB-826A-E33FA2A66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FE23222-3A26-4C8F-B4C0-9F76EF77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C9CF6-492B-4620-BD16-07B37E68D5E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894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784CB8B-A41C-4592-BCC6-68F0E591D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9A5F4-BE62-4F3A-9540-1244CBEEB3A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F11E1F4-2565-4FD2-ACA4-0D68F5F71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2B1CAE-D95B-41DA-A788-AAA3B220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D5A38-E075-453B-B6B0-59383AB1F3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5070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867879-0B73-40E9-88DE-C4EA37658583}"/>
              </a:ext>
            </a:extLst>
          </p:cNvPr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14">
            <a:extLst>
              <a:ext uri="{FF2B5EF4-FFF2-40B4-BE49-F238E27FC236}">
                <a16:creationId xmlns:a16="http://schemas.microsoft.com/office/drawing/2014/main" id="{804DE72A-4BD1-4ECF-B2E0-76C7D65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FFF6A-63D3-4D27-9BF8-C78D043BD80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87F47DA8-2DAC-41F6-BA4E-327705621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EB78DB-35BF-4E3B-8504-6699EA29920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Footer Placeholder 16">
            <a:extLst>
              <a:ext uri="{FF2B5EF4-FFF2-40B4-BE49-F238E27FC236}">
                <a16:creationId xmlns:a16="http://schemas.microsoft.com/office/drawing/2014/main" id="{0DA8CD5D-37C1-4E69-A3CC-1CDA948820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766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B2697F-A904-4BAA-88AA-9E7D8BE18F0C}"/>
              </a:ext>
            </a:extLst>
          </p:cNvPr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9A131982-7FD3-4F4B-BAA3-B91B0596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CDC2D-7CB9-4166-9EA8-F72C857A3CD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270A2AC1-92E6-484A-BF06-CC132EDDF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C1F03B-8EA0-4932-8804-DCE135A6A6F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5121138B-228A-4F25-A271-FCDE37ED69B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32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1842C9-7841-415C-8786-6FFE5C91D54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134812C-4606-4971-BEB0-C950A64C48A5}"/>
              </a:ext>
            </a:extLst>
          </p:cNvPr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2356D7-F973-454B-9290-7D2A95CAA4D7}"/>
              </a:ext>
            </a:extLst>
          </p:cNvPr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4EF5697-F5FD-4A20-9FD1-835F9DAA4F23}"/>
              </a:ext>
            </a:extLst>
          </p:cNvPr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3A0AF4-18B8-4F53-ABDF-C08A4CCFC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5C79-C85F-4F77-AAD7-D14DA4D7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E63E0-B977-442E-B22D-FCEAE213F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61BDACD2-CD57-44DC-A146-96B662A8ADF4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75DD0-1580-4720-A3E9-343CB24EC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CC487-E87F-43BC-8A92-7B33900F42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9144" numCol="1" anchor="b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CD610440-61F3-4590-A856-C60A4955E98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49" r:id="rId2"/>
    <p:sldLayoutId id="2147483756" r:id="rId3"/>
    <p:sldLayoutId id="2147483750" r:id="rId4"/>
    <p:sldLayoutId id="2147483757" r:id="rId5"/>
    <p:sldLayoutId id="2147483751" r:id="rId6"/>
    <p:sldLayoutId id="2147483752" r:id="rId7"/>
    <p:sldLayoutId id="2147483758" r:id="rId8"/>
    <p:sldLayoutId id="2147483759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anose="0204050205050503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anose="0204050205050503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anose="0204050205050503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anose="02040502050505030304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fontAlgn="base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96B78-51F0-4F64-A404-F3265A0DD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650" y="476250"/>
            <a:ext cx="77724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8800" b="1" dirty="0"/>
              <a:t>Otroštvo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0C7682C-D1D5-4D1E-B928-147D38E95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3600" y="3375025"/>
            <a:ext cx="6172200" cy="68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3200" dirty="0"/>
              <a:t>Odnos med Natašo in mamo</a:t>
            </a:r>
          </a:p>
        </p:txBody>
      </p:sp>
      <p:sp>
        <p:nvSpPr>
          <p:cNvPr id="7172" name="Subtitle 2">
            <a:extLst>
              <a:ext uri="{FF2B5EF4-FFF2-40B4-BE49-F238E27FC236}">
                <a16:creationId xmlns:a16="http://schemas.microsoft.com/office/drawing/2014/main" id="{08424AF5-2F27-4277-B686-E8A58BEA9C87}"/>
              </a:ext>
            </a:extLst>
          </p:cNvPr>
          <p:cNvSpPr txBox="1">
            <a:spLocks/>
          </p:cNvSpPr>
          <p:nvPr/>
        </p:nvSpPr>
        <p:spPr bwMode="auto">
          <a:xfrm>
            <a:off x="1331913" y="1700213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buSzTx/>
              <a:buFont typeface="Arial" panose="020B0604020202020204" pitchFamily="34" charset="0"/>
              <a:buNone/>
            </a:pPr>
            <a:r>
              <a:rPr lang="sl-SI" altLang="sl-SI" sz="3200" b="1">
                <a:solidFill>
                  <a:srgbClr val="FFFFFF"/>
                </a:solidFill>
              </a:rPr>
              <a:t>Nathalie Sarraute</a:t>
            </a:r>
            <a:endParaRPr lang="sl-SI" altLang="sl-SI" sz="3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091F2E-659E-4D2F-A5E9-400363CDF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18288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Nataša v novem okolju ni zadovoljna, mamo pogreša.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Mama izda Natašo.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Oče mora dostaviti Natašo, če hoče nazaj. (142)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B6899C7-58D7-4240-8068-73101E26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</a:t>
            </a:r>
            <a:r>
              <a:rPr lang="sl-SI" sz="4400" i="1" dirty="0"/>
              <a:t>Srečna</a:t>
            </a:r>
            <a:r>
              <a:rPr lang="sl-SI" sz="4400" dirty="0"/>
              <a:t> sem tukaj.“</a:t>
            </a:r>
          </a:p>
        </p:txBody>
      </p:sp>
      <p:sp>
        <p:nvSpPr>
          <p:cNvPr id="16388" name="TextBox 3">
            <a:extLst>
              <a:ext uri="{FF2B5EF4-FFF2-40B4-BE49-F238E27FC236}">
                <a16:creationId xmlns:a16="http://schemas.microsoft.com/office/drawing/2014/main" id="{EC648312-06C9-49D3-AF37-8F906D0D9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112838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93</a:t>
            </a:r>
          </a:p>
          <a:p>
            <a:r>
              <a:rPr lang="sl-SI" altLang="sl-SI" sz="2800"/>
              <a:t>  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943E06AB-F1DE-45B0-8B43-0C4339BAF7BC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Izdaja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32E5D9-EA49-40E0-8B82-C78B2B532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18288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Po dveh letih in pol.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Spremenjeni, odtujeni, brez tem za pogovor.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Leta 1914, pred vojno.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DCCE722-380A-4E2B-932B-1402F354D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„Mama je tu.“</a:t>
            </a:r>
          </a:p>
        </p:txBody>
      </p:sp>
      <p:sp>
        <p:nvSpPr>
          <p:cNvPr id="17412" name="TextBox 3">
            <a:extLst>
              <a:ext uri="{FF2B5EF4-FFF2-40B4-BE49-F238E27FC236}">
                <a16:creationId xmlns:a16="http://schemas.microsoft.com/office/drawing/2014/main" id="{FD49BB09-34B7-4116-81CF-DEABA63E7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381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203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810A7201-D972-4366-A3D3-211F37D49F26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Ponovno srečanje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D91298-FAC2-4EF0-B3F3-A684E5D4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404813"/>
            <a:ext cx="75438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Zapleten odnos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08E57C-6ED6-40A1-B228-FF66DCBD5D07}"/>
              </a:ext>
            </a:extLst>
          </p:cNvPr>
          <p:cNvCxnSpPr>
            <a:endCxn id="8196" idx="0"/>
          </p:cNvCxnSpPr>
          <p:nvPr/>
        </p:nvCxnSpPr>
        <p:spPr>
          <a:xfrm flipH="1">
            <a:off x="1909763" y="1628775"/>
            <a:ext cx="646112" cy="1871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TextBox 7">
            <a:extLst>
              <a:ext uri="{FF2B5EF4-FFF2-40B4-BE49-F238E27FC236}">
                <a16:creationId xmlns:a16="http://schemas.microsoft.com/office/drawing/2014/main" id="{65BF3E1D-CD82-4FAF-A34D-5B975A278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500438"/>
            <a:ext cx="2452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400"/>
              <a:t>Ljubeč, spoštljiv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8CD5BC-B7EF-4AD4-B06C-8BA787EFBAAB}"/>
              </a:ext>
            </a:extLst>
          </p:cNvPr>
          <p:cNvCxnSpPr>
            <a:endCxn id="8199" idx="0"/>
          </p:cNvCxnSpPr>
          <p:nvPr/>
        </p:nvCxnSpPr>
        <p:spPr>
          <a:xfrm>
            <a:off x="4356100" y="1700213"/>
            <a:ext cx="0" cy="904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80F258-8C97-4121-8E22-92C841C49D34}"/>
              </a:ext>
            </a:extLst>
          </p:cNvPr>
          <p:cNvCxnSpPr>
            <a:endCxn id="8200" idx="0"/>
          </p:cNvCxnSpPr>
          <p:nvPr/>
        </p:nvCxnSpPr>
        <p:spPr>
          <a:xfrm>
            <a:off x="5795963" y="1412875"/>
            <a:ext cx="846137" cy="2087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Box 14">
            <a:extLst>
              <a:ext uri="{FF2B5EF4-FFF2-40B4-BE49-F238E27FC236}">
                <a16:creationId xmlns:a16="http://schemas.microsoft.com/office/drawing/2014/main" id="{F48D1911-35B4-4B02-9374-BC1332074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7425" y="2605088"/>
            <a:ext cx="1657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400"/>
              <a:t>Brezbrižen</a:t>
            </a:r>
          </a:p>
        </p:txBody>
      </p:sp>
      <p:sp>
        <p:nvSpPr>
          <p:cNvPr id="8200" name="TextBox 16">
            <a:extLst>
              <a:ext uri="{FF2B5EF4-FFF2-40B4-BE49-F238E27FC236}">
                <a16:creationId xmlns:a16="http://schemas.microsoft.com/office/drawing/2014/main" id="{08B39759-9348-4213-9DF5-0618ABC02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3500438"/>
            <a:ext cx="169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400"/>
              <a:t>Neprijazen</a:t>
            </a:r>
          </a:p>
        </p:txBody>
      </p:sp>
      <p:sp>
        <p:nvSpPr>
          <p:cNvPr id="8201" name="TextBox 25">
            <a:extLst>
              <a:ext uri="{FF2B5EF4-FFF2-40B4-BE49-F238E27FC236}">
                <a16:creationId xmlns:a16="http://schemas.microsoft.com/office/drawing/2014/main" id="{7B929E30-D691-477A-855D-5F700A5E1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146175"/>
            <a:ext cx="2670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/>
              <a:t>Kontrasten, spremenljiv.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166C2A-47E9-4596-B7EF-FA32CC337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z Očetom v Švici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vztraja kljub pritiskom, prošnjam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zvesta mami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občutek brezskrbnosti(14)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varnost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C218C6-E2E1-4F63-A184-A8F62BA8D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„Tako redek kot juha.“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2A9BA108-C511-4605-BC08-CB41E540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10/11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B663CA1A-5667-40CC-8091-67163787AAA6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Zvestoba mami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EAC7F5-9B77-4F94-A8C3-0F99440F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Očitno nasprotje:</a:t>
            </a:r>
          </a:p>
          <a:p>
            <a:pPr marL="640080" lvl="1" indent="-256032" fontAlgn="auto">
              <a:spcAft>
                <a:spcPts val="0"/>
              </a:spcAft>
              <a:defRPr/>
            </a:pPr>
            <a:r>
              <a:rPr lang="sl-SI" dirty="0"/>
              <a:t>Ni razumevajoča, pa kljub temu:</a:t>
            </a:r>
          </a:p>
          <a:p>
            <a:pPr marL="1005840" lvl="2" indent="-256032" fontAlgn="auto">
              <a:spcAft>
                <a:spcPts val="0"/>
              </a:spcAft>
              <a:defRPr/>
            </a:pPr>
            <a:r>
              <a:rPr lang="sl-SI" dirty="0"/>
              <a:t>Očarana nad lahkotnostjo, brezbrižnostjo...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9185A9-350F-4A01-914E-41F39F6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„...očarala me je v pravem pomenu besede...“</a:t>
            </a:r>
          </a:p>
        </p:txBody>
      </p:sp>
      <p:sp>
        <p:nvSpPr>
          <p:cNvPr id="10244" name="TextBox 3">
            <a:extLst>
              <a:ext uri="{FF2B5EF4-FFF2-40B4-BE49-F238E27FC236}">
                <a16:creationId xmlns:a16="http://schemas.microsoft.com/office/drawing/2014/main" id="{1B572DB6-48BA-48C3-828C-CFB54B3BB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21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74D0A64-7A5A-46FA-9923-DEE1F6F72644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Očarana nad mamo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A68650-C675-48C6-92AF-AEE5681A6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Mami je skrb za Natašo napor, v napoto.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Natašo prizadanejo te besede, ampak hitro pozabi, oprosti.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7F32F5-9C75-4E5F-B429-87710DC31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000" dirty="0"/>
              <a:t>„Če pomislim, da sem ostala zaprta z Natašo ves ta čas...“</a:t>
            </a:r>
          </a:p>
        </p:txBody>
      </p:sp>
      <p:sp>
        <p:nvSpPr>
          <p:cNvPr id="11268" name="TextBox 3">
            <a:extLst>
              <a:ext uri="{FF2B5EF4-FFF2-40B4-BE49-F238E27FC236}">
                <a16:creationId xmlns:a16="http://schemas.microsoft.com/office/drawing/2014/main" id="{DF07699D-29FA-4921-93D6-442074399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30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24DA61A-BEA1-4358-85F7-C6602DC3F87D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Nataša kot breme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66A299-9379-4E86-9AE3-CF5D65A0A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Brez mame ni lepih spominov.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329873-9EDC-4495-B36E-856AF513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000" dirty="0"/>
              <a:t>„Dobro vem: mame ni bilo tam.“ </a:t>
            </a:r>
          </a:p>
        </p:txBody>
      </p:sp>
      <p:sp>
        <p:nvSpPr>
          <p:cNvPr id="12292" name="TextBox 3">
            <a:extLst>
              <a:ext uri="{FF2B5EF4-FFF2-40B4-BE49-F238E27FC236}">
                <a16:creationId xmlns:a16="http://schemas.microsoft.com/office/drawing/2014/main" id="{269D84AB-F866-4271-9F18-B465377F8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34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1525243-36AF-40C2-9552-678773C35D95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Lepi spomini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495BAB-8880-496E-968D-3F9AEFE9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Nataša izločena.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Počuti se kot tujek, ki je v napoto.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229715-545E-4F81-908E-77941D2A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„...žena in mož sta vedno na isti strani.“</a:t>
            </a:r>
          </a:p>
        </p:txBody>
      </p:sp>
      <p:sp>
        <p:nvSpPr>
          <p:cNvPr id="13316" name="TextBox 3">
            <a:extLst>
              <a:ext uri="{FF2B5EF4-FFF2-40B4-BE49-F238E27FC236}">
                <a16:creationId xmlns:a16="http://schemas.microsoft.com/office/drawing/2014/main" id="{50E4A66D-2150-4878-A077-CC7DC8C4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60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296ACBF9-7869-45FE-8E4E-61D8A5C02CF1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Tujek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2A2B61-FE3E-40AB-A328-E4B30B430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Občuduje mamo.</a:t>
            </a:r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Krivda ob spoznanju, da mama ni najlepša.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Otroku, ki ima svojo mamo rad, se ne zdi nihče lepši od nje.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326098-A0D0-462A-BCD7-4A67BE3E2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„Lepša je kot mama.“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B8BADB2A-B08F-4FB0-81D0-BD6CF1276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75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D3157F9D-A7A8-4C1A-975A-7EA1AAB1C4EA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Mamina lepota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13968E-48A7-4A3F-9CA4-EA9EE1EBD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050" y="1247775"/>
            <a:ext cx="6096000" cy="3657600"/>
          </a:xfrm>
        </p:spPr>
        <p:txBody>
          <a:bodyPr/>
          <a:lstStyle/>
          <a:p>
            <a:pPr marL="18288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Mama pošilja Natašo stran od sebe. (87)</a:t>
            </a:r>
          </a:p>
          <a:p>
            <a:pPr marL="274320" indent="-256032" fontAlgn="auto">
              <a:spcAft>
                <a:spcPts val="0"/>
              </a:spcAft>
              <a:defRPr/>
            </a:pPr>
            <a:endParaRPr lang="sl-SI" dirty="0"/>
          </a:p>
          <a:p>
            <a:pPr marL="274320" indent="-256032" fontAlgn="auto">
              <a:spcAft>
                <a:spcPts val="0"/>
              </a:spcAft>
              <a:defRPr/>
            </a:pPr>
            <a:r>
              <a:rPr lang="sl-SI" dirty="0"/>
              <a:t>Vera ni prava mama, Vera je neumna. (89)</a:t>
            </a:r>
          </a:p>
          <a:p>
            <a:pPr marL="18288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sl-S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F5D9DF1-94F5-4229-96FB-2D17D2AB8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400" dirty="0"/>
              <a:t>„Na svetu imaš lahko samo eno mamo.“</a:t>
            </a:r>
          </a:p>
        </p:txBody>
      </p:sp>
      <p:sp>
        <p:nvSpPr>
          <p:cNvPr id="15364" name="TextBox 3">
            <a:extLst>
              <a:ext uri="{FF2B5EF4-FFF2-40B4-BE49-F238E27FC236}">
                <a16:creationId xmlns:a16="http://schemas.microsoft.com/office/drawing/2014/main" id="{4FCAB071-E563-4315-98E8-2E6AB932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0" y="5732463"/>
            <a:ext cx="12017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r>
              <a:rPr lang="sl-SI" altLang="sl-SI" sz="2800"/>
              <a:t>str.  84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F825CC2A-A968-48DC-A332-E33931E1EB32}"/>
              </a:ext>
            </a:extLst>
          </p:cNvPr>
          <p:cNvSpPr txBox="1">
            <a:spLocks/>
          </p:cNvSpPr>
          <p:nvPr/>
        </p:nvSpPr>
        <p:spPr>
          <a:xfrm>
            <a:off x="684213" y="333375"/>
            <a:ext cx="7543800" cy="9144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/>
              <a:t>Prava mama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313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Palatino Linotype</vt:lpstr>
      <vt:lpstr>Wingdings</vt:lpstr>
      <vt:lpstr>Elemental</vt:lpstr>
      <vt:lpstr>Otroštvo</vt:lpstr>
      <vt:lpstr>Zapleten odnos</vt:lpstr>
      <vt:lpstr>„Tako redek kot juha.“</vt:lpstr>
      <vt:lpstr>„...očarala me je v pravem pomenu besede...“</vt:lpstr>
      <vt:lpstr>„Če pomislim, da sem ostala zaprta z Natašo ves ta čas...“</vt:lpstr>
      <vt:lpstr>„Dobro vem: mame ni bilo tam.“ </vt:lpstr>
      <vt:lpstr>„...žena in mož sta vedno na isti strani.“</vt:lpstr>
      <vt:lpstr>„Lepša je kot mama.“</vt:lpstr>
      <vt:lpstr>„Na svetu imaš lahko samo eno mamo.“</vt:lpstr>
      <vt:lpstr>„Srečna sem tukaj.“</vt:lpstr>
      <vt:lpstr>„Mama je tu.“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2019-06-03T09:07:40Z</dcterms:created>
  <dcterms:modified xsi:type="dcterms:W3CDTF">2019-06-03T09:07:40Z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