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68" r:id="rId15"/>
    <p:sldId id="269" r:id="rId16"/>
    <p:sldId id="271" r:id="rId17"/>
    <p:sldId id="281" r:id="rId18"/>
    <p:sldId id="272" r:id="rId19"/>
    <p:sldId id="273" r:id="rId20"/>
    <p:sldId id="276" r:id="rId21"/>
    <p:sldId id="275" r:id="rId22"/>
    <p:sldId id="284" r:id="rId23"/>
    <p:sldId id="286" r:id="rId24"/>
    <p:sldId id="285" r:id="rId25"/>
    <p:sldId id="287" r:id="rId26"/>
    <p:sldId id="274" r:id="rId27"/>
    <p:sldId id="277" r:id="rId28"/>
    <p:sldId id="282" r:id="rId29"/>
    <p:sldId id="283" r:id="rId30"/>
    <p:sldId id="278" r:id="rId31"/>
    <p:sldId id="279" r:id="rId32"/>
    <p:sldId id="280" r:id="rId33"/>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bg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FFFFCC"/>
    <a:srgbClr val="CC6600"/>
    <a:srgbClr val="FF7C80"/>
    <a:srgbClr val="990099"/>
    <a:srgbClr val="FF9900"/>
    <a:srgbClr val="3366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9" autoAdjust="0"/>
    <p:restoredTop sz="94660"/>
  </p:normalViewPr>
  <p:slideViewPr>
    <p:cSldViewPr>
      <p:cViewPr varScale="1">
        <p:scale>
          <a:sx n="87" d="100"/>
          <a:sy n="87" d="100"/>
        </p:scale>
        <p:origin x="-78" y="-5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F46C6AF-958A-410D-9FE2-91125B21776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l-SI" altLang="sl-SI"/>
          </a:p>
        </p:txBody>
      </p:sp>
      <p:sp>
        <p:nvSpPr>
          <p:cNvPr id="15363" name="Rectangle 3">
            <a:extLst>
              <a:ext uri="{FF2B5EF4-FFF2-40B4-BE49-F238E27FC236}">
                <a16:creationId xmlns:a16="http://schemas.microsoft.com/office/drawing/2014/main" id="{6EAEC610-1777-4187-AB8F-BE77E340A1A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l-SI" altLang="sl-SI"/>
          </a:p>
        </p:txBody>
      </p:sp>
      <p:sp>
        <p:nvSpPr>
          <p:cNvPr id="15364" name="Rectangle 4">
            <a:extLst>
              <a:ext uri="{FF2B5EF4-FFF2-40B4-BE49-F238E27FC236}">
                <a16:creationId xmlns:a16="http://schemas.microsoft.com/office/drawing/2014/main" id="{AB437C01-A347-4410-8FCE-62FE078B94F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220180A0-D772-40CB-8C31-EC97AE7938E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5366" name="Rectangle 6">
            <a:extLst>
              <a:ext uri="{FF2B5EF4-FFF2-40B4-BE49-F238E27FC236}">
                <a16:creationId xmlns:a16="http://schemas.microsoft.com/office/drawing/2014/main" id="{43514C3F-C44C-4AC7-8553-FC99DCFAC69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l-SI" altLang="sl-SI"/>
          </a:p>
        </p:txBody>
      </p:sp>
      <p:sp>
        <p:nvSpPr>
          <p:cNvPr id="15367" name="Rectangle 7">
            <a:extLst>
              <a:ext uri="{FF2B5EF4-FFF2-40B4-BE49-F238E27FC236}">
                <a16:creationId xmlns:a16="http://schemas.microsoft.com/office/drawing/2014/main" id="{A1CEC5C6-4D6A-46E5-A517-FBEE47B705E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5EA29B9-F931-425C-9D44-B8C34A3C5776}"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5190AF-CDC0-4251-892A-F56AD491521B}"/>
              </a:ext>
            </a:extLst>
          </p:cNvPr>
          <p:cNvSpPr>
            <a:spLocks noGrp="1" noChangeArrowheads="1"/>
          </p:cNvSpPr>
          <p:nvPr>
            <p:ph type="sldNum" sz="quarter" idx="5"/>
          </p:nvPr>
        </p:nvSpPr>
        <p:spPr>
          <a:ln/>
        </p:spPr>
        <p:txBody>
          <a:bodyPr/>
          <a:lstStyle/>
          <a:p>
            <a:fld id="{55164E91-8471-4AC6-83A6-DEA6DD9D0A42}" type="slidenum">
              <a:rPr lang="sl-SI" altLang="sl-SI"/>
              <a:pPr/>
              <a:t>1</a:t>
            </a:fld>
            <a:endParaRPr lang="sl-SI" altLang="sl-SI"/>
          </a:p>
        </p:txBody>
      </p:sp>
      <p:sp>
        <p:nvSpPr>
          <p:cNvPr id="16386" name="Rectangle 2">
            <a:extLst>
              <a:ext uri="{FF2B5EF4-FFF2-40B4-BE49-F238E27FC236}">
                <a16:creationId xmlns:a16="http://schemas.microsoft.com/office/drawing/2014/main" id="{0EAD51BA-C495-4A1C-A019-B2351EA9DA0A}"/>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50AA1156-A511-4E40-B86C-4EB67716ED02}"/>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127D22-2CBD-44B7-B3F1-A62DFBD74449}"/>
              </a:ext>
            </a:extLst>
          </p:cNvPr>
          <p:cNvSpPr>
            <a:spLocks noGrp="1" noChangeArrowheads="1"/>
          </p:cNvSpPr>
          <p:nvPr>
            <p:ph type="sldNum" sz="quarter" idx="5"/>
          </p:nvPr>
        </p:nvSpPr>
        <p:spPr>
          <a:ln/>
        </p:spPr>
        <p:txBody>
          <a:bodyPr/>
          <a:lstStyle/>
          <a:p>
            <a:fld id="{DEE6C322-E4E0-4CA1-B17B-B25134CB6202}" type="slidenum">
              <a:rPr lang="sl-SI" altLang="sl-SI"/>
              <a:pPr/>
              <a:t>10</a:t>
            </a:fld>
            <a:endParaRPr lang="sl-SI" altLang="sl-SI"/>
          </a:p>
        </p:txBody>
      </p:sp>
      <p:sp>
        <p:nvSpPr>
          <p:cNvPr id="24578" name="Rectangle 2">
            <a:extLst>
              <a:ext uri="{FF2B5EF4-FFF2-40B4-BE49-F238E27FC236}">
                <a16:creationId xmlns:a16="http://schemas.microsoft.com/office/drawing/2014/main" id="{90E9DB98-8571-4F7C-9F07-A29588EC908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E9F86D37-2890-479E-A1D2-72C379B08AB8}"/>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719D45-D9F8-4247-9A99-838D7FF819C7}"/>
              </a:ext>
            </a:extLst>
          </p:cNvPr>
          <p:cNvSpPr>
            <a:spLocks noGrp="1" noChangeArrowheads="1"/>
          </p:cNvSpPr>
          <p:nvPr>
            <p:ph type="sldNum" sz="quarter" idx="5"/>
          </p:nvPr>
        </p:nvSpPr>
        <p:spPr>
          <a:ln/>
        </p:spPr>
        <p:txBody>
          <a:bodyPr/>
          <a:lstStyle/>
          <a:p>
            <a:fld id="{058670AE-330D-43D5-A861-FF09E1BAC5E7}" type="slidenum">
              <a:rPr lang="sl-SI" altLang="sl-SI"/>
              <a:pPr/>
              <a:t>11</a:t>
            </a:fld>
            <a:endParaRPr lang="sl-SI" altLang="sl-SI"/>
          </a:p>
        </p:txBody>
      </p:sp>
      <p:sp>
        <p:nvSpPr>
          <p:cNvPr id="25602" name="Rectangle 2">
            <a:extLst>
              <a:ext uri="{FF2B5EF4-FFF2-40B4-BE49-F238E27FC236}">
                <a16:creationId xmlns:a16="http://schemas.microsoft.com/office/drawing/2014/main" id="{16406DD8-3962-42B5-8799-1175E9408FC2}"/>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FC0D663-5874-433A-B686-7EACC7763A01}"/>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2B621C-BA1C-4FA1-BD8A-66CA6269364D}"/>
              </a:ext>
            </a:extLst>
          </p:cNvPr>
          <p:cNvSpPr>
            <a:spLocks noGrp="1" noChangeArrowheads="1"/>
          </p:cNvSpPr>
          <p:nvPr>
            <p:ph type="sldNum" sz="quarter" idx="5"/>
          </p:nvPr>
        </p:nvSpPr>
        <p:spPr>
          <a:ln/>
        </p:spPr>
        <p:txBody>
          <a:bodyPr/>
          <a:lstStyle/>
          <a:p>
            <a:fld id="{FE95F0AA-E4FB-4CFA-BEAA-B40D320CB29B}" type="slidenum">
              <a:rPr lang="sl-SI" altLang="sl-SI"/>
              <a:pPr/>
              <a:t>12</a:t>
            </a:fld>
            <a:endParaRPr lang="sl-SI" altLang="sl-SI"/>
          </a:p>
        </p:txBody>
      </p:sp>
      <p:sp>
        <p:nvSpPr>
          <p:cNvPr id="26626" name="Rectangle 2">
            <a:extLst>
              <a:ext uri="{FF2B5EF4-FFF2-40B4-BE49-F238E27FC236}">
                <a16:creationId xmlns:a16="http://schemas.microsoft.com/office/drawing/2014/main" id="{04B1D7E8-7891-4BCE-9A22-2E97BD3E4E3D}"/>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7149FA79-C1C9-4867-8A1A-A3DCC058283A}"/>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1C8F23-4FBC-4FD7-BD23-8F49CFE01A07}"/>
              </a:ext>
            </a:extLst>
          </p:cNvPr>
          <p:cNvSpPr>
            <a:spLocks noGrp="1" noChangeArrowheads="1"/>
          </p:cNvSpPr>
          <p:nvPr>
            <p:ph type="sldNum" sz="quarter" idx="5"/>
          </p:nvPr>
        </p:nvSpPr>
        <p:spPr>
          <a:ln/>
        </p:spPr>
        <p:txBody>
          <a:bodyPr/>
          <a:lstStyle/>
          <a:p>
            <a:fld id="{8CD37053-6653-408D-BC0F-468C01428044}" type="slidenum">
              <a:rPr lang="sl-SI" altLang="sl-SI"/>
              <a:pPr/>
              <a:t>13</a:t>
            </a:fld>
            <a:endParaRPr lang="sl-SI" altLang="sl-SI"/>
          </a:p>
        </p:txBody>
      </p:sp>
      <p:sp>
        <p:nvSpPr>
          <p:cNvPr id="27650" name="Rectangle 2">
            <a:extLst>
              <a:ext uri="{FF2B5EF4-FFF2-40B4-BE49-F238E27FC236}">
                <a16:creationId xmlns:a16="http://schemas.microsoft.com/office/drawing/2014/main" id="{F6F47D3B-BB43-4858-9F73-55CD98D90225}"/>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FBBC3CCC-8D3F-4F43-9437-A9F296A74F3D}"/>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59DE2C-BD36-4156-8B7A-28E8557D029A}"/>
              </a:ext>
            </a:extLst>
          </p:cNvPr>
          <p:cNvSpPr>
            <a:spLocks noGrp="1" noChangeArrowheads="1"/>
          </p:cNvSpPr>
          <p:nvPr>
            <p:ph type="sldNum" sz="quarter" idx="5"/>
          </p:nvPr>
        </p:nvSpPr>
        <p:spPr>
          <a:ln/>
        </p:spPr>
        <p:txBody>
          <a:bodyPr/>
          <a:lstStyle/>
          <a:p>
            <a:fld id="{438592CF-043A-40A4-A601-3BC84740FBA3}" type="slidenum">
              <a:rPr lang="sl-SI" altLang="sl-SI"/>
              <a:pPr/>
              <a:t>14</a:t>
            </a:fld>
            <a:endParaRPr lang="sl-SI" altLang="sl-SI"/>
          </a:p>
        </p:txBody>
      </p:sp>
      <p:sp>
        <p:nvSpPr>
          <p:cNvPr id="29698" name="Rectangle 2">
            <a:extLst>
              <a:ext uri="{FF2B5EF4-FFF2-40B4-BE49-F238E27FC236}">
                <a16:creationId xmlns:a16="http://schemas.microsoft.com/office/drawing/2014/main" id="{A50731FD-F71A-49FB-8BD1-0E42715A6D66}"/>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03369CC6-31EA-4BC1-B487-3BEF89E9BA84}"/>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72DE04F-24A9-4F27-B091-456C74AB5832}"/>
              </a:ext>
            </a:extLst>
          </p:cNvPr>
          <p:cNvSpPr>
            <a:spLocks noGrp="1" noChangeArrowheads="1"/>
          </p:cNvSpPr>
          <p:nvPr>
            <p:ph type="sldNum" sz="quarter" idx="5"/>
          </p:nvPr>
        </p:nvSpPr>
        <p:spPr>
          <a:ln/>
        </p:spPr>
        <p:txBody>
          <a:bodyPr/>
          <a:lstStyle/>
          <a:p>
            <a:fld id="{54EE127C-C479-4329-AC13-333D2094ED14}" type="slidenum">
              <a:rPr lang="sl-SI" altLang="sl-SI"/>
              <a:pPr/>
              <a:t>15</a:t>
            </a:fld>
            <a:endParaRPr lang="sl-SI" altLang="sl-SI"/>
          </a:p>
        </p:txBody>
      </p:sp>
      <p:sp>
        <p:nvSpPr>
          <p:cNvPr id="31746" name="Rectangle 2">
            <a:extLst>
              <a:ext uri="{FF2B5EF4-FFF2-40B4-BE49-F238E27FC236}">
                <a16:creationId xmlns:a16="http://schemas.microsoft.com/office/drawing/2014/main" id="{71288032-F8D1-4C69-BC58-727FE4B3762A}"/>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8462B4DE-A458-4021-AD16-0692A9F135D2}"/>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CF2F53-D0D3-40F5-8AD0-7C32EA31A251}"/>
              </a:ext>
            </a:extLst>
          </p:cNvPr>
          <p:cNvSpPr>
            <a:spLocks noGrp="1" noChangeArrowheads="1"/>
          </p:cNvSpPr>
          <p:nvPr>
            <p:ph type="sldNum" sz="quarter" idx="5"/>
          </p:nvPr>
        </p:nvSpPr>
        <p:spPr>
          <a:ln/>
        </p:spPr>
        <p:txBody>
          <a:bodyPr/>
          <a:lstStyle/>
          <a:p>
            <a:fld id="{0B5A6D80-B72D-448B-AA8E-1D22FA1FA0FB}" type="slidenum">
              <a:rPr lang="sl-SI" altLang="sl-SI"/>
              <a:pPr/>
              <a:t>16</a:t>
            </a:fld>
            <a:endParaRPr lang="sl-SI" altLang="sl-SI"/>
          </a:p>
        </p:txBody>
      </p:sp>
      <p:sp>
        <p:nvSpPr>
          <p:cNvPr id="35842" name="Rectangle 2">
            <a:extLst>
              <a:ext uri="{FF2B5EF4-FFF2-40B4-BE49-F238E27FC236}">
                <a16:creationId xmlns:a16="http://schemas.microsoft.com/office/drawing/2014/main" id="{0C90251C-C8BE-48DA-8CA6-31831955FCF3}"/>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9C20F4CA-2900-4E2E-8897-F52BEF526AE2}"/>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05B1C8-60C0-407E-9CFC-26CEB4910769}"/>
              </a:ext>
            </a:extLst>
          </p:cNvPr>
          <p:cNvSpPr>
            <a:spLocks noGrp="1" noChangeArrowheads="1"/>
          </p:cNvSpPr>
          <p:nvPr>
            <p:ph type="sldNum" sz="quarter" idx="5"/>
          </p:nvPr>
        </p:nvSpPr>
        <p:spPr>
          <a:ln/>
        </p:spPr>
        <p:txBody>
          <a:bodyPr/>
          <a:lstStyle/>
          <a:p>
            <a:fld id="{910FC76C-CB31-49B8-BF83-03F3AB431208}" type="slidenum">
              <a:rPr lang="sl-SI" altLang="sl-SI"/>
              <a:pPr/>
              <a:t>17</a:t>
            </a:fld>
            <a:endParaRPr lang="sl-SI" altLang="sl-SI"/>
          </a:p>
        </p:txBody>
      </p:sp>
      <p:sp>
        <p:nvSpPr>
          <p:cNvPr id="57346" name="Rectangle 2">
            <a:extLst>
              <a:ext uri="{FF2B5EF4-FFF2-40B4-BE49-F238E27FC236}">
                <a16:creationId xmlns:a16="http://schemas.microsoft.com/office/drawing/2014/main" id="{B15F1717-8CDA-4001-8B13-9F35360460C3}"/>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373B8940-DB76-44A7-891D-77DD0901CDA3}"/>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9A52F8-AA77-4E2A-9204-75FF2CE2003E}"/>
              </a:ext>
            </a:extLst>
          </p:cNvPr>
          <p:cNvSpPr>
            <a:spLocks noGrp="1" noChangeArrowheads="1"/>
          </p:cNvSpPr>
          <p:nvPr>
            <p:ph type="sldNum" sz="quarter" idx="5"/>
          </p:nvPr>
        </p:nvSpPr>
        <p:spPr>
          <a:ln/>
        </p:spPr>
        <p:txBody>
          <a:bodyPr/>
          <a:lstStyle/>
          <a:p>
            <a:fld id="{AF838414-7622-4D77-AE23-C6C99A61DFFF}" type="slidenum">
              <a:rPr lang="sl-SI" altLang="sl-SI"/>
              <a:pPr/>
              <a:t>18</a:t>
            </a:fld>
            <a:endParaRPr lang="sl-SI" altLang="sl-SI"/>
          </a:p>
        </p:txBody>
      </p:sp>
      <p:sp>
        <p:nvSpPr>
          <p:cNvPr id="37890" name="Rectangle 2">
            <a:extLst>
              <a:ext uri="{FF2B5EF4-FFF2-40B4-BE49-F238E27FC236}">
                <a16:creationId xmlns:a16="http://schemas.microsoft.com/office/drawing/2014/main" id="{C5DFDF7C-5828-467A-ADCE-DABF6D403096}"/>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B8DEAAEC-0794-460C-87D4-B26E85B522CB}"/>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DB8053-BB7D-4D59-9FDE-98FA5A5177DC}"/>
              </a:ext>
            </a:extLst>
          </p:cNvPr>
          <p:cNvSpPr>
            <a:spLocks noGrp="1" noChangeArrowheads="1"/>
          </p:cNvSpPr>
          <p:nvPr>
            <p:ph type="sldNum" sz="quarter" idx="5"/>
          </p:nvPr>
        </p:nvSpPr>
        <p:spPr>
          <a:ln/>
        </p:spPr>
        <p:txBody>
          <a:bodyPr/>
          <a:lstStyle/>
          <a:p>
            <a:fld id="{5BE7243F-63C7-4847-995A-A2AE53C416D3}" type="slidenum">
              <a:rPr lang="sl-SI" altLang="sl-SI"/>
              <a:pPr/>
              <a:t>19</a:t>
            </a:fld>
            <a:endParaRPr lang="sl-SI" altLang="sl-SI"/>
          </a:p>
        </p:txBody>
      </p:sp>
      <p:sp>
        <p:nvSpPr>
          <p:cNvPr id="39938" name="Rectangle 2">
            <a:extLst>
              <a:ext uri="{FF2B5EF4-FFF2-40B4-BE49-F238E27FC236}">
                <a16:creationId xmlns:a16="http://schemas.microsoft.com/office/drawing/2014/main" id="{B7313988-0C87-45B5-AFC0-128A61D3A215}"/>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412EFF72-6735-4066-A58C-E35660C81025}"/>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057C48-A02D-4E3D-B2F4-AAEB6BBE9AAB}"/>
              </a:ext>
            </a:extLst>
          </p:cNvPr>
          <p:cNvSpPr>
            <a:spLocks noGrp="1" noChangeArrowheads="1"/>
          </p:cNvSpPr>
          <p:nvPr>
            <p:ph type="sldNum" sz="quarter" idx="5"/>
          </p:nvPr>
        </p:nvSpPr>
        <p:spPr>
          <a:ln/>
        </p:spPr>
        <p:txBody>
          <a:bodyPr/>
          <a:lstStyle/>
          <a:p>
            <a:fld id="{4BB87E89-B81A-4A3E-9AF4-FCAB7A53AB52}" type="slidenum">
              <a:rPr lang="sl-SI" altLang="sl-SI"/>
              <a:pPr/>
              <a:t>2</a:t>
            </a:fld>
            <a:endParaRPr lang="sl-SI" altLang="sl-SI"/>
          </a:p>
        </p:txBody>
      </p:sp>
      <p:sp>
        <p:nvSpPr>
          <p:cNvPr id="17410" name="Rectangle 2">
            <a:extLst>
              <a:ext uri="{FF2B5EF4-FFF2-40B4-BE49-F238E27FC236}">
                <a16:creationId xmlns:a16="http://schemas.microsoft.com/office/drawing/2014/main" id="{EA8179E6-2808-4861-8C75-68394012254F}"/>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00AA27DB-9353-4CA6-B802-C5B0006AEF3E}"/>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892BFF-D917-42E6-8A7D-4ADD1FD806AD}"/>
              </a:ext>
            </a:extLst>
          </p:cNvPr>
          <p:cNvSpPr>
            <a:spLocks noGrp="1" noChangeArrowheads="1"/>
          </p:cNvSpPr>
          <p:nvPr>
            <p:ph type="sldNum" sz="quarter" idx="5"/>
          </p:nvPr>
        </p:nvSpPr>
        <p:spPr>
          <a:ln/>
        </p:spPr>
        <p:txBody>
          <a:bodyPr/>
          <a:lstStyle/>
          <a:p>
            <a:fld id="{0D7C0E06-2C07-45F2-8957-676A257E7134}" type="slidenum">
              <a:rPr lang="sl-SI" altLang="sl-SI"/>
              <a:pPr/>
              <a:t>20</a:t>
            </a:fld>
            <a:endParaRPr lang="sl-SI" altLang="sl-SI"/>
          </a:p>
        </p:txBody>
      </p:sp>
      <p:sp>
        <p:nvSpPr>
          <p:cNvPr id="46082" name="Rectangle 2">
            <a:extLst>
              <a:ext uri="{FF2B5EF4-FFF2-40B4-BE49-F238E27FC236}">
                <a16:creationId xmlns:a16="http://schemas.microsoft.com/office/drawing/2014/main" id="{B1D95A9E-DA21-4625-B20A-14ED160C0044}"/>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190178D2-064C-49AE-899D-98ECADFEA701}"/>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70EB64-A608-4A03-93AC-D1DD14F17EEA}"/>
              </a:ext>
            </a:extLst>
          </p:cNvPr>
          <p:cNvSpPr>
            <a:spLocks noGrp="1" noChangeArrowheads="1"/>
          </p:cNvSpPr>
          <p:nvPr>
            <p:ph type="sldNum" sz="quarter" idx="5"/>
          </p:nvPr>
        </p:nvSpPr>
        <p:spPr>
          <a:ln/>
        </p:spPr>
        <p:txBody>
          <a:bodyPr/>
          <a:lstStyle/>
          <a:p>
            <a:fld id="{90B1A800-E283-45E5-97AB-6592C616A28D}" type="slidenum">
              <a:rPr lang="sl-SI" altLang="sl-SI"/>
              <a:pPr/>
              <a:t>21</a:t>
            </a:fld>
            <a:endParaRPr lang="sl-SI" altLang="sl-SI"/>
          </a:p>
        </p:txBody>
      </p:sp>
      <p:sp>
        <p:nvSpPr>
          <p:cNvPr id="44034" name="Rectangle 2">
            <a:extLst>
              <a:ext uri="{FF2B5EF4-FFF2-40B4-BE49-F238E27FC236}">
                <a16:creationId xmlns:a16="http://schemas.microsoft.com/office/drawing/2014/main" id="{C4E34EFC-5401-4DD2-BB94-6CD7058DA617}"/>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98FD7664-BCE2-445B-960E-2110050D1430}"/>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EFECCE-347F-4EDF-AB18-0FD8BF667157}"/>
              </a:ext>
            </a:extLst>
          </p:cNvPr>
          <p:cNvSpPr>
            <a:spLocks noGrp="1" noChangeArrowheads="1"/>
          </p:cNvSpPr>
          <p:nvPr>
            <p:ph type="sldNum" sz="quarter" idx="5"/>
          </p:nvPr>
        </p:nvSpPr>
        <p:spPr>
          <a:ln/>
        </p:spPr>
        <p:txBody>
          <a:bodyPr/>
          <a:lstStyle/>
          <a:p>
            <a:fld id="{C80B2C92-FA56-429C-A0E9-38A1D581BD5D}" type="slidenum">
              <a:rPr lang="sl-SI" altLang="sl-SI"/>
              <a:pPr/>
              <a:t>22</a:t>
            </a:fld>
            <a:endParaRPr lang="sl-SI" altLang="sl-SI"/>
          </a:p>
        </p:txBody>
      </p:sp>
      <p:sp>
        <p:nvSpPr>
          <p:cNvPr id="63490" name="Rectangle 2">
            <a:extLst>
              <a:ext uri="{FF2B5EF4-FFF2-40B4-BE49-F238E27FC236}">
                <a16:creationId xmlns:a16="http://schemas.microsoft.com/office/drawing/2014/main" id="{C2792F5A-73A3-4C7C-9333-B8AD673EE418}"/>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46FAE811-BE1C-4976-B831-4400B26F6723}"/>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BC4098-7D59-4C49-BFDB-91E2DD8B6D4C}"/>
              </a:ext>
            </a:extLst>
          </p:cNvPr>
          <p:cNvSpPr>
            <a:spLocks noGrp="1" noChangeArrowheads="1"/>
          </p:cNvSpPr>
          <p:nvPr>
            <p:ph type="sldNum" sz="quarter" idx="5"/>
          </p:nvPr>
        </p:nvSpPr>
        <p:spPr>
          <a:ln/>
        </p:spPr>
        <p:txBody>
          <a:bodyPr/>
          <a:lstStyle/>
          <a:p>
            <a:fld id="{1A8C20B6-3CBF-48D1-9A07-EA45A49FAA13}" type="slidenum">
              <a:rPr lang="sl-SI" altLang="sl-SI"/>
              <a:pPr/>
              <a:t>23</a:t>
            </a:fld>
            <a:endParaRPr lang="sl-SI" altLang="sl-SI"/>
          </a:p>
        </p:txBody>
      </p:sp>
      <p:sp>
        <p:nvSpPr>
          <p:cNvPr id="67586" name="Rectangle 2">
            <a:extLst>
              <a:ext uri="{FF2B5EF4-FFF2-40B4-BE49-F238E27FC236}">
                <a16:creationId xmlns:a16="http://schemas.microsoft.com/office/drawing/2014/main" id="{49CC313F-E464-47D1-9CD8-C67370D83EFD}"/>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696ACCC3-8E6A-4FF3-8E52-4C8ABC9110D0}"/>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FEC2C0-1984-44E5-985A-37A869915711}"/>
              </a:ext>
            </a:extLst>
          </p:cNvPr>
          <p:cNvSpPr>
            <a:spLocks noGrp="1" noChangeArrowheads="1"/>
          </p:cNvSpPr>
          <p:nvPr>
            <p:ph type="sldNum" sz="quarter" idx="5"/>
          </p:nvPr>
        </p:nvSpPr>
        <p:spPr>
          <a:ln/>
        </p:spPr>
        <p:txBody>
          <a:bodyPr/>
          <a:lstStyle/>
          <a:p>
            <a:fld id="{32A90A46-E6AE-40EF-928B-BB852356CAC8}" type="slidenum">
              <a:rPr lang="sl-SI" altLang="sl-SI"/>
              <a:pPr/>
              <a:t>24</a:t>
            </a:fld>
            <a:endParaRPr lang="sl-SI" altLang="sl-SI"/>
          </a:p>
        </p:txBody>
      </p:sp>
      <p:sp>
        <p:nvSpPr>
          <p:cNvPr id="65538" name="Rectangle 2">
            <a:extLst>
              <a:ext uri="{FF2B5EF4-FFF2-40B4-BE49-F238E27FC236}">
                <a16:creationId xmlns:a16="http://schemas.microsoft.com/office/drawing/2014/main" id="{E4F9C50F-2F62-4948-BB94-468A45AD5185}"/>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8FC23FD7-CC26-49E2-AEA7-B1A1759A64E0}"/>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65C3B59-A0A4-4850-9572-FD8CD139E796}"/>
              </a:ext>
            </a:extLst>
          </p:cNvPr>
          <p:cNvSpPr>
            <a:spLocks noGrp="1" noChangeArrowheads="1"/>
          </p:cNvSpPr>
          <p:nvPr>
            <p:ph type="sldNum" sz="quarter" idx="5"/>
          </p:nvPr>
        </p:nvSpPr>
        <p:spPr>
          <a:ln/>
        </p:spPr>
        <p:txBody>
          <a:bodyPr/>
          <a:lstStyle/>
          <a:p>
            <a:fld id="{0C106753-52D7-4B1F-A8ED-32D7DFCEDEB8}" type="slidenum">
              <a:rPr lang="sl-SI" altLang="sl-SI"/>
              <a:pPr/>
              <a:t>25</a:t>
            </a:fld>
            <a:endParaRPr lang="sl-SI" altLang="sl-SI"/>
          </a:p>
        </p:txBody>
      </p:sp>
      <p:sp>
        <p:nvSpPr>
          <p:cNvPr id="69634" name="Rectangle 2">
            <a:extLst>
              <a:ext uri="{FF2B5EF4-FFF2-40B4-BE49-F238E27FC236}">
                <a16:creationId xmlns:a16="http://schemas.microsoft.com/office/drawing/2014/main" id="{B36261B6-F862-4ADE-AF93-20A949A5A10D}"/>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E3A0B6D7-CD69-4E6C-A453-61906E5149BC}"/>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9197E1-09DA-47FE-9FB6-DA283A4B6C6B}"/>
              </a:ext>
            </a:extLst>
          </p:cNvPr>
          <p:cNvSpPr>
            <a:spLocks noGrp="1" noChangeArrowheads="1"/>
          </p:cNvSpPr>
          <p:nvPr>
            <p:ph type="sldNum" sz="quarter" idx="5"/>
          </p:nvPr>
        </p:nvSpPr>
        <p:spPr>
          <a:ln/>
        </p:spPr>
        <p:txBody>
          <a:bodyPr/>
          <a:lstStyle/>
          <a:p>
            <a:fld id="{910E2D74-E20B-420E-9D4E-3CB172FFFB63}" type="slidenum">
              <a:rPr lang="sl-SI" altLang="sl-SI"/>
              <a:pPr/>
              <a:t>26</a:t>
            </a:fld>
            <a:endParaRPr lang="sl-SI" altLang="sl-SI"/>
          </a:p>
        </p:txBody>
      </p:sp>
      <p:sp>
        <p:nvSpPr>
          <p:cNvPr id="41986" name="Rectangle 2">
            <a:extLst>
              <a:ext uri="{FF2B5EF4-FFF2-40B4-BE49-F238E27FC236}">
                <a16:creationId xmlns:a16="http://schemas.microsoft.com/office/drawing/2014/main" id="{9C1A686B-32AC-474A-A5DF-FA1AD3BA181B}"/>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505B414A-69A2-4DA1-8124-16C1366ED723}"/>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296923-9C7D-4635-9B6F-1228D7A258FF}"/>
              </a:ext>
            </a:extLst>
          </p:cNvPr>
          <p:cNvSpPr>
            <a:spLocks noGrp="1" noChangeArrowheads="1"/>
          </p:cNvSpPr>
          <p:nvPr>
            <p:ph type="sldNum" sz="quarter" idx="5"/>
          </p:nvPr>
        </p:nvSpPr>
        <p:spPr>
          <a:ln/>
        </p:spPr>
        <p:txBody>
          <a:bodyPr/>
          <a:lstStyle/>
          <a:p>
            <a:fld id="{B73F06EF-4632-4FFA-8875-A84647E72B96}" type="slidenum">
              <a:rPr lang="sl-SI" altLang="sl-SI"/>
              <a:pPr/>
              <a:t>27</a:t>
            </a:fld>
            <a:endParaRPr lang="sl-SI" altLang="sl-SI"/>
          </a:p>
        </p:txBody>
      </p:sp>
      <p:sp>
        <p:nvSpPr>
          <p:cNvPr id="49154" name="Rectangle 2">
            <a:extLst>
              <a:ext uri="{FF2B5EF4-FFF2-40B4-BE49-F238E27FC236}">
                <a16:creationId xmlns:a16="http://schemas.microsoft.com/office/drawing/2014/main" id="{FB9D9504-8291-4607-936C-89EE8FAF6470}"/>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2E96C99-A965-4EC6-90F3-C49761469301}"/>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A89DB0-2207-44F2-9250-72DD79393D07}"/>
              </a:ext>
            </a:extLst>
          </p:cNvPr>
          <p:cNvSpPr>
            <a:spLocks noGrp="1" noChangeArrowheads="1"/>
          </p:cNvSpPr>
          <p:nvPr>
            <p:ph type="sldNum" sz="quarter" idx="5"/>
          </p:nvPr>
        </p:nvSpPr>
        <p:spPr>
          <a:ln/>
        </p:spPr>
        <p:txBody>
          <a:bodyPr/>
          <a:lstStyle/>
          <a:p>
            <a:fld id="{667EAB13-128D-4A7D-8892-1AF10135424C}" type="slidenum">
              <a:rPr lang="sl-SI" altLang="sl-SI"/>
              <a:pPr/>
              <a:t>28</a:t>
            </a:fld>
            <a:endParaRPr lang="sl-SI" altLang="sl-SI"/>
          </a:p>
        </p:txBody>
      </p:sp>
      <p:sp>
        <p:nvSpPr>
          <p:cNvPr id="59394" name="Rectangle 2">
            <a:extLst>
              <a:ext uri="{FF2B5EF4-FFF2-40B4-BE49-F238E27FC236}">
                <a16:creationId xmlns:a16="http://schemas.microsoft.com/office/drawing/2014/main" id="{0893BAE6-F143-4F07-A132-4D36407404FE}"/>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EA429DAA-6DC9-4FCD-9219-2EE7BEFA2FE5}"/>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172882-159D-4B06-B260-13761C8193FF}"/>
              </a:ext>
            </a:extLst>
          </p:cNvPr>
          <p:cNvSpPr>
            <a:spLocks noGrp="1" noChangeArrowheads="1"/>
          </p:cNvSpPr>
          <p:nvPr>
            <p:ph type="sldNum" sz="quarter" idx="5"/>
          </p:nvPr>
        </p:nvSpPr>
        <p:spPr>
          <a:ln/>
        </p:spPr>
        <p:txBody>
          <a:bodyPr/>
          <a:lstStyle/>
          <a:p>
            <a:fld id="{093D0609-0862-41E3-A038-EEE1B334B3BD}" type="slidenum">
              <a:rPr lang="sl-SI" altLang="sl-SI"/>
              <a:pPr/>
              <a:t>29</a:t>
            </a:fld>
            <a:endParaRPr lang="sl-SI" altLang="sl-SI"/>
          </a:p>
        </p:txBody>
      </p:sp>
      <p:sp>
        <p:nvSpPr>
          <p:cNvPr id="61442" name="Rectangle 2">
            <a:extLst>
              <a:ext uri="{FF2B5EF4-FFF2-40B4-BE49-F238E27FC236}">
                <a16:creationId xmlns:a16="http://schemas.microsoft.com/office/drawing/2014/main" id="{53419BA4-69B7-461C-9AB4-0A437D9BD555}"/>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4A693B8D-7E27-4126-88E3-63DC6E874E60}"/>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8875FD-76C1-4FB6-8572-52391DCF41AD}"/>
              </a:ext>
            </a:extLst>
          </p:cNvPr>
          <p:cNvSpPr>
            <a:spLocks noGrp="1" noChangeArrowheads="1"/>
          </p:cNvSpPr>
          <p:nvPr>
            <p:ph type="sldNum" sz="quarter" idx="5"/>
          </p:nvPr>
        </p:nvSpPr>
        <p:spPr>
          <a:ln/>
        </p:spPr>
        <p:txBody>
          <a:bodyPr/>
          <a:lstStyle/>
          <a:p>
            <a:fld id="{E11E8CFF-3703-48B5-BF77-33FB36B49F32}" type="slidenum">
              <a:rPr lang="sl-SI" altLang="sl-SI"/>
              <a:pPr/>
              <a:t>3</a:t>
            </a:fld>
            <a:endParaRPr lang="sl-SI" altLang="sl-SI"/>
          </a:p>
        </p:txBody>
      </p:sp>
      <p:sp>
        <p:nvSpPr>
          <p:cNvPr id="18434" name="Rectangle 2">
            <a:extLst>
              <a:ext uri="{FF2B5EF4-FFF2-40B4-BE49-F238E27FC236}">
                <a16:creationId xmlns:a16="http://schemas.microsoft.com/office/drawing/2014/main" id="{451BACD4-281C-4218-8745-72F099A70E5F}"/>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A67FB572-19D9-47DF-90D3-6B396E6F022A}"/>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F57280-C7DA-43A4-B966-B7CC5FA2A945}"/>
              </a:ext>
            </a:extLst>
          </p:cNvPr>
          <p:cNvSpPr>
            <a:spLocks noGrp="1" noChangeArrowheads="1"/>
          </p:cNvSpPr>
          <p:nvPr>
            <p:ph type="sldNum" sz="quarter" idx="5"/>
          </p:nvPr>
        </p:nvSpPr>
        <p:spPr>
          <a:ln/>
        </p:spPr>
        <p:txBody>
          <a:bodyPr/>
          <a:lstStyle/>
          <a:p>
            <a:fld id="{2A2ED937-CC75-4D75-840D-1332FC3B6743}" type="slidenum">
              <a:rPr lang="sl-SI" altLang="sl-SI"/>
              <a:pPr/>
              <a:t>30</a:t>
            </a:fld>
            <a:endParaRPr lang="sl-SI" altLang="sl-SI"/>
          </a:p>
        </p:txBody>
      </p:sp>
      <p:sp>
        <p:nvSpPr>
          <p:cNvPr id="51202" name="Rectangle 2">
            <a:extLst>
              <a:ext uri="{FF2B5EF4-FFF2-40B4-BE49-F238E27FC236}">
                <a16:creationId xmlns:a16="http://schemas.microsoft.com/office/drawing/2014/main" id="{73169CF1-BB63-4712-AECF-0C815DDBD1DD}"/>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266328B7-4A38-4F4E-8F48-7A2FE60042FD}"/>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C5C2CA-3AC1-440D-8114-E335117892DF}"/>
              </a:ext>
            </a:extLst>
          </p:cNvPr>
          <p:cNvSpPr>
            <a:spLocks noGrp="1" noChangeArrowheads="1"/>
          </p:cNvSpPr>
          <p:nvPr>
            <p:ph type="sldNum" sz="quarter" idx="5"/>
          </p:nvPr>
        </p:nvSpPr>
        <p:spPr>
          <a:ln/>
        </p:spPr>
        <p:txBody>
          <a:bodyPr/>
          <a:lstStyle/>
          <a:p>
            <a:fld id="{A07B13FB-C93B-49E1-8C25-12878D8B078C}" type="slidenum">
              <a:rPr lang="sl-SI" altLang="sl-SI"/>
              <a:pPr/>
              <a:t>31</a:t>
            </a:fld>
            <a:endParaRPr lang="sl-SI" altLang="sl-SI"/>
          </a:p>
        </p:txBody>
      </p:sp>
      <p:sp>
        <p:nvSpPr>
          <p:cNvPr id="53250" name="Rectangle 2">
            <a:extLst>
              <a:ext uri="{FF2B5EF4-FFF2-40B4-BE49-F238E27FC236}">
                <a16:creationId xmlns:a16="http://schemas.microsoft.com/office/drawing/2014/main" id="{33B9168B-6BB2-4E95-B7AC-033FD9BCD6E9}"/>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B674A13D-CEFF-4F86-BC18-1D43C4E2C651}"/>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46193C8-58CE-4904-8608-8ADAA2C02AF5}"/>
              </a:ext>
            </a:extLst>
          </p:cNvPr>
          <p:cNvSpPr>
            <a:spLocks noGrp="1" noChangeArrowheads="1"/>
          </p:cNvSpPr>
          <p:nvPr>
            <p:ph type="sldNum" sz="quarter" idx="5"/>
          </p:nvPr>
        </p:nvSpPr>
        <p:spPr>
          <a:ln/>
        </p:spPr>
        <p:txBody>
          <a:bodyPr/>
          <a:lstStyle/>
          <a:p>
            <a:fld id="{509274A4-2DF5-45EF-8DD6-BAA1D14FE10D}" type="slidenum">
              <a:rPr lang="sl-SI" altLang="sl-SI"/>
              <a:pPr/>
              <a:t>32</a:t>
            </a:fld>
            <a:endParaRPr lang="sl-SI" altLang="sl-SI"/>
          </a:p>
        </p:txBody>
      </p:sp>
      <p:sp>
        <p:nvSpPr>
          <p:cNvPr id="55298" name="Rectangle 2">
            <a:extLst>
              <a:ext uri="{FF2B5EF4-FFF2-40B4-BE49-F238E27FC236}">
                <a16:creationId xmlns:a16="http://schemas.microsoft.com/office/drawing/2014/main" id="{E2B40B2D-6DA8-482A-8B5B-27015241D955}"/>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9579A5DF-4800-4CE6-BA42-BD6290207CBA}"/>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FFB932-1C72-4626-8487-1A199AC62476}"/>
              </a:ext>
            </a:extLst>
          </p:cNvPr>
          <p:cNvSpPr>
            <a:spLocks noGrp="1" noChangeArrowheads="1"/>
          </p:cNvSpPr>
          <p:nvPr>
            <p:ph type="sldNum" sz="quarter" idx="5"/>
          </p:nvPr>
        </p:nvSpPr>
        <p:spPr>
          <a:ln/>
        </p:spPr>
        <p:txBody>
          <a:bodyPr/>
          <a:lstStyle/>
          <a:p>
            <a:fld id="{FB7EA137-FEBA-41EE-A100-F9225E137A51}" type="slidenum">
              <a:rPr lang="sl-SI" altLang="sl-SI"/>
              <a:pPr/>
              <a:t>4</a:t>
            </a:fld>
            <a:endParaRPr lang="sl-SI" altLang="sl-SI"/>
          </a:p>
        </p:txBody>
      </p:sp>
      <p:sp>
        <p:nvSpPr>
          <p:cNvPr id="19458" name="Rectangle 2">
            <a:extLst>
              <a:ext uri="{FF2B5EF4-FFF2-40B4-BE49-F238E27FC236}">
                <a16:creationId xmlns:a16="http://schemas.microsoft.com/office/drawing/2014/main" id="{100FECEE-7F5D-4D4B-884D-CF1D054C6B2B}"/>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7054948A-6894-495F-A56B-368C6B24B739}"/>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ED9D8A-7816-4D3E-9FCE-6B3E879A362E}"/>
              </a:ext>
            </a:extLst>
          </p:cNvPr>
          <p:cNvSpPr>
            <a:spLocks noGrp="1" noChangeArrowheads="1"/>
          </p:cNvSpPr>
          <p:nvPr>
            <p:ph type="sldNum" sz="quarter" idx="5"/>
          </p:nvPr>
        </p:nvSpPr>
        <p:spPr>
          <a:ln/>
        </p:spPr>
        <p:txBody>
          <a:bodyPr/>
          <a:lstStyle/>
          <a:p>
            <a:fld id="{82E41144-A84F-47DE-BD00-4D0CB1EB56BB}" type="slidenum">
              <a:rPr lang="sl-SI" altLang="sl-SI"/>
              <a:pPr/>
              <a:t>5</a:t>
            </a:fld>
            <a:endParaRPr lang="sl-SI" altLang="sl-SI"/>
          </a:p>
        </p:txBody>
      </p:sp>
      <p:sp>
        <p:nvSpPr>
          <p:cNvPr id="20482" name="Rectangle 2">
            <a:extLst>
              <a:ext uri="{FF2B5EF4-FFF2-40B4-BE49-F238E27FC236}">
                <a16:creationId xmlns:a16="http://schemas.microsoft.com/office/drawing/2014/main" id="{5FF6B5E7-1A93-42FA-A680-D837F7665C48}"/>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06C1C180-3AF3-4361-BB2F-0A506B566A33}"/>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574E8C-B90F-45C8-AA6E-42B215086CA2}"/>
              </a:ext>
            </a:extLst>
          </p:cNvPr>
          <p:cNvSpPr>
            <a:spLocks noGrp="1" noChangeArrowheads="1"/>
          </p:cNvSpPr>
          <p:nvPr>
            <p:ph type="sldNum" sz="quarter" idx="5"/>
          </p:nvPr>
        </p:nvSpPr>
        <p:spPr>
          <a:ln/>
        </p:spPr>
        <p:txBody>
          <a:bodyPr/>
          <a:lstStyle/>
          <a:p>
            <a:fld id="{B9F6B73C-F526-451C-BCE8-ED89E84B4E98}" type="slidenum">
              <a:rPr lang="sl-SI" altLang="sl-SI"/>
              <a:pPr/>
              <a:t>6</a:t>
            </a:fld>
            <a:endParaRPr lang="sl-SI" altLang="sl-SI"/>
          </a:p>
        </p:txBody>
      </p:sp>
      <p:sp>
        <p:nvSpPr>
          <p:cNvPr id="21506" name="Rectangle 2">
            <a:extLst>
              <a:ext uri="{FF2B5EF4-FFF2-40B4-BE49-F238E27FC236}">
                <a16:creationId xmlns:a16="http://schemas.microsoft.com/office/drawing/2014/main" id="{BCCE5B42-3548-4A76-A601-EBB4CFC4C329}"/>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BE51997-440F-4900-B663-81F7D605AB76}"/>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01FF1E-397C-481A-AA9C-80065EC532A0}"/>
              </a:ext>
            </a:extLst>
          </p:cNvPr>
          <p:cNvSpPr>
            <a:spLocks noGrp="1" noChangeArrowheads="1"/>
          </p:cNvSpPr>
          <p:nvPr>
            <p:ph type="sldNum" sz="quarter" idx="5"/>
          </p:nvPr>
        </p:nvSpPr>
        <p:spPr>
          <a:ln/>
        </p:spPr>
        <p:txBody>
          <a:bodyPr/>
          <a:lstStyle/>
          <a:p>
            <a:fld id="{8A3D76B0-BB80-4F27-821A-058BD41DD759}" type="slidenum">
              <a:rPr lang="sl-SI" altLang="sl-SI"/>
              <a:pPr/>
              <a:t>7</a:t>
            </a:fld>
            <a:endParaRPr lang="sl-SI" altLang="sl-SI"/>
          </a:p>
        </p:txBody>
      </p:sp>
      <p:sp>
        <p:nvSpPr>
          <p:cNvPr id="22530" name="Rectangle 2">
            <a:extLst>
              <a:ext uri="{FF2B5EF4-FFF2-40B4-BE49-F238E27FC236}">
                <a16:creationId xmlns:a16="http://schemas.microsoft.com/office/drawing/2014/main" id="{91490B0D-160B-4F08-AE8F-896FBC25F438}"/>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6DF99DB1-DB6A-4228-BE9A-E28D307EF428}"/>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371D0A-3D90-4BC8-9F31-0C9CB206328B}"/>
              </a:ext>
            </a:extLst>
          </p:cNvPr>
          <p:cNvSpPr>
            <a:spLocks noGrp="1" noChangeArrowheads="1"/>
          </p:cNvSpPr>
          <p:nvPr>
            <p:ph type="sldNum" sz="quarter" idx="5"/>
          </p:nvPr>
        </p:nvSpPr>
        <p:spPr>
          <a:ln/>
        </p:spPr>
        <p:txBody>
          <a:bodyPr/>
          <a:lstStyle/>
          <a:p>
            <a:fld id="{6BBF66F1-605C-4AD9-9771-ECEF88792C88}" type="slidenum">
              <a:rPr lang="sl-SI" altLang="sl-SI"/>
              <a:pPr/>
              <a:t>8</a:t>
            </a:fld>
            <a:endParaRPr lang="sl-SI" altLang="sl-SI"/>
          </a:p>
        </p:txBody>
      </p:sp>
      <p:sp>
        <p:nvSpPr>
          <p:cNvPr id="23554" name="Rectangle 2">
            <a:extLst>
              <a:ext uri="{FF2B5EF4-FFF2-40B4-BE49-F238E27FC236}">
                <a16:creationId xmlns:a16="http://schemas.microsoft.com/office/drawing/2014/main" id="{EFEE0EB7-1809-449D-A0A7-2EC8715B7134}"/>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907AE0C2-FF65-42A2-AE04-E7B08B3115CD}"/>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725B50-9C9E-4F89-ADAA-BB219C666DEB}"/>
              </a:ext>
            </a:extLst>
          </p:cNvPr>
          <p:cNvSpPr>
            <a:spLocks noGrp="1" noChangeArrowheads="1"/>
          </p:cNvSpPr>
          <p:nvPr>
            <p:ph type="sldNum" sz="quarter" idx="5"/>
          </p:nvPr>
        </p:nvSpPr>
        <p:spPr>
          <a:ln/>
        </p:spPr>
        <p:txBody>
          <a:bodyPr/>
          <a:lstStyle/>
          <a:p>
            <a:fld id="{9799DF85-35C8-4AC4-B4C1-3EB34EFE50CD}" type="slidenum">
              <a:rPr lang="sl-SI" altLang="sl-SI"/>
              <a:pPr/>
              <a:t>9</a:t>
            </a:fld>
            <a:endParaRPr lang="sl-SI" altLang="sl-SI"/>
          </a:p>
        </p:txBody>
      </p:sp>
      <p:sp>
        <p:nvSpPr>
          <p:cNvPr id="33794" name="Rectangle 2">
            <a:extLst>
              <a:ext uri="{FF2B5EF4-FFF2-40B4-BE49-F238E27FC236}">
                <a16:creationId xmlns:a16="http://schemas.microsoft.com/office/drawing/2014/main" id="{79299BDF-FDAF-4448-A89C-31B6B711BC19}"/>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A2B31072-C5A7-4295-9050-C0072F6D05CF}"/>
              </a:ext>
            </a:extLst>
          </p:cNvPr>
          <p:cNvSpPr>
            <a:spLocks noGrp="1" noChangeArrowheads="1"/>
          </p:cNvSpPr>
          <p:nvPr>
            <p:ph type="body" idx="1"/>
          </p:nvPr>
        </p:nvSpPr>
        <p:spPr/>
        <p:txBody>
          <a:bodyPr/>
          <a:lstStyle/>
          <a:p>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34C0-C09E-445B-851A-93B169C0F7E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9D3E8C6A-A289-42A6-8EC5-CB1CAA0DCE9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37A25676-3D7F-46F4-B5C7-24890E5AABE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D65F017C-CB92-4EEF-9AF0-799CA67E384C}"/>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D08AFF71-1679-4D32-8F5A-93FB7A695D26}"/>
              </a:ext>
            </a:extLst>
          </p:cNvPr>
          <p:cNvSpPr>
            <a:spLocks noGrp="1"/>
          </p:cNvSpPr>
          <p:nvPr>
            <p:ph type="sldNum" sz="quarter" idx="12"/>
          </p:nvPr>
        </p:nvSpPr>
        <p:spPr/>
        <p:txBody>
          <a:bodyPr/>
          <a:lstStyle>
            <a:lvl1pPr>
              <a:defRPr/>
            </a:lvl1pPr>
          </a:lstStyle>
          <a:p>
            <a:fld id="{29198F3D-3276-4023-9AF4-68FFDA43583F}" type="slidenum">
              <a:rPr lang="sl-SI" altLang="sl-SI"/>
              <a:pPr/>
              <a:t>‹#›</a:t>
            </a:fld>
            <a:endParaRPr lang="sl-SI" altLang="sl-SI"/>
          </a:p>
        </p:txBody>
      </p:sp>
    </p:spTree>
    <p:extLst>
      <p:ext uri="{BB962C8B-B14F-4D97-AF65-F5344CB8AC3E}">
        <p14:creationId xmlns:p14="http://schemas.microsoft.com/office/powerpoint/2010/main" val="370772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44328-56F8-406E-BD97-2A097D1B40C1}"/>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D0B2CF85-F167-421B-A85D-7B528189D7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C73E996-8BB2-4CC9-8761-D1CA7BBBF24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95ED2CC-EDD8-4894-A694-57CAC43FC7B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D9205502-19DA-498D-B85D-8952257C0BE8}"/>
              </a:ext>
            </a:extLst>
          </p:cNvPr>
          <p:cNvSpPr>
            <a:spLocks noGrp="1"/>
          </p:cNvSpPr>
          <p:nvPr>
            <p:ph type="sldNum" sz="quarter" idx="12"/>
          </p:nvPr>
        </p:nvSpPr>
        <p:spPr/>
        <p:txBody>
          <a:bodyPr/>
          <a:lstStyle>
            <a:lvl1pPr>
              <a:defRPr/>
            </a:lvl1pPr>
          </a:lstStyle>
          <a:p>
            <a:fld id="{33EA2AF1-5004-4F55-8F29-CE9F2165DD08}" type="slidenum">
              <a:rPr lang="sl-SI" altLang="sl-SI"/>
              <a:pPr/>
              <a:t>‹#›</a:t>
            </a:fld>
            <a:endParaRPr lang="sl-SI" altLang="sl-SI"/>
          </a:p>
        </p:txBody>
      </p:sp>
    </p:spTree>
    <p:extLst>
      <p:ext uri="{BB962C8B-B14F-4D97-AF65-F5344CB8AC3E}">
        <p14:creationId xmlns:p14="http://schemas.microsoft.com/office/powerpoint/2010/main" val="219546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DE8578-07E5-46C5-8EB0-8454D1816A9E}"/>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9584C016-F3D1-42F0-B3CA-6601EB0032D6}"/>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BAB51AD-B87B-41AD-A948-B3AA27570E1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F7F2B2A-727A-4C60-8655-03E6FB04120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54AD846-E3AF-490F-A96B-C762AA0D9C14}"/>
              </a:ext>
            </a:extLst>
          </p:cNvPr>
          <p:cNvSpPr>
            <a:spLocks noGrp="1"/>
          </p:cNvSpPr>
          <p:nvPr>
            <p:ph type="sldNum" sz="quarter" idx="12"/>
          </p:nvPr>
        </p:nvSpPr>
        <p:spPr/>
        <p:txBody>
          <a:bodyPr/>
          <a:lstStyle>
            <a:lvl1pPr>
              <a:defRPr/>
            </a:lvl1pPr>
          </a:lstStyle>
          <a:p>
            <a:fld id="{6F857EBB-6DBB-47FE-9244-37D4DDDF0C90}" type="slidenum">
              <a:rPr lang="sl-SI" altLang="sl-SI"/>
              <a:pPr/>
              <a:t>‹#›</a:t>
            </a:fld>
            <a:endParaRPr lang="sl-SI" altLang="sl-SI"/>
          </a:p>
        </p:txBody>
      </p:sp>
    </p:spTree>
    <p:extLst>
      <p:ext uri="{BB962C8B-B14F-4D97-AF65-F5344CB8AC3E}">
        <p14:creationId xmlns:p14="http://schemas.microsoft.com/office/powerpoint/2010/main" val="317731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C07B-C002-47E1-8494-C855D55532A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B12019D-6A33-42AB-810C-6EB89F8C5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7F13240-0090-4E61-96D9-E99B389F2AC8}"/>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0A8EDE3-3828-497D-9364-84489F5457E0}"/>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26802C5-76AB-4F3D-8253-46C175280AB1}"/>
              </a:ext>
            </a:extLst>
          </p:cNvPr>
          <p:cNvSpPr>
            <a:spLocks noGrp="1"/>
          </p:cNvSpPr>
          <p:nvPr>
            <p:ph type="sldNum" sz="quarter" idx="12"/>
          </p:nvPr>
        </p:nvSpPr>
        <p:spPr/>
        <p:txBody>
          <a:bodyPr/>
          <a:lstStyle>
            <a:lvl1pPr>
              <a:defRPr/>
            </a:lvl1pPr>
          </a:lstStyle>
          <a:p>
            <a:fld id="{81C7E0FC-6ED0-4810-8E6A-C1E1B80526F2}" type="slidenum">
              <a:rPr lang="sl-SI" altLang="sl-SI"/>
              <a:pPr/>
              <a:t>‹#›</a:t>
            </a:fld>
            <a:endParaRPr lang="sl-SI" altLang="sl-SI"/>
          </a:p>
        </p:txBody>
      </p:sp>
    </p:spTree>
    <p:extLst>
      <p:ext uri="{BB962C8B-B14F-4D97-AF65-F5344CB8AC3E}">
        <p14:creationId xmlns:p14="http://schemas.microsoft.com/office/powerpoint/2010/main" val="161366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5584-30F9-4395-A6E7-DFA4D2B7D79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75DDCE06-A107-4A73-978B-E6E0BBA0143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3D7BB48-0199-4AC3-BC55-4DA0CD8EC32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E765A5D-29CE-49BE-9EB8-A3A7A630D93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EFDD063-135C-4A89-A45C-BBBFD23A7C3D}"/>
              </a:ext>
            </a:extLst>
          </p:cNvPr>
          <p:cNvSpPr>
            <a:spLocks noGrp="1"/>
          </p:cNvSpPr>
          <p:nvPr>
            <p:ph type="sldNum" sz="quarter" idx="12"/>
          </p:nvPr>
        </p:nvSpPr>
        <p:spPr/>
        <p:txBody>
          <a:bodyPr/>
          <a:lstStyle>
            <a:lvl1pPr>
              <a:defRPr/>
            </a:lvl1pPr>
          </a:lstStyle>
          <a:p>
            <a:fld id="{D5325F89-BB1A-4CEA-8BE5-0D2CD14B5220}" type="slidenum">
              <a:rPr lang="sl-SI" altLang="sl-SI"/>
              <a:pPr/>
              <a:t>‹#›</a:t>
            </a:fld>
            <a:endParaRPr lang="sl-SI" altLang="sl-SI"/>
          </a:p>
        </p:txBody>
      </p:sp>
    </p:spTree>
    <p:extLst>
      <p:ext uri="{BB962C8B-B14F-4D97-AF65-F5344CB8AC3E}">
        <p14:creationId xmlns:p14="http://schemas.microsoft.com/office/powerpoint/2010/main" val="2278394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1908-90FA-4256-BC64-3702C6F001EE}"/>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6813A8E-E2BC-4688-9826-F51992A8CCCA}"/>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6E2DF240-13CD-4A4E-B58B-2CA3101E49BD}"/>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65467C79-AEF4-4400-A1FB-78936260FCDC}"/>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0FD48ED-73AD-4711-8FF7-1A11632CBD2F}"/>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12E03D7D-C750-460F-BE36-43E402F748BF}"/>
              </a:ext>
            </a:extLst>
          </p:cNvPr>
          <p:cNvSpPr>
            <a:spLocks noGrp="1"/>
          </p:cNvSpPr>
          <p:nvPr>
            <p:ph type="sldNum" sz="quarter" idx="12"/>
          </p:nvPr>
        </p:nvSpPr>
        <p:spPr/>
        <p:txBody>
          <a:bodyPr/>
          <a:lstStyle>
            <a:lvl1pPr>
              <a:defRPr/>
            </a:lvl1pPr>
          </a:lstStyle>
          <a:p>
            <a:fld id="{F52E2989-DFB1-40DA-8EF6-439B312581DE}" type="slidenum">
              <a:rPr lang="sl-SI" altLang="sl-SI"/>
              <a:pPr/>
              <a:t>‹#›</a:t>
            </a:fld>
            <a:endParaRPr lang="sl-SI" altLang="sl-SI"/>
          </a:p>
        </p:txBody>
      </p:sp>
    </p:spTree>
    <p:extLst>
      <p:ext uri="{BB962C8B-B14F-4D97-AF65-F5344CB8AC3E}">
        <p14:creationId xmlns:p14="http://schemas.microsoft.com/office/powerpoint/2010/main" val="29649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0782-9D47-44A9-93B1-176FBE8E7437}"/>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BFB326D4-D76D-44CF-BC82-46EDE143749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220BDF-D0EC-427C-A70D-E528A01980E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1A0CFCF8-AE49-4ADC-A8FA-B292F0DFA9E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60884C-AD5E-449A-AAD1-0813E5F12FD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97C68C4B-8300-4F04-8B98-E9388E63122D}"/>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5BD46D54-1147-4D98-B7AB-6500CB5DC1EB}"/>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6B882724-87EA-404C-949F-8C661103789B}"/>
              </a:ext>
            </a:extLst>
          </p:cNvPr>
          <p:cNvSpPr>
            <a:spLocks noGrp="1"/>
          </p:cNvSpPr>
          <p:nvPr>
            <p:ph type="sldNum" sz="quarter" idx="12"/>
          </p:nvPr>
        </p:nvSpPr>
        <p:spPr/>
        <p:txBody>
          <a:bodyPr/>
          <a:lstStyle>
            <a:lvl1pPr>
              <a:defRPr/>
            </a:lvl1pPr>
          </a:lstStyle>
          <a:p>
            <a:fld id="{73267837-5F77-45BB-A01E-76F88F7AAD59}" type="slidenum">
              <a:rPr lang="sl-SI" altLang="sl-SI"/>
              <a:pPr/>
              <a:t>‹#›</a:t>
            </a:fld>
            <a:endParaRPr lang="sl-SI" altLang="sl-SI"/>
          </a:p>
        </p:txBody>
      </p:sp>
    </p:spTree>
    <p:extLst>
      <p:ext uri="{BB962C8B-B14F-4D97-AF65-F5344CB8AC3E}">
        <p14:creationId xmlns:p14="http://schemas.microsoft.com/office/powerpoint/2010/main" val="36794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66EE-9A6F-4BB7-BB58-55911BAF3738}"/>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A48C446D-5F57-41F6-871E-B362610B5F05}"/>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A2377572-7F99-46A1-9A69-00BFCD29995B}"/>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796620B2-40D5-4356-8E14-DB88AAF2A615}"/>
              </a:ext>
            </a:extLst>
          </p:cNvPr>
          <p:cNvSpPr>
            <a:spLocks noGrp="1"/>
          </p:cNvSpPr>
          <p:nvPr>
            <p:ph type="sldNum" sz="quarter" idx="12"/>
          </p:nvPr>
        </p:nvSpPr>
        <p:spPr/>
        <p:txBody>
          <a:bodyPr/>
          <a:lstStyle>
            <a:lvl1pPr>
              <a:defRPr/>
            </a:lvl1pPr>
          </a:lstStyle>
          <a:p>
            <a:fld id="{36F5BBD3-2EED-47F6-B92E-DEB3DF2EC9A7}" type="slidenum">
              <a:rPr lang="sl-SI" altLang="sl-SI"/>
              <a:pPr/>
              <a:t>‹#›</a:t>
            </a:fld>
            <a:endParaRPr lang="sl-SI" altLang="sl-SI"/>
          </a:p>
        </p:txBody>
      </p:sp>
    </p:spTree>
    <p:extLst>
      <p:ext uri="{BB962C8B-B14F-4D97-AF65-F5344CB8AC3E}">
        <p14:creationId xmlns:p14="http://schemas.microsoft.com/office/powerpoint/2010/main" val="183204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BD7131-E534-4261-BE6B-A70DD2C51266}"/>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6842FB06-FC04-4245-AD32-39C8115B774C}"/>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F1150CFB-DD69-49B5-8C0C-FAE7989C5CA0}"/>
              </a:ext>
            </a:extLst>
          </p:cNvPr>
          <p:cNvSpPr>
            <a:spLocks noGrp="1"/>
          </p:cNvSpPr>
          <p:nvPr>
            <p:ph type="sldNum" sz="quarter" idx="12"/>
          </p:nvPr>
        </p:nvSpPr>
        <p:spPr/>
        <p:txBody>
          <a:bodyPr/>
          <a:lstStyle>
            <a:lvl1pPr>
              <a:defRPr/>
            </a:lvl1pPr>
          </a:lstStyle>
          <a:p>
            <a:fld id="{17F2FBFF-8237-4AE9-A612-92F77EBC61B9}" type="slidenum">
              <a:rPr lang="sl-SI" altLang="sl-SI"/>
              <a:pPr/>
              <a:t>‹#›</a:t>
            </a:fld>
            <a:endParaRPr lang="sl-SI" altLang="sl-SI"/>
          </a:p>
        </p:txBody>
      </p:sp>
    </p:spTree>
    <p:extLst>
      <p:ext uri="{BB962C8B-B14F-4D97-AF65-F5344CB8AC3E}">
        <p14:creationId xmlns:p14="http://schemas.microsoft.com/office/powerpoint/2010/main" val="339573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FD2A-E99C-450B-B112-84130770769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D9C79F1C-7775-4D29-94C8-AB6D747E3A5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549E3010-C220-439B-A554-AD94228BD39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B9DE73-FF25-4960-B87B-C6EBB487CF1A}"/>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3101F40-18D3-4E87-85B1-E3364F266093}"/>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7F0F387-A2D6-45E3-A772-19243083E3BC}"/>
              </a:ext>
            </a:extLst>
          </p:cNvPr>
          <p:cNvSpPr>
            <a:spLocks noGrp="1"/>
          </p:cNvSpPr>
          <p:nvPr>
            <p:ph type="sldNum" sz="quarter" idx="12"/>
          </p:nvPr>
        </p:nvSpPr>
        <p:spPr/>
        <p:txBody>
          <a:bodyPr/>
          <a:lstStyle>
            <a:lvl1pPr>
              <a:defRPr/>
            </a:lvl1pPr>
          </a:lstStyle>
          <a:p>
            <a:fld id="{0438C84D-3573-4192-9970-C0A55732DB77}" type="slidenum">
              <a:rPr lang="sl-SI" altLang="sl-SI"/>
              <a:pPr/>
              <a:t>‹#›</a:t>
            </a:fld>
            <a:endParaRPr lang="sl-SI" altLang="sl-SI"/>
          </a:p>
        </p:txBody>
      </p:sp>
    </p:spTree>
    <p:extLst>
      <p:ext uri="{BB962C8B-B14F-4D97-AF65-F5344CB8AC3E}">
        <p14:creationId xmlns:p14="http://schemas.microsoft.com/office/powerpoint/2010/main" val="277280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9B71A-65C5-40CF-BC28-AAE1793C95A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01F99FC1-274C-4BD2-B641-1B28F83EDC3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C61ED3DB-9F10-413A-BF68-56BC0D8834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0D917-B2C8-476D-BDC6-35883E3C03B2}"/>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2C474DFA-8600-4538-B027-DF08B62231B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1B153F3-C110-4540-9B01-8DB30D2F86E4}"/>
              </a:ext>
            </a:extLst>
          </p:cNvPr>
          <p:cNvSpPr>
            <a:spLocks noGrp="1"/>
          </p:cNvSpPr>
          <p:nvPr>
            <p:ph type="sldNum" sz="quarter" idx="12"/>
          </p:nvPr>
        </p:nvSpPr>
        <p:spPr/>
        <p:txBody>
          <a:bodyPr/>
          <a:lstStyle>
            <a:lvl1pPr>
              <a:defRPr/>
            </a:lvl1pPr>
          </a:lstStyle>
          <a:p>
            <a:fld id="{1FE7F66D-7682-44F2-980D-7A6EDD6AB616}" type="slidenum">
              <a:rPr lang="sl-SI" altLang="sl-SI"/>
              <a:pPr/>
              <a:t>‹#›</a:t>
            </a:fld>
            <a:endParaRPr lang="sl-SI" altLang="sl-SI"/>
          </a:p>
        </p:txBody>
      </p:sp>
    </p:spTree>
    <p:extLst>
      <p:ext uri="{BB962C8B-B14F-4D97-AF65-F5344CB8AC3E}">
        <p14:creationId xmlns:p14="http://schemas.microsoft.com/office/powerpoint/2010/main" val="1056792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125885-D3DE-4945-923F-02B6644620E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8AC157B6-C645-469E-B9B5-C0491DA6A41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E7F8B6C4-F810-4D7F-9B4E-F4E0FCC6E08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9E60CAF5-9A93-4734-8C5A-AC02AC208A0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3D0127C0-C3A3-4400-A1CC-033245F7BAB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4325D0-7A4F-40BB-9968-5F06D5C6EA8A}"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02E26">
                <a:gamma/>
                <a:shade val="0"/>
                <a:invGamma/>
              </a:srgbClr>
            </a:gs>
            <a:gs pos="100000">
              <a:srgbClr val="602E26"/>
            </a:gs>
          </a:gsLst>
          <a:lin ang="5400000" scaled="1"/>
        </a:gradFill>
        <a:effectLst/>
      </p:bgPr>
    </p:bg>
    <p:spTree>
      <p:nvGrpSpPr>
        <p:cNvPr id="1" name=""/>
        <p:cNvGrpSpPr/>
        <p:nvPr/>
      </p:nvGrpSpPr>
      <p:grpSpPr>
        <a:xfrm>
          <a:off x="0" y="0"/>
          <a:ext cx="0" cy="0"/>
          <a:chOff x="0" y="0"/>
          <a:chExt cx="0" cy="0"/>
        </a:xfrm>
      </p:grpSpPr>
      <p:pic>
        <p:nvPicPr>
          <p:cNvPr id="2056" name="Picture 8" descr="oedipus1">
            <a:extLst>
              <a:ext uri="{FF2B5EF4-FFF2-40B4-BE49-F238E27FC236}">
                <a16:creationId xmlns:a16="http://schemas.microsoft.com/office/drawing/2014/main" id="{55F1EE31-A232-45CF-94DA-7CA901512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3284538"/>
            <a:ext cx="3671887" cy="3313112"/>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2E57FD71-1A92-49B7-AE34-5CE5371CD5DA}"/>
              </a:ext>
            </a:extLst>
          </p:cNvPr>
          <p:cNvSpPr>
            <a:spLocks noGrp="1" noChangeArrowheads="1"/>
          </p:cNvSpPr>
          <p:nvPr>
            <p:ph type="ctrTitle"/>
          </p:nvPr>
        </p:nvSpPr>
        <p:spPr>
          <a:xfrm>
            <a:off x="0" y="1052513"/>
            <a:ext cx="9144000" cy="2808287"/>
          </a:xfrm>
        </p:spPr>
        <p:txBody>
          <a:bodyPr anchor="ctr"/>
          <a:lstStyle/>
          <a:p>
            <a:r>
              <a:rPr lang="sl-SI" altLang="sl-SI" b="1" i="1">
                <a:solidFill>
                  <a:srgbClr val="FF6600"/>
                </a:solidFill>
                <a:latin typeface="Copperplate Gothic Bold" panose="020E0705020206020404" pitchFamily="34" charset="0"/>
              </a:rPr>
              <a:t>NAJLEPŠE ANTICNE PRIPOVEDKE</a:t>
            </a:r>
          </a:p>
        </p:txBody>
      </p:sp>
      <p:sp>
        <p:nvSpPr>
          <p:cNvPr id="2052" name="Text Box 4">
            <a:extLst>
              <a:ext uri="{FF2B5EF4-FFF2-40B4-BE49-F238E27FC236}">
                <a16:creationId xmlns:a16="http://schemas.microsoft.com/office/drawing/2014/main" id="{59044703-9F73-4295-A682-898024396BD8}"/>
              </a:ext>
            </a:extLst>
          </p:cNvPr>
          <p:cNvSpPr txBox="1">
            <a:spLocks noChangeArrowheads="1"/>
          </p:cNvSpPr>
          <p:nvPr/>
        </p:nvSpPr>
        <p:spPr bwMode="auto">
          <a:xfrm>
            <a:off x="2268538" y="188913"/>
            <a:ext cx="3598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2053" name="Text Box 5">
            <a:extLst>
              <a:ext uri="{FF2B5EF4-FFF2-40B4-BE49-F238E27FC236}">
                <a16:creationId xmlns:a16="http://schemas.microsoft.com/office/drawing/2014/main" id="{B531BEBA-80A8-4210-9A62-2B6E197B11A0}"/>
              </a:ext>
            </a:extLst>
          </p:cNvPr>
          <p:cNvSpPr txBox="1">
            <a:spLocks noChangeArrowheads="1"/>
          </p:cNvSpPr>
          <p:nvPr/>
        </p:nvSpPr>
        <p:spPr bwMode="auto">
          <a:xfrm>
            <a:off x="7359650" y="186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sl-SI" altLang="sl-SI"/>
          </a:p>
        </p:txBody>
      </p:sp>
      <p:sp>
        <p:nvSpPr>
          <p:cNvPr id="2054" name="Text Box 6">
            <a:extLst>
              <a:ext uri="{FF2B5EF4-FFF2-40B4-BE49-F238E27FC236}">
                <a16:creationId xmlns:a16="http://schemas.microsoft.com/office/drawing/2014/main" id="{F99E875E-8FCB-4BC0-BEDC-D6B8CB88F69D}"/>
              </a:ext>
            </a:extLst>
          </p:cNvPr>
          <p:cNvSpPr txBox="1">
            <a:spLocks noChangeArrowheads="1"/>
          </p:cNvSpPr>
          <p:nvPr/>
        </p:nvSpPr>
        <p:spPr bwMode="auto">
          <a:xfrm>
            <a:off x="7308850" y="1412875"/>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2000" b="1" i="1">
                <a:solidFill>
                  <a:srgbClr val="FF6600"/>
                </a:solidFill>
                <a:latin typeface="Copperplate Gothic Bold" panose="020E0705020206020404" pitchFamily="34" charset="0"/>
              </a:rPr>
              <a:t>V</a:t>
            </a:r>
          </a:p>
        </p:txBody>
      </p:sp>
      <p:sp>
        <p:nvSpPr>
          <p:cNvPr id="2055" name="Text Box 7">
            <a:extLst>
              <a:ext uri="{FF2B5EF4-FFF2-40B4-BE49-F238E27FC236}">
                <a16:creationId xmlns:a16="http://schemas.microsoft.com/office/drawing/2014/main" id="{A350FF2A-64F0-40D7-9D3F-77A903FB506B}"/>
              </a:ext>
            </a:extLst>
          </p:cNvPr>
          <p:cNvSpPr txBox="1">
            <a:spLocks noChangeArrowheads="1"/>
          </p:cNvSpPr>
          <p:nvPr/>
        </p:nvSpPr>
        <p:spPr bwMode="auto">
          <a:xfrm>
            <a:off x="2627313" y="115888"/>
            <a:ext cx="2881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2400" b="1">
                <a:solidFill>
                  <a:srgbClr val="FF6600"/>
                </a:solidFill>
                <a:latin typeface="Copperplate Gothic Bold" panose="020E0705020206020404" pitchFamily="34" charset="0"/>
              </a:rPr>
              <a:t>Gustav Schwab</a:t>
            </a:r>
          </a:p>
        </p:txBody>
      </p:sp>
    </p:spTree>
  </p:cSld>
  <p:clrMapOvr>
    <a:masterClrMapping/>
  </p:clrMapOvr>
  <p:transition spd="slow"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050"/>
                                        </p:tgtEl>
                                        <p:attrNameLst>
                                          <p:attrName>style.visibility</p:attrName>
                                        </p:attrNameLst>
                                      </p:cBhvr>
                                      <p:to>
                                        <p:strVal val="visible"/>
                                      </p:to>
                                    </p:set>
                                    <p:anim calcmode="discrete" valueType="clr">
                                      <p:cBhvr override="childStyle">
                                        <p:cTn id="7" dur="200"/>
                                        <p:tgtEl>
                                          <p:spTgt spid="2050"/>
                                        </p:tgtEl>
                                        <p:attrNameLst>
                                          <p:attrName>style.color</p:attrName>
                                        </p:attrNameLst>
                                      </p:cBhvr>
                                      <p:tavLst>
                                        <p:tav tm="0">
                                          <p:val>
                                            <p:clrVal>
                                              <a:srgbClr val="FF9933"/>
                                            </p:clrVal>
                                          </p:val>
                                        </p:tav>
                                        <p:tav tm="50000">
                                          <p:val>
                                            <p:clrVal>
                                              <a:srgbClr val="FF0000"/>
                                            </p:clrVal>
                                          </p:val>
                                        </p:tav>
                                      </p:tavLst>
                                    </p:anim>
                                    <p:anim calcmode="discrete" valueType="clr">
                                      <p:cBhvr>
                                        <p:cTn id="8" dur="200"/>
                                        <p:tgtEl>
                                          <p:spTgt spid="2050"/>
                                        </p:tgtEl>
                                        <p:attrNameLst>
                                          <p:attrName>fillcolor</p:attrName>
                                        </p:attrNameLst>
                                      </p:cBhvr>
                                      <p:tavLst>
                                        <p:tav tm="0">
                                          <p:val>
                                            <p:clrVal>
                                              <a:schemeClr val="accent2"/>
                                            </p:clrVal>
                                          </p:val>
                                        </p:tav>
                                        <p:tav tm="50000">
                                          <p:val>
                                            <p:clrVal>
                                              <a:schemeClr val="hlink"/>
                                            </p:clrVal>
                                          </p:val>
                                        </p:tav>
                                      </p:tavLst>
                                    </p:anim>
                                    <p:set>
                                      <p:cBhvr>
                                        <p:cTn id="9" dur="200"/>
                                        <p:tgtEl>
                                          <p:spTgt spid="2050"/>
                                        </p:tgtEl>
                                        <p:attrNameLst>
                                          <p:attrName>fill.type</p:attrName>
                                        </p:attrNameLst>
                                      </p:cBhvr>
                                      <p:to>
                                        <p:strVal val="solid"/>
                                      </p:to>
                                    </p:set>
                                  </p:childTnLst>
                                </p:cTn>
                              </p:par>
                            </p:childTnLst>
                          </p:cTn>
                        </p:par>
                        <p:par>
                          <p:cTn id="10" fill="hold" nodeType="afterGroup">
                            <p:stCondLst>
                              <p:cond delay="2600"/>
                            </p:stCondLst>
                            <p:childTnLst>
                              <p:par>
                                <p:cTn id="11" presetID="38" presetClass="entr" presetSubtype="0" accel="50000" fill="hold" nodeType="afterEffect">
                                  <p:stCondLst>
                                    <p:cond delay="0"/>
                                  </p:stCondLst>
                                  <p:iterate type="lt">
                                    <p:tmPct val="50000"/>
                                  </p:iterate>
                                  <p:childTnLst>
                                    <p:set>
                                      <p:cBhvr>
                                        <p:cTn id="12" dur="1" fill="hold">
                                          <p:stCondLst>
                                            <p:cond delay="0"/>
                                          </p:stCondLst>
                                        </p:cTn>
                                        <p:tgtEl>
                                          <p:spTgt spid="2054">
                                            <p:txEl>
                                              <p:pRg st="0" end="0"/>
                                            </p:txEl>
                                          </p:spTgt>
                                        </p:tgtEl>
                                        <p:attrNameLst>
                                          <p:attrName>style.visibility</p:attrName>
                                        </p:attrNameLst>
                                      </p:cBhvr>
                                      <p:to>
                                        <p:strVal val="visible"/>
                                      </p:to>
                                    </p:set>
                                    <p:set>
                                      <p:cBhvr>
                                        <p:cTn id="13" dur="455" fill="hold">
                                          <p:stCondLst>
                                            <p:cond delay="0"/>
                                          </p:stCondLst>
                                        </p:cTn>
                                        <p:tgtEl>
                                          <p:spTgt spid="2054">
                                            <p:txEl>
                                              <p:pRg st="0" end="0"/>
                                            </p:txEl>
                                          </p:spTgt>
                                        </p:tgtEl>
                                        <p:attrNameLst>
                                          <p:attrName>style.rotation</p:attrName>
                                        </p:attrNameLst>
                                      </p:cBhvr>
                                      <p:to>
                                        <p:strVal val="-45.0"/>
                                      </p:to>
                                    </p:set>
                                    <p:anim calcmode="lin" valueType="num">
                                      <p:cBhvr>
                                        <p:cTn id="14" dur="455" fill="hold">
                                          <p:stCondLst>
                                            <p:cond delay="455"/>
                                          </p:stCondLst>
                                        </p:cTn>
                                        <p:tgtEl>
                                          <p:spTgt spid="205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2054">
                                            <p:txEl>
                                              <p:pRg st="0" end="0"/>
                                            </p:txEl>
                                          </p:spTgt>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205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2054">
                                            <p:txEl>
                                              <p:pRg st="0" end="0"/>
                                            </p:txEl>
                                          </p:spTgt>
                                        </p:tgtEl>
                                        <p:attrNameLst>
                                          <p:attrName>ppt_y</p:attrName>
                                        </p:attrNameLst>
                                      </p:cBhvr>
                                      <p:tavLst>
                                        <p:tav tm="0">
                                          <p:val>
                                            <p:strVal val="#ppt_y-(0.354*#ppt_w-0.172*#ppt_h)"/>
                                          </p:val>
                                        </p:tav>
                                        <p:tav tm="100000">
                                          <p:val>
                                            <p:strVal val="#ppt_y"/>
                                          </p:val>
                                        </p:tav>
                                      </p:tavLst>
                                    </p:anim>
                                  </p:childTnLst>
                                </p:cTn>
                              </p:par>
                              <p:par>
                                <p:cTn id="18" presetID="32" presetClass="emph" presetSubtype="0" fill="hold" nodeType="withEffect">
                                  <p:stCondLst>
                                    <p:cond delay="0"/>
                                  </p:stCondLst>
                                  <p:childTnLst>
                                    <p:animClr clrSpc="rgb" dir="cw">
                                      <p:cBhvr override="childStyle">
                                        <p:cTn id="19" dur="200" fill="hold"/>
                                        <p:tgtEl>
                                          <p:spTgt spid="2056"/>
                                        </p:tgtEl>
                                        <p:attrNameLst>
                                          <p:attrName>style.color</p:attrName>
                                        </p:attrNameLst>
                                      </p:cBhvr>
                                      <p:to>
                                        <a:schemeClr val="accent2"/>
                                      </p:to>
                                    </p:animClr>
                                    <p:animClr clrSpc="rgb" dir="cw">
                                      <p:cBhvr>
                                        <p:cTn id="20" dur="200" fill="hold"/>
                                        <p:tgtEl>
                                          <p:spTgt spid="2056"/>
                                        </p:tgtEl>
                                        <p:attrNameLst>
                                          <p:attrName>fillcolor</p:attrName>
                                        </p:attrNameLst>
                                      </p:cBhvr>
                                      <p:to>
                                        <a:schemeClr val="accent2"/>
                                      </p:to>
                                    </p:animClr>
                                    <p:set>
                                      <p:cBhvr>
                                        <p:cTn id="21" dur="200" fill="hold"/>
                                        <p:tgtEl>
                                          <p:spTgt spid="2056"/>
                                        </p:tgtEl>
                                        <p:attrNameLst>
                                          <p:attrName>fill.type</p:attrName>
                                        </p:attrNameLst>
                                      </p:cBhvr>
                                      <p:to>
                                        <p:strVal val="solid"/>
                                      </p:to>
                                    </p:set>
                                    <p:set>
                                      <p:cBhvr>
                                        <p:cTn id="22" dur="200" fill="hold"/>
                                        <p:tgtEl>
                                          <p:spTgt spid="2056"/>
                                        </p:tgtEl>
                                        <p:attrNameLst>
                                          <p:attrName>fill.on</p:attrName>
                                        </p:attrNameLst>
                                      </p:cBhvr>
                                      <p:to>
                                        <p:strVal val="true"/>
                                      </p:to>
                                    </p:set>
                                    <p:animRot by="120000">
                                      <p:cBhvr>
                                        <p:cTn id="23" dur="200" fill="hold">
                                          <p:stCondLst>
                                            <p:cond delay="0"/>
                                          </p:stCondLst>
                                        </p:cTn>
                                        <p:tgtEl>
                                          <p:spTgt spid="2056"/>
                                        </p:tgtEl>
                                        <p:attrNameLst>
                                          <p:attrName>r</p:attrName>
                                        </p:attrNameLst>
                                      </p:cBhvr>
                                    </p:animRot>
                                    <p:animRot by="-240000">
                                      <p:cBhvr>
                                        <p:cTn id="24" dur="400" fill="hold">
                                          <p:stCondLst>
                                            <p:cond delay="400"/>
                                          </p:stCondLst>
                                        </p:cTn>
                                        <p:tgtEl>
                                          <p:spTgt spid="2056"/>
                                        </p:tgtEl>
                                        <p:attrNameLst>
                                          <p:attrName>r</p:attrName>
                                        </p:attrNameLst>
                                      </p:cBhvr>
                                    </p:animRot>
                                    <p:animRot by="240000">
                                      <p:cBhvr>
                                        <p:cTn id="25" dur="400" fill="hold">
                                          <p:stCondLst>
                                            <p:cond delay="800"/>
                                          </p:stCondLst>
                                        </p:cTn>
                                        <p:tgtEl>
                                          <p:spTgt spid="2056"/>
                                        </p:tgtEl>
                                        <p:attrNameLst>
                                          <p:attrName>r</p:attrName>
                                        </p:attrNameLst>
                                      </p:cBhvr>
                                    </p:animRot>
                                    <p:animRot by="-240000">
                                      <p:cBhvr>
                                        <p:cTn id="26" dur="400" fill="hold">
                                          <p:stCondLst>
                                            <p:cond delay="1200"/>
                                          </p:stCondLst>
                                        </p:cTn>
                                        <p:tgtEl>
                                          <p:spTgt spid="2056"/>
                                        </p:tgtEl>
                                        <p:attrNameLst>
                                          <p:attrName>r</p:attrName>
                                        </p:attrNameLst>
                                      </p:cBhvr>
                                    </p:animRot>
                                    <p:animRot by="120000">
                                      <p:cBhvr>
                                        <p:cTn id="27" dur="400" fill="hold">
                                          <p:stCondLst>
                                            <p:cond delay="1600"/>
                                          </p:stCondLst>
                                        </p:cTn>
                                        <p:tgtEl>
                                          <p:spTgt spid="20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8" name="Text Box 4">
            <a:extLst>
              <a:ext uri="{FF2B5EF4-FFF2-40B4-BE49-F238E27FC236}">
                <a16:creationId xmlns:a16="http://schemas.microsoft.com/office/drawing/2014/main" id="{58E952A7-193B-497E-A5E7-853FA35FD122}"/>
              </a:ext>
            </a:extLst>
          </p:cNvPr>
          <p:cNvSpPr txBox="1">
            <a:spLocks noChangeArrowheads="1"/>
          </p:cNvSpPr>
          <p:nvPr/>
        </p:nvSpPr>
        <p:spPr bwMode="auto">
          <a:xfrm>
            <a:off x="250825" y="260350"/>
            <a:ext cx="38893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u="sng">
                <a:latin typeface="Copperplate Gothic Bold" panose="020E0705020206020404" pitchFamily="34" charset="0"/>
              </a:rPr>
              <a:t>Dajdal in ikar</a:t>
            </a:r>
          </a:p>
        </p:txBody>
      </p:sp>
      <p:sp>
        <p:nvSpPr>
          <p:cNvPr id="11269" name="Text Box 5">
            <a:extLst>
              <a:ext uri="{FF2B5EF4-FFF2-40B4-BE49-F238E27FC236}">
                <a16:creationId xmlns:a16="http://schemas.microsoft.com/office/drawing/2014/main" id="{04A6B36B-86E1-4748-B116-08C56B05400F}"/>
              </a:ext>
            </a:extLst>
          </p:cNvPr>
          <p:cNvSpPr txBox="1">
            <a:spLocks noChangeArrowheads="1"/>
          </p:cNvSpPr>
          <p:nvPr/>
        </p:nvSpPr>
        <p:spPr bwMode="auto">
          <a:xfrm>
            <a:off x="250825" y="1052513"/>
            <a:ext cx="8569325"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1900">
                <a:solidFill>
                  <a:srgbClr val="FFFF66"/>
                </a:solidFill>
              </a:rPr>
              <a:t>- Dajdal je bil kipar, kamnosek in gradbenik, največji umetnik svojega časa</a:t>
            </a:r>
            <a:br>
              <a:rPr lang="sl-SI" altLang="sl-SI" sz="1900">
                <a:solidFill>
                  <a:srgbClr val="FFFF66"/>
                </a:solidFill>
              </a:rPr>
            </a:br>
            <a:r>
              <a:rPr lang="sl-SI" altLang="sl-SI" sz="1900">
                <a:solidFill>
                  <a:srgbClr val="FFFF66"/>
                </a:solidFill>
              </a:rPr>
              <a:t>- Njegova dela so občudovali na vseh koncih sveta</a:t>
            </a:r>
            <a:br>
              <a:rPr lang="sl-SI" altLang="sl-SI" sz="1900">
                <a:solidFill>
                  <a:srgbClr val="FFFF66"/>
                </a:solidFill>
              </a:rPr>
            </a:br>
            <a:r>
              <a:rPr lang="sl-SI" altLang="sl-SI" sz="1900">
                <a:solidFill>
                  <a:srgbClr val="FFFF66"/>
                </a:solidFill>
              </a:rPr>
              <a:t>- Bil je nečimrn in ljubosumen na svojo umetnost</a:t>
            </a:r>
            <a:br>
              <a:rPr lang="sl-SI" altLang="sl-SI" sz="1900">
                <a:solidFill>
                  <a:srgbClr val="FFFF66"/>
                </a:solidFill>
              </a:rPr>
            </a:br>
            <a:r>
              <a:rPr lang="sl-SI" altLang="sl-SI" sz="1900">
                <a:solidFill>
                  <a:srgbClr val="FFFF66"/>
                </a:solidFill>
              </a:rPr>
              <a:t>- Imel je nečaka Talosa, katerega je tudi učil svoje obrti</a:t>
            </a:r>
            <a:br>
              <a:rPr lang="sl-SI" altLang="sl-SI" sz="1900">
                <a:solidFill>
                  <a:srgbClr val="FFFF66"/>
                </a:solidFill>
              </a:rPr>
            </a:br>
            <a:r>
              <a:rPr lang="sl-SI" altLang="sl-SI" sz="1900">
                <a:solidFill>
                  <a:srgbClr val="FFFF66"/>
                </a:solidFill>
              </a:rPr>
              <a:t>- Ta je bil še bolj nadarjen kot njegov stric</a:t>
            </a:r>
            <a:br>
              <a:rPr lang="sl-SI" altLang="sl-SI" sz="1900">
                <a:solidFill>
                  <a:srgbClr val="FFFF66"/>
                </a:solidFill>
              </a:rPr>
            </a:br>
            <a:r>
              <a:rPr lang="sl-SI" altLang="sl-SI" sz="1900">
                <a:solidFill>
                  <a:srgbClr val="FFFF66"/>
                </a:solidFill>
              </a:rPr>
              <a:t>- Dajdal se je začel bati za svoj ugled</a:t>
            </a:r>
            <a:br>
              <a:rPr lang="sl-SI" altLang="sl-SI" sz="1900">
                <a:solidFill>
                  <a:srgbClr val="FFFF66"/>
                </a:solidFill>
              </a:rPr>
            </a:br>
            <a:r>
              <a:rPr lang="sl-SI" altLang="sl-SI" sz="1900">
                <a:solidFill>
                  <a:srgbClr val="FFFF66"/>
                </a:solidFill>
              </a:rPr>
              <a:t>- Talosa je porinil z atenskega gradu</a:t>
            </a:r>
            <a:br>
              <a:rPr lang="sl-SI" altLang="sl-SI" sz="1900">
                <a:solidFill>
                  <a:srgbClr val="FFFF66"/>
                </a:solidFill>
              </a:rPr>
            </a:br>
            <a:r>
              <a:rPr lang="sl-SI" altLang="sl-SI" sz="1900">
                <a:solidFill>
                  <a:srgbClr val="FFFF66"/>
                </a:solidFill>
              </a:rPr>
              <a:t>- Obtožili so ga za umor in spoznali za krivega</a:t>
            </a:r>
            <a:br>
              <a:rPr lang="sl-SI" altLang="sl-SI" sz="1900">
                <a:solidFill>
                  <a:srgbClr val="FFFF66"/>
                </a:solidFill>
              </a:rPr>
            </a:br>
            <a:r>
              <a:rPr lang="sl-SI" altLang="sl-SI" sz="1900">
                <a:solidFill>
                  <a:srgbClr val="FFFF66"/>
                </a:solidFill>
              </a:rPr>
              <a:t>- Zato je s sinom Ikarjem pobegnil na Kreto</a:t>
            </a:r>
            <a:br>
              <a:rPr lang="sl-SI" altLang="sl-SI" sz="1900">
                <a:solidFill>
                  <a:srgbClr val="FFFF66"/>
                </a:solidFill>
              </a:rPr>
            </a:br>
            <a:r>
              <a:rPr lang="sl-SI" altLang="sl-SI" sz="1900">
                <a:solidFill>
                  <a:srgbClr val="FFFF66"/>
                </a:solidFill>
              </a:rPr>
              <a:t>- Pri kralju Minasu si je pridobil sloves velikega umetnika</a:t>
            </a:r>
            <a:br>
              <a:rPr lang="sl-SI" altLang="sl-SI" sz="1900">
                <a:solidFill>
                  <a:srgbClr val="FFFF66"/>
                </a:solidFill>
              </a:rPr>
            </a:br>
            <a:r>
              <a:rPr lang="sl-SI" altLang="sl-SI" sz="1900">
                <a:solidFill>
                  <a:srgbClr val="FFFF66"/>
                </a:solidFill>
              </a:rPr>
              <a:t>- Zgradil je bivališče za Minotavra; ki je imel trup človeka in glavo bika</a:t>
            </a:r>
            <a:br>
              <a:rPr lang="sl-SI" altLang="sl-SI" sz="1900">
                <a:solidFill>
                  <a:srgbClr val="FFFF66"/>
                </a:solidFill>
              </a:rPr>
            </a:br>
            <a:r>
              <a:rPr lang="sl-SI" altLang="sl-SI" sz="1900">
                <a:solidFill>
                  <a:srgbClr val="FFFF66"/>
                </a:solidFill>
              </a:rPr>
              <a:t>- Vsakih 9 let so Minotavra nahranili z dečki in deklicami iz Aten</a:t>
            </a:r>
            <a:br>
              <a:rPr lang="sl-SI" altLang="sl-SI" sz="1900">
                <a:solidFill>
                  <a:srgbClr val="FFFF66"/>
                </a:solidFill>
              </a:rPr>
            </a:br>
            <a:r>
              <a:rPr lang="sl-SI" altLang="sl-SI" sz="1900">
                <a:solidFill>
                  <a:srgbClr val="FFFF66"/>
                </a:solidFill>
              </a:rPr>
              <a:t>-  Izgnanstvo iz ljubljene domovine mu je postajalo čedalje težje</a:t>
            </a:r>
            <a:br>
              <a:rPr lang="sl-SI" altLang="sl-SI" sz="1900">
                <a:solidFill>
                  <a:srgbClr val="FFFF66"/>
                </a:solidFill>
              </a:rPr>
            </a:br>
            <a:r>
              <a:rPr lang="sl-SI" altLang="sl-SI" sz="1900">
                <a:solidFill>
                  <a:srgbClr val="FFFF66"/>
                </a:solidFill>
              </a:rPr>
              <a:t>- Domislil se je rešitve, kako zapustiti otok</a:t>
            </a:r>
            <a:br>
              <a:rPr lang="sl-SI" altLang="sl-SI" sz="1900">
                <a:solidFill>
                  <a:srgbClr val="FFFF66"/>
                </a:solidFill>
              </a:rPr>
            </a:br>
            <a:r>
              <a:rPr lang="sl-SI" altLang="sl-SI" sz="1900">
                <a:solidFill>
                  <a:srgbClr val="FFFF66"/>
                </a:solidFill>
              </a:rPr>
              <a:t>-</a:t>
            </a:r>
            <a:r>
              <a:rPr lang="sl-SI" altLang="sl-SI">
                <a:solidFill>
                  <a:srgbClr val="FFFF66"/>
                </a:solidFill>
              </a:rPr>
              <a:t> Iz perja si je naredil krila, ki jih je zlepil z voskom</a:t>
            </a:r>
            <a:br>
              <a:rPr lang="sl-SI" altLang="sl-SI">
                <a:solidFill>
                  <a:srgbClr val="FFFF66"/>
                </a:solidFill>
              </a:rPr>
            </a:br>
            <a:r>
              <a:rPr lang="sl-SI" altLang="sl-SI">
                <a:solidFill>
                  <a:srgbClr val="FFFF66"/>
                </a:solidFill>
              </a:rPr>
              <a:t>- Sina je poučil kje mora leteti</a:t>
            </a:r>
            <a:br>
              <a:rPr lang="sl-SI" altLang="sl-SI">
                <a:solidFill>
                  <a:srgbClr val="FFFF66"/>
                </a:solidFill>
              </a:rPr>
            </a:br>
            <a:endParaRPr lang="sl-SI" altLang="sl-SI">
              <a:solidFill>
                <a:srgbClr val="FFFF66"/>
              </a:solidFill>
            </a:endParaRPr>
          </a:p>
        </p:txBody>
      </p:sp>
    </p:spTree>
  </p:cSld>
  <p:clrMapOvr>
    <a:masterClrMapping/>
  </p:clrMapOvr>
  <p:transition advTm="7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fill="hold" nodeType="afterEffect">
                                  <p:stCondLst>
                                    <p:cond delay="0"/>
                                  </p:stCondLst>
                                  <p:iterate type="lt">
                                    <p:tmPct val="10000"/>
                                  </p:iterate>
                                  <p:childTnLst>
                                    <p:animScale>
                                      <p:cBhvr>
                                        <p:cTn id="6" dur="250" autoRev="1" fill="hold">
                                          <p:stCondLst>
                                            <p:cond delay="0"/>
                                          </p:stCondLst>
                                        </p:cTn>
                                        <p:tgtEl>
                                          <p:spTgt spid="11268">
                                            <p:txEl>
                                              <p:pRg st="0" end="0"/>
                                            </p:txEl>
                                          </p:spTgt>
                                        </p:tgtEl>
                                      </p:cBhvr>
                                      <p:to x="80000" y="100000"/>
                                    </p:animScale>
                                    <p:anim by="(#ppt_w*0.10)" calcmode="lin" valueType="num">
                                      <p:cBhvr>
                                        <p:cTn id="7" dur="250" autoRev="1" fill="hold">
                                          <p:stCondLst>
                                            <p:cond delay="0"/>
                                          </p:stCondLst>
                                        </p:cTn>
                                        <p:tgtEl>
                                          <p:spTgt spid="11268">
                                            <p:txEl>
                                              <p:pRg st="0" end="0"/>
                                            </p:txEl>
                                          </p:spTgt>
                                        </p:tgtEl>
                                        <p:attrNameLst>
                                          <p:attrName>ppt_x</p:attrName>
                                        </p:attrNameLst>
                                      </p:cBhvr>
                                    </p:anim>
                                    <p:anim by="(-#ppt_w*0.10)" calcmode="lin" valueType="num">
                                      <p:cBhvr>
                                        <p:cTn id="8" dur="250" autoRev="1" fill="hold">
                                          <p:stCondLst>
                                            <p:cond delay="0"/>
                                          </p:stCondLst>
                                        </p:cTn>
                                        <p:tgtEl>
                                          <p:spTgt spid="11268">
                                            <p:txEl>
                                              <p:pRg st="0" end="0"/>
                                            </p:txEl>
                                          </p:spTgt>
                                        </p:tgtEl>
                                        <p:attrNameLst>
                                          <p:attrName>ppt_y</p:attrName>
                                        </p:attrNameLst>
                                      </p:cBhvr>
                                    </p:anim>
                                    <p:animRot by="-480000">
                                      <p:cBhvr>
                                        <p:cTn id="9" dur="250" autoRev="1" fill="hold">
                                          <p:stCondLst>
                                            <p:cond delay="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9B0776EA-EDC6-4422-BC62-DE8958830F2F}"/>
              </a:ext>
            </a:extLst>
          </p:cNvPr>
          <p:cNvSpPr>
            <a:spLocks noChangeArrowheads="1"/>
          </p:cNvSpPr>
          <p:nvPr/>
        </p:nvSpPr>
        <p:spPr bwMode="auto">
          <a:xfrm>
            <a:off x="179388" y="476250"/>
            <a:ext cx="6985000" cy="529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1900">
                <a:solidFill>
                  <a:srgbClr val="FFFF66"/>
                </a:solidFill>
              </a:rPr>
              <a:t>- Ikar ni več sledil očetu, ampak se je dvignil v višave</a:t>
            </a:r>
            <a:br>
              <a:rPr lang="sl-SI" altLang="sl-SI" sz="1900">
                <a:solidFill>
                  <a:srgbClr val="FFFF66"/>
                </a:solidFill>
              </a:rPr>
            </a:br>
            <a:r>
              <a:rPr lang="sl-SI" altLang="sl-SI" sz="1900">
                <a:solidFill>
                  <a:srgbClr val="FFFF66"/>
                </a:solidFill>
              </a:rPr>
              <a:t>- Sončni žarki so stopili vosek in Ikar je strmoglavil v globino</a:t>
            </a:r>
            <a:br>
              <a:rPr lang="sl-SI" altLang="sl-SI" sz="1900">
                <a:solidFill>
                  <a:srgbClr val="FFFF66"/>
                </a:solidFill>
              </a:rPr>
            </a:br>
            <a:r>
              <a:rPr lang="sl-SI" altLang="sl-SI" sz="1900">
                <a:solidFill>
                  <a:srgbClr val="FFFF66"/>
                </a:solidFill>
              </a:rPr>
              <a:t>- Dajdal je pristal na otoku, kjer je naplavilo sinovo truplo</a:t>
            </a:r>
            <a:br>
              <a:rPr lang="sl-SI" altLang="sl-SI" sz="1900">
                <a:solidFill>
                  <a:srgbClr val="FFFF66"/>
                </a:solidFill>
              </a:rPr>
            </a:br>
            <a:r>
              <a:rPr lang="sl-SI" altLang="sl-SI" sz="1900">
                <a:solidFill>
                  <a:srgbClr val="FFFF66"/>
                </a:solidFill>
              </a:rPr>
              <a:t>- Odšel je na Sicilijo, kjer je vladal kralj Kokal</a:t>
            </a:r>
            <a:br>
              <a:rPr lang="sl-SI" altLang="sl-SI" sz="1900">
                <a:solidFill>
                  <a:srgbClr val="FFFF66"/>
                </a:solidFill>
              </a:rPr>
            </a:br>
            <a:r>
              <a:rPr lang="sl-SI" altLang="sl-SI" sz="1900">
                <a:solidFill>
                  <a:srgbClr val="FFFF66"/>
                </a:solidFill>
              </a:rPr>
              <a:t>- Ta ga je gostoljubno sprejel</a:t>
            </a:r>
            <a:br>
              <a:rPr lang="sl-SI" altLang="sl-SI" sz="1900">
                <a:solidFill>
                  <a:srgbClr val="FFFF66"/>
                </a:solidFill>
              </a:rPr>
            </a:br>
            <a:r>
              <a:rPr lang="sl-SI" altLang="sl-SI" sz="1900">
                <a:solidFill>
                  <a:srgbClr val="FFFF66"/>
                </a:solidFill>
              </a:rPr>
              <a:t>- Tudi tu je Dajdal ustvaril mnogo stvaritev</a:t>
            </a:r>
            <a:br>
              <a:rPr lang="sl-SI" altLang="sl-SI" sz="1900">
                <a:solidFill>
                  <a:srgbClr val="FFFF66"/>
                </a:solidFill>
              </a:rPr>
            </a:br>
            <a:r>
              <a:rPr lang="sl-SI" altLang="sl-SI" sz="1900">
                <a:solidFill>
                  <a:srgbClr val="FFFF66"/>
                </a:solidFill>
              </a:rPr>
              <a:t>- Ko je za to izvedel Midas, je na Sicilijo poslal vojsko</a:t>
            </a:r>
            <a:br>
              <a:rPr lang="sl-SI" altLang="sl-SI" sz="1900">
                <a:solidFill>
                  <a:srgbClr val="FFFF66"/>
                </a:solidFill>
              </a:rPr>
            </a:br>
            <a:r>
              <a:rPr lang="sl-SI" altLang="sl-SI" sz="1900">
                <a:solidFill>
                  <a:srgbClr val="FFFF66"/>
                </a:solidFill>
              </a:rPr>
              <a:t>- Zahteval je, naj mu Kokal izroči ujetnika</a:t>
            </a:r>
            <a:br>
              <a:rPr lang="sl-SI" altLang="sl-SI" sz="1900">
                <a:solidFill>
                  <a:srgbClr val="FFFF66"/>
                </a:solidFill>
              </a:rPr>
            </a:br>
            <a:r>
              <a:rPr lang="sl-SI" altLang="sl-SI" sz="1900">
                <a:solidFill>
                  <a:srgbClr val="FFFF66"/>
                </a:solidFill>
              </a:rPr>
              <a:t>- Ta se je pretvarjal, da se strinja z zahtevo</a:t>
            </a:r>
            <a:br>
              <a:rPr lang="sl-SI" altLang="sl-SI" sz="1900">
                <a:solidFill>
                  <a:srgbClr val="FFFF66"/>
                </a:solidFill>
              </a:rPr>
            </a:br>
            <a:r>
              <a:rPr lang="sl-SI" altLang="sl-SI" sz="1900">
                <a:solidFill>
                  <a:srgbClr val="FFFF66"/>
                </a:solidFill>
              </a:rPr>
              <a:t>- Do Midasa je bil gostoljuben, predlagal mu je naj </a:t>
            </a:r>
            <a:br>
              <a:rPr lang="sl-SI" altLang="sl-SI" sz="1900">
                <a:solidFill>
                  <a:srgbClr val="FFFF66"/>
                </a:solidFill>
              </a:rPr>
            </a:br>
            <a:r>
              <a:rPr lang="sl-SI" altLang="sl-SI" sz="1900">
                <a:solidFill>
                  <a:srgbClr val="FFFF66"/>
                </a:solidFill>
              </a:rPr>
              <a:t>  si spočije</a:t>
            </a:r>
            <a:br>
              <a:rPr lang="sl-SI" altLang="sl-SI" sz="1900">
                <a:solidFill>
                  <a:srgbClr val="FFFF66"/>
                </a:solidFill>
              </a:rPr>
            </a:br>
            <a:r>
              <a:rPr lang="sl-SI" altLang="sl-SI" sz="1900">
                <a:solidFill>
                  <a:srgbClr val="FFFF66"/>
                </a:solidFill>
              </a:rPr>
              <a:t>- Ko je Midas sedel v kad se je zaradi pare zadušil</a:t>
            </a:r>
            <a:br>
              <a:rPr lang="sl-SI" altLang="sl-SI" sz="1900">
                <a:solidFill>
                  <a:srgbClr val="FFFF66"/>
                </a:solidFill>
              </a:rPr>
            </a:br>
            <a:r>
              <a:rPr lang="sl-SI" altLang="sl-SI" sz="1900">
                <a:solidFill>
                  <a:srgbClr val="FFFF66"/>
                </a:solidFill>
              </a:rPr>
              <a:t>- Dajdal je ostal pri kralju Kokalu in užival njegovo    </a:t>
            </a:r>
            <a:br>
              <a:rPr lang="sl-SI" altLang="sl-SI" sz="1900">
                <a:solidFill>
                  <a:srgbClr val="FFFF66"/>
                </a:solidFill>
              </a:rPr>
            </a:br>
            <a:r>
              <a:rPr lang="sl-SI" altLang="sl-SI" sz="1900">
                <a:solidFill>
                  <a:srgbClr val="FFFF66"/>
                </a:solidFill>
              </a:rPr>
              <a:t>  naklonjenost</a:t>
            </a:r>
            <a:br>
              <a:rPr lang="sl-SI" altLang="sl-SI" sz="1900">
                <a:solidFill>
                  <a:srgbClr val="FFFF66"/>
                </a:solidFill>
              </a:rPr>
            </a:br>
            <a:r>
              <a:rPr lang="sl-SI" altLang="sl-SI" sz="1900">
                <a:solidFill>
                  <a:srgbClr val="FFFF66"/>
                </a:solidFill>
              </a:rPr>
              <a:t>- Bil je temelj umetnosti na Siciliji</a:t>
            </a:r>
            <a:br>
              <a:rPr lang="sl-SI" altLang="sl-SI" sz="1900">
                <a:solidFill>
                  <a:srgbClr val="FFFF66"/>
                </a:solidFill>
              </a:rPr>
            </a:br>
            <a:r>
              <a:rPr lang="sl-SI" altLang="sl-SI" sz="1900">
                <a:solidFill>
                  <a:srgbClr val="FFFF66"/>
                </a:solidFill>
              </a:rPr>
              <a:t>- Vendar je bil po smrti sina preživljal bedno in </a:t>
            </a:r>
            <a:br>
              <a:rPr lang="sl-SI" altLang="sl-SI" sz="1900">
                <a:solidFill>
                  <a:srgbClr val="FFFF66"/>
                </a:solidFill>
              </a:rPr>
            </a:br>
            <a:r>
              <a:rPr lang="sl-SI" altLang="sl-SI" sz="1900">
                <a:solidFill>
                  <a:srgbClr val="FFFF66"/>
                </a:solidFill>
              </a:rPr>
              <a:t>  žalostno starost</a:t>
            </a:r>
            <a:br>
              <a:rPr lang="sl-SI" altLang="sl-SI" sz="1900">
                <a:solidFill>
                  <a:srgbClr val="FFFF66"/>
                </a:solidFill>
              </a:rPr>
            </a:br>
            <a:r>
              <a:rPr lang="sl-SI" altLang="sl-SI" sz="1900">
                <a:solidFill>
                  <a:srgbClr val="FFFF66"/>
                </a:solidFill>
              </a:rPr>
              <a:t>- Umrl je na Siciliji, kjer je pokopan</a:t>
            </a:r>
          </a:p>
        </p:txBody>
      </p:sp>
      <p:pic>
        <p:nvPicPr>
          <p:cNvPr id="12294" name="Picture 6" descr="DaedalusIkaros">
            <a:extLst>
              <a:ext uri="{FF2B5EF4-FFF2-40B4-BE49-F238E27FC236}">
                <a16:creationId xmlns:a16="http://schemas.microsoft.com/office/drawing/2014/main" id="{CEEBDA8C-EFC0-4908-8AE9-6FCB145C3EC4}"/>
              </a:ext>
            </a:extLst>
          </p:cNvPr>
          <p:cNvPicPr>
            <a:picLocks noChangeAspect="1" noChangeArrowheads="1"/>
          </p:cNvPicPr>
          <p:nvPr/>
        </p:nvPicPr>
        <p:blipFill>
          <a:blip r:embed="rId4">
            <a:lum bright="-6000" contrast="30000"/>
            <a:extLst>
              <a:ext uri="{28A0092B-C50C-407E-A947-70E740481C1C}">
                <a14:useLocalDpi xmlns:a14="http://schemas.microsoft.com/office/drawing/2010/main" val="0"/>
              </a:ext>
            </a:extLst>
          </a:blip>
          <a:srcRect/>
          <a:stretch>
            <a:fillRect/>
          </a:stretch>
        </p:blipFill>
        <p:spPr bwMode="auto">
          <a:xfrm>
            <a:off x="6372225" y="3068638"/>
            <a:ext cx="2600325" cy="3529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7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3300"/>
        </a:solidFill>
        <a:effectLst/>
      </p:bgPr>
    </p:bg>
    <p:spTree>
      <p:nvGrpSpPr>
        <p:cNvPr id="1" name=""/>
        <p:cNvGrpSpPr/>
        <p:nvPr/>
      </p:nvGrpSpPr>
      <p:grpSpPr>
        <a:xfrm>
          <a:off x="0" y="0"/>
          <a:ext cx="0" cy="0"/>
          <a:chOff x="0" y="0"/>
          <a:chExt cx="0" cy="0"/>
        </a:xfrm>
      </p:grpSpPr>
      <p:pic>
        <p:nvPicPr>
          <p:cNvPr id="13319" name="Picture 7" descr="Midas">
            <a:extLst>
              <a:ext uri="{FF2B5EF4-FFF2-40B4-BE49-F238E27FC236}">
                <a16:creationId xmlns:a16="http://schemas.microsoft.com/office/drawing/2014/main" id="{6260B1ED-D1C1-40E4-BAC5-A6745514586E}"/>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979988" y="2205038"/>
            <a:ext cx="3789362" cy="4300537"/>
          </a:xfrm>
          <a:prstGeom prst="rect">
            <a:avLst/>
          </a:prstGeom>
          <a:noFill/>
          <a:extLst>
            <a:ext uri="{909E8E84-426E-40DD-AFC4-6F175D3DCCD1}">
              <a14:hiddenFill xmlns:a14="http://schemas.microsoft.com/office/drawing/2010/main">
                <a:solidFill>
                  <a:srgbClr val="FFFFFF"/>
                </a:solidFill>
              </a14:hiddenFill>
            </a:ext>
          </a:extLst>
        </p:spPr>
      </p:pic>
      <p:sp>
        <p:nvSpPr>
          <p:cNvPr id="13316" name="Text Box 4">
            <a:extLst>
              <a:ext uri="{FF2B5EF4-FFF2-40B4-BE49-F238E27FC236}">
                <a16:creationId xmlns:a16="http://schemas.microsoft.com/office/drawing/2014/main" id="{43882FD8-64DE-40CA-A9B5-FEEB3F71131E}"/>
              </a:ext>
            </a:extLst>
          </p:cNvPr>
          <p:cNvSpPr txBox="1">
            <a:spLocks noChangeArrowheads="1"/>
          </p:cNvSpPr>
          <p:nvPr/>
        </p:nvSpPr>
        <p:spPr bwMode="auto">
          <a:xfrm>
            <a:off x="323850" y="333375"/>
            <a:ext cx="2160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u="sng">
                <a:latin typeface="Copperplate Gothic Bold" panose="020E0705020206020404" pitchFamily="34" charset="0"/>
              </a:rPr>
              <a:t>MIDAS</a:t>
            </a:r>
          </a:p>
        </p:txBody>
      </p:sp>
      <p:sp>
        <p:nvSpPr>
          <p:cNvPr id="13317" name="Text Box 5">
            <a:extLst>
              <a:ext uri="{FF2B5EF4-FFF2-40B4-BE49-F238E27FC236}">
                <a16:creationId xmlns:a16="http://schemas.microsoft.com/office/drawing/2014/main" id="{89CBBBD1-2E09-4DBC-BF3B-F4B9264084D2}"/>
              </a:ext>
            </a:extLst>
          </p:cNvPr>
          <p:cNvSpPr txBox="1">
            <a:spLocks noChangeArrowheads="1"/>
          </p:cNvSpPr>
          <p:nvPr/>
        </p:nvSpPr>
        <p:spPr bwMode="auto">
          <a:xfrm>
            <a:off x="323850" y="1125538"/>
            <a:ext cx="828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13318" name="Text Box 6">
            <a:extLst>
              <a:ext uri="{FF2B5EF4-FFF2-40B4-BE49-F238E27FC236}">
                <a16:creationId xmlns:a16="http://schemas.microsoft.com/office/drawing/2014/main" id="{B5F2238D-4881-4AC8-8BF1-BD29E3667158}"/>
              </a:ext>
            </a:extLst>
          </p:cNvPr>
          <p:cNvSpPr txBox="1">
            <a:spLocks noChangeArrowheads="1"/>
          </p:cNvSpPr>
          <p:nvPr/>
        </p:nvSpPr>
        <p:spPr bwMode="auto">
          <a:xfrm>
            <a:off x="250825" y="1052513"/>
            <a:ext cx="7632700" cy="531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chemeClr val="bg1"/>
                </a:solidFill>
              </a:rPr>
              <a:t>- Nekoč se je vinski bog Dioniz odpravil v malo Azijo</a:t>
            </a:r>
            <a:br>
              <a:rPr lang="sl-SI" altLang="sl-SI">
                <a:solidFill>
                  <a:schemeClr val="bg1"/>
                </a:solidFill>
              </a:rPr>
            </a:br>
            <a:r>
              <a:rPr lang="sl-SI" altLang="sl-SI">
                <a:solidFill>
                  <a:schemeClr val="bg1"/>
                </a:solidFill>
              </a:rPr>
              <a:t>- Starega vinskega bratca Silema ni bilo z njim, ker se je napil in zaspal</a:t>
            </a:r>
            <a:br>
              <a:rPr lang="sl-SI" altLang="sl-SI">
                <a:solidFill>
                  <a:schemeClr val="bg1"/>
                </a:solidFill>
              </a:rPr>
            </a:br>
            <a:r>
              <a:rPr lang="sl-SI" altLang="sl-SI">
                <a:solidFill>
                  <a:schemeClr val="bg1"/>
                </a:solidFill>
              </a:rPr>
              <a:t>- Našli so ga frigijski kmetje </a:t>
            </a:r>
            <a:br>
              <a:rPr lang="sl-SI" altLang="sl-SI">
                <a:solidFill>
                  <a:schemeClr val="bg1"/>
                </a:solidFill>
              </a:rPr>
            </a:br>
            <a:r>
              <a:rPr lang="sl-SI" altLang="sl-SI">
                <a:solidFill>
                  <a:schemeClr val="bg1"/>
                </a:solidFill>
              </a:rPr>
              <a:t>- Odpeljali so ga h kralju Midasu</a:t>
            </a:r>
            <a:br>
              <a:rPr lang="sl-SI" altLang="sl-SI">
                <a:solidFill>
                  <a:schemeClr val="bg1"/>
                </a:solidFill>
              </a:rPr>
            </a:br>
            <a:r>
              <a:rPr lang="sl-SI" altLang="sl-SI">
                <a:solidFill>
                  <a:schemeClr val="bg1"/>
                </a:solidFill>
              </a:rPr>
              <a:t>- Ta ga je lepo sprejel in lepo skrbel zanj</a:t>
            </a:r>
            <a:br>
              <a:rPr lang="sl-SI" altLang="sl-SI">
                <a:solidFill>
                  <a:schemeClr val="bg1"/>
                </a:solidFill>
              </a:rPr>
            </a:br>
            <a:r>
              <a:rPr lang="sl-SI" altLang="sl-SI">
                <a:solidFill>
                  <a:schemeClr val="bg1"/>
                </a:solidFill>
              </a:rPr>
              <a:t>- Po 10-ih dneh ga je odpeljal k njegovim tovarišem</a:t>
            </a:r>
            <a:br>
              <a:rPr lang="sl-SI" altLang="sl-SI">
                <a:solidFill>
                  <a:schemeClr val="bg1"/>
                </a:solidFill>
              </a:rPr>
            </a:br>
            <a:r>
              <a:rPr lang="sl-SI" altLang="sl-SI">
                <a:solidFill>
                  <a:schemeClr val="bg1"/>
                </a:solidFill>
              </a:rPr>
              <a:t>- Dioniz mu je bil hvaležen</a:t>
            </a:r>
            <a:br>
              <a:rPr lang="sl-SI" altLang="sl-SI">
                <a:solidFill>
                  <a:schemeClr val="bg1"/>
                </a:solidFill>
              </a:rPr>
            </a:br>
            <a:r>
              <a:rPr lang="sl-SI" altLang="sl-SI">
                <a:solidFill>
                  <a:schemeClr val="bg1"/>
                </a:solidFill>
              </a:rPr>
              <a:t>- Kralja je pozval naj si zaželi karkoli</a:t>
            </a:r>
            <a:br>
              <a:rPr lang="sl-SI" altLang="sl-SI">
                <a:solidFill>
                  <a:schemeClr val="bg1"/>
                </a:solidFill>
              </a:rPr>
            </a:br>
            <a:r>
              <a:rPr lang="sl-SI" altLang="sl-SI">
                <a:solidFill>
                  <a:schemeClr val="bg1"/>
                </a:solidFill>
              </a:rPr>
              <a:t>- Midas si je zaželel, da bi se vse, </a:t>
            </a:r>
            <a:br>
              <a:rPr lang="sl-SI" altLang="sl-SI">
                <a:solidFill>
                  <a:schemeClr val="bg1"/>
                </a:solidFill>
              </a:rPr>
            </a:br>
            <a:r>
              <a:rPr lang="sl-SI" altLang="sl-SI">
                <a:solidFill>
                  <a:schemeClr val="bg1"/>
                </a:solidFill>
              </a:rPr>
              <a:t>  kar bi se dotaknil spremenilo v zlato</a:t>
            </a:r>
            <a:br>
              <a:rPr lang="sl-SI" altLang="sl-SI">
                <a:solidFill>
                  <a:schemeClr val="bg1"/>
                </a:solidFill>
              </a:rPr>
            </a:br>
            <a:r>
              <a:rPr lang="sl-SI" altLang="sl-SI">
                <a:solidFill>
                  <a:schemeClr val="bg1"/>
                </a:solidFill>
              </a:rPr>
              <a:t>- Tako se je tudi zgodilo</a:t>
            </a:r>
            <a:br>
              <a:rPr lang="sl-SI" altLang="sl-SI">
                <a:solidFill>
                  <a:schemeClr val="bg1"/>
                </a:solidFill>
              </a:rPr>
            </a:br>
            <a:r>
              <a:rPr lang="sl-SI" altLang="sl-SI">
                <a:solidFill>
                  <a:schemeClr val="bg1"/>
                </a:solidFill>
              </a:rPr>
              <a:t>- Ko je sprevidel, da je bila to neumna želja </a:t>
            </a:r>
            <a:br>
              <a:rPr lang="sl-SI" altLang="sl-SI">
                <a:solidFill>
                  <a:schemeClr val="bg1"/>
                </a:solidFill>
              </a:rPr>
            </a:br>
            <a:r>
              <a:rPr lang="sl-SI" altLang="sl-SI">
                <a:solidFill>
                  <a:schemeClr val="bg1"/>
                </a:solidFill>
              </a:rPr>
              <a:t>  se je udaril po glavi in ta se je spremenila v zlato</a:t>
            </a:r>
            <a:br>
              <a:rPr lang="sl-SI" altLang="sl-SI">
                <a:solidFill>
                  <a:schemeClr val="bg1"/>
                </a:solidFill>
              </a:rPr>
            </a:br>
            <a:r>
              <a:rPr lang="sl-SI" altLang="sl-SI">
                <a:solidFill>
                  <a:schemeClr val="bg1"/>
                </a:solidFill>
              </a:rPr>
              <a:t>- Dioniza je prosil milosti in ta mu je pomagal</a:t>
            </a:r>
            <a:br>
              <a:rPr lang="sl-SI" altLang="sl-SI">
                <a:solidFill>
                  <a:schemeClr val="bg1"/>
                </a:solidFill>
              </a:rPr>
            </a:br>
            <a:r>
              <a:rPr lang="sl-SI" altLang="sl-SI">
                <a:solidFill>
                  <a:schemeClr val="bg1"/>
                </a:solidFill>
              </a:rPr>
              <a:t>- Nato je šel do izvira Poktoter in vanj namočil glavo</a:t>
            </a:r>
            <a:br>
              <a:rPr lang="sl-SI" altLang="sl-SI">
                <a:solidFill>
                  <a:schemeClr val="bg1"/>
                </a:solidFill>
              </a:rPr>
            </a:br>
            <a:r>
              <a:rPr lang="sl-SI" altLang="sl-SI">
                <a:solidFill>
                  <a:schemeClr val="bg1"/>
                </a:solidFill>
              </a:rPr>
              <a:t>- Od takrat je sovražil bogastvo</a:t>
            </a:r>
            <a:br>
              <a:rPr lang="sl-SI" altLang="sl-SI">
                <a:solidFill>
                  <a:schemeClr val="bg1"/>
                </a:solidFill>
              </a:rPr>
            </a:br>
            <a:r>
              <a:rPr lang="sl-SI" altLang="sl-SI">
                <a:solidFill>
                  <a:schemeClr val="bg1"/>
                </a:solidFill>
              </a:rPr>
              <a:t>- Zapustil je palačo in šel živet v gozd</a:t>
            </a:r>
            <a:br>
              <a:rPr lang="sl-SI" altLang="sl-SI">
                <a:solidFill>
                  <a:schemeClr val="bg1"/>
                </a:solidFill>
              </a:rPr>
            </a:br>
            <a:r>
              <a:rPr lang="sl-SI" altLang="sl-SI">
                <a:solidFill>
                  <a:schemeClr val="bg1"/>
                </a:solidFill>
              </a:rPr>
              <a:t>- Častil je Pana, boga polj in gozdov</a:t>
            </a:r>
            <a:br>
              <a:rPr lang="sl-SI" altLang="sl-SI">
                <a:solidFill>
                  <a:schemeClr val="bg1"/>
                </a:solidFill>
              </a:rPr>
            </a:br>
            <a:endParaRPr lang="sl-SI" altLang="sl-SI">
              <a:solidFill>
                <a:schemeClr val="bg1"/>
              </a:solidFill>
            </a:endParaRPr>
          </a:p>
        </p:txBody>
      </p:sp>
    </p:spTree>
  </p:cSld>
  <p:clrMapOvr>
    <a:masterClrMapping/>
  </p:clrMapOvr>
  <p:transition advTm="7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p:cTn id="7" dur="500" fill="hold"/>
                                        <p:tgtEl>
                                          <p:spTgt spid="133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316">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fade">
                                      <p:cBhvr>
                                        <p:cTn id="12" dur="2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3300"/>
        </a:solidFill>
        <a:effectLst/>
      </p:bgPr>
    </p:bg>
    <p:spTree>
      <p:nvGrpSpPr>
        <p:cNvPr id="1" name=""/>
        <p:cNvGrpSpPr/>
        <p:nvPr/>
      </p:nvGrpSpPr>
      <p:grpSpPr>
        <a:xfrm>
          <a:off x="0" y="0"/>
          <a:ext cx="0" cy="0"/>
          <a:chOff x="0" y="0"/>
          <a:chExt cx="0" cy="0"/>
        </a:xfrm>
      </p:grpSpPr>
      <p:sp>
        <p:nvSpPr>
          <p:cNvPr id="14341" name="Rectangle 5">
            <a:extLst>
              <a:ext uri="{FF2B5EF4-FFF2-40B4-BE49-F238E27FC236}">
                <a16:creationId xmlns:a16="http://schemas.microsoft.com/office/drawing/2014/main" id="{A65F7F2A-31D4-4D30-97EA-6DDA840B5CD0}"/>
              </a:ext>
            </a:extLst>
          </p:cNvPr>
          <p:cNvSpPr>
            <a:spLocks noChangeArrowheads="1"/>
          </p:cNvSpPr>
          <p:nvPr/>
        </p:nvSpPr>
        <p:spPr bwMode="auto">
          <a:xfrm>
            <a:off x="250825" y="260350"/>
            <a:ext cx="8208963"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a:solidFill>
                  <a:schemeClr val="bg1"/>
                </a:solidFill>
              </a:rPr>
              <a:t>- Ta je v Trmolskih hribih nimfam sigral svoje norčave pesmi na trstenico</a:t>
            </a:r>
            <a:br>
              <a:rPr lang="sl-SI" altLang="sl-SI">
                <a:solidFill>
                  <a:schemeClr val="bg1"/>
                </a:solidFill>
              </a:rPr>
            </a:br>
            <a:r>
              <a:rPr lang="sl-SI" altLang="sl-SI">
                <a:solidFill>
                  <a:schemeClr val="bg1"/>
                </a:solidFill>
              </a:rPr>
              <a:t>- Nekoč je tekmoval z bogom Apolonom</a:t>
            </a:r>
            <a:br>
              <a:rPr lang="sl-SI" altLang="sl-SI">
                <a:solidFill>
                  <a:schemeClr val="bg1"/>
                </a:solidFill>
              </a:rPr>
            </a:br>
            <a:br>
              <a:rPr lang="sl-SI" altLang="sl-SI">
                <a:solidFill>
                  <a:schemeClr val="bg1"/>
                </a:solidFill>
              </a:rPr>
            </a:br>
            <a:r>
              <a:rPr lang="sl-SI" altLang="sl-SI">
                <a:solidFill>
                  <a:schemeClr val="bg1"/>
                </a:solidFill>
              </a:rPr>
              <a:t>- Vsi so se strinjali o Apolonovi zmagi, razen Midas, ki je glasno grajal odločitev</a:t>
            </a:r>
            <a:br>
              <a:rPr lang="sl-SI" altLang="sl-SI">
                <a:solidFill>
                  <a:schemeClr val="bg1"/>
                </a:solidFill>
              </a:rPr>
            </a:br>
            <a:br>
              <a:rPr lang="sl-SI" altLang="sl-SI">
                <a:solidFill>
                  <a:schemeClr val="bg1"/>
                </a:solidFill>
              </a:rPr>
            </a:br>
            <a:r>
              <a:rPr lang="sl-SI" altLang="sl-SI">
                <a:solidFill>
                  <a:schemeClr val="bg1"/>
                </a:solidFill>
              </a:rPr>
              <a:t>- Apolon je pristopil do njega in ga potegnil za ušesa navzgor</a:t>
            </a:r>
            <a:br>
              <a:rPr lang="sl-SI" altLang="sl-SI">
                <a:solidFill>
                  <a:schemeClr val="bg1"/>
                </a:solidFill>
              </a:rPr>
            </a:br>
            <a:br>
              <a:rPr lang="sl-SI" altLang="sl-SI">
                <a:solidFill>
                  <a:schemeClr val="bg1"/>
                </a:solidFill>
              </a:rPr>
            </a:br>
            <a:r>
              <a:rPr lang="sl-SI" altLang="sl-SI">
                <a:solidFill>
                  <a:schemeClr val="bg1"/>
                </a:solidFill>
              </a:rPr>
              <a:t>- Zrasla so mu oslovska ušesa, pokrita s sivo dlako</a:t>
            </a:r>
            <a:br>
              <a:rPr lang="sl-SI" altLang="sl-SI">
                <a:solidFill>
                  <a:schemeClr val="bg1"/>
                </a:solidFill>
              </a:rPr>
            </a:br>
            <a:br>
              <a:rPr lang="sl-SI" altLang="sl-SI">
                <a:solidFill>
                  <a:schemeClr val="bg1"/>
                </a:solidFill>
              </a:rPr>
            </a:br>
            <a:r>
              <a:rPr lang="sl-SI" altLang="sl-SI">
                <a:solidFill>
                  <a:schemeClr val="bg1"/>
                </a:solidFill>
              </a:rPr>
              <a:t>- Skrival jih je pod velikanskim</a:t>
            </a:r>
            <a:br>
              <a:rPr lang="sl-SI" altLang="sl-SI">
                <a:solidFill>
                  <a:schemeClr val="bg1"/>
                </a:solidFill>
              </a:rPr>
            </a:br>
            <a:r>
              <a:rPr lang="sl-SI" altLang="sl-SI">
                <a:solidFill>
                  <a:schemeClr val="bg1"/>
                </a:solidFill>
              </a:rPr>
              <a:t>  pokrivalom</a:t>
            </a:r>
            <a:br>
              <a:rPr lang="sl-SI" altLang="sl-SI">
                <a:solidFill>
                  <a:schemeClr val="bg1"/>
                </a:solidFill>
              </a:rPr>
            </a:br>
            <a:br>
              <a:rPr lang="sl-SI" altLang="sl-SI">
                <a:solidFill>
                  <a:schemeClr val="bg1"/>
                </a:solidFill>
              </a:rPr>
            </a:br>
            <a:r>
              <a:rPr lang="sl-SI" altLang="sl-SI">
                <a:solidFill>
                  <a:schemeClr val="bg1"/>
                </a:solidFill>
              </a:rPr>
              <a:t>- Služabniku, ki ga je strigel,</a:t>
            </a:r>
            <a:br>
              <a:rPr lang="sl-SI" altLang="sl-SI">
                <a:solidFill>
                  <a:schemeClr val="bg1"/>
                </a:solidFill>
              </a:rPr>
            </a:br>
            <a:r>
              <a:rPr lang="sl-SI" altLang="sl-SI">
                <a:solidFill>
                  <a:schemeClr val="bg1"/>
                </a:solidFill>
              </a:rPr>
              <a:t>  ni mogel prikriti svoje sramote</a:t>
            </a:r>
            <a:br>
              <a:rPr lang="sl-SI" altLang="sl-SI">
                <a:solidFill>
                  <a:schemeClr val="bg1"/>
                </a:solidFill>
              </a:rPr>
            </a:br>
            <a:br>
              <a:rPr lang="sl-SI" altLang="sl-SI">
                <a:solidFill>
                  <a:schemeClr val="bg1"/>
                </a:solidFill>
              </a:rPr>
            </a:br>
            <a:r>
              <a:rPr lang="sl-SI" altLang="sl-SI">
                <a:solidFill>
                  <a:schemeClr val="bg1"/>
                </a:solidFill>
              </a:rPr>
              <a:t>- Ta si je na travniku izkopal </a:t>
            </a:r>
            <a:br>
              <a:rPr lang="sl-SI" altLang="sl-SI">
                <a:solidFill>
                  <a:schemeClr val="bg1"/>
                </a:solidFill>
              </a:rPr>
            </a:br>
            <a:r>
              <a:rPr lang="sl-SI" altLang="sl-SI">
                <a:solidFill>
                  <a:schemeClr val="bg1"/>
                </a:solidFill>
              </a:rPr>
              <a:t>  luknjo in vanjo kričal, </a:t>
            </a:r>
            <a:br>
              <a:rPr lang="sl-SI" altLang="sl-SI">
                <a:solidFill>
                  <a:schemeClr val="bg1"/>
                </a:solidFill>
              </a:rPr>
            </a:br>
            <a:r>
              <a:rPr lang="sl-SI" altLang="sl-SI">
                <a:solidFill>
                  <a:schemeClr val="bg1"/>
                </a:solidFill>
              </a:rPr>
              <a:t>  da ima kralj oslovska ušesa</a:t>
            </a:r>
            <a:br>
              <a:rPr lang="sl-SI" altLang="sl-SI">
                <a:solidFill>
                  <a:schemeClr val="bg1"/>
                </a:solidFill>
              </a:rPr>
            </a:br>
            <a:br>
              <a:rPr lang="sl-SI" altLang="sl-SI">
                <a:solidFill>
                  <a:schemeClr val="bg1"/>
                </a:solidFill>
              </a:rPr>
            </a:br>
            <a:r>
              <a:rPr lang="sl-SI" altLang="sl-SI">
                <a:solidFill>
                  <a:schemeClr val="bg1"/>
                </a:solidFill>
              </a:rPr>
              <a:t>- Na tem mestu je zrasel </a:t>
            </a:r>
            <a:br>
              <a:rPr lang="sl-SI" altLang="sl-SI">
                <a:solidFill>
                  <a:schemeClr val="bg1"/>
                </a:solidFill>
              </a:rPr>
            </a:br>
            <a:r>
              <a:rPr lang="sl-SI" altLang="sl-SI">
                <a:solidFill>
                  <a:schemeClr val="bg1"/>
                </a:solidFill>
              </a:rPr>
              <a:t>  gozd trsja, ki je ob vetru</a:t>
            </a:r>
            <a:br>
              <a:rPr lang="sl-SI" altLang="sl-SI">
                <a:solidFill>
                  <a:schemeClr val="bg1"/>
                </a:solidFill>
              </a:rPr>
            </a:br>
            <a:r>
              <a:rPr lang="sl-SI" altLang="sl-SI">
                <a:solidFill>
                  <a:schemeClr val="bg1"/>
                </a:solidFill>
              </a:rPr>
              <a:t>  zašepetal da ima kralj </a:t>
            </a:r>
            <a:br>
              <a:rPr lang="sl-SI" altLang="sl-SI">
                <a:solidFill>
                  <a:schemeClr val="bg1"/>
                </a:solidFill>
              </a:rPr>
            </a:br>
            <a:r>
              <a:rPr lang="sl-SI" altLang="sl-SI">
                <a:solidFill>
                  <a:schemeClr val="bg1"/>
                </a:solidFill>
              </a:rPr>
              <a:t>  oslovska ušesa</a:t>
            </a:r>
          </a:p>
        </p:txBody>
      </p:sp>
      <p:pic>
        <p:nvPicPr>
          <p:cNvPr id="14342" name="Picture 6" descr="Midas6">
            <a:extLst>
              <a:ext uri="{FF2B5EF4-FFF2-40B4-BE49-F238E27FC236}">
                <a16:creationId xmlns:a16="http://schemas.microsoft.com/office/drawing/2014/main" id="{61ED0248-82A7-4AF1-9BE0-A59E131A9C7D}"/>
              </a:ext>
            </a:extLst>
          </p:cNvPr>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3708400" y="2708275"/>
            <a:ext cx="5040313" cy="3714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2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6" name="Text Box 4">
            <a:extLst>
              <a:ext uri="{FF2B5EF4-FFF2-40B4-BE49-F238E27FC236}">
                <a16:creationId xmlns:a16="http://schemas.microsoft.com/office/drawing/2014/main" id="{F93B0C11-4032-4895-84E3-36A94C25E78E}"/>
              </a:ext>
            </a:extLst>
          </p:cNvPr>
          <p:cNvSpPr txBox="1">
            <a:spLocks noChangeArrowheads="1"/>
          </p:cNvSpPr>
          <p:nvPr/>
        </p:nvSpPr>
        <p:spPr bwMode="auto">
          <a:xfrm>
            <a:off x="395288" y="333375"/>
            <a:ext cx="3600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a:solidFill>
                  <a:srgbClr val="66FF33"/>
                </a:solidFill>
                <a:latin typeface="Copperplate Gothic Bold" panose="020E0705020206020404" pitchFamily="34" charset="0"/>
              </a:rPr>
              <a:t>TANTAL</a:t>
            </a:r>
          </a:p>
        </p:txBody>
      </p:sp>
      <p:sp>
        <p:nvSpPr>
          <p:cNvPr id="28677" name="Text Box 5">
            <a:extLst>
              <a:ext uri="{FF2B5EF4-FFF2-40B4-BE49-F238E27FC236}">
                <a16:creationId xmlns:a16="http://schemas.microsoft.com/office/drawing/2014/main" id="{7943E2BC-E266-45CB-AC1A-AB16F22E0B62}"/>
              </a:ext>
            </a:extLst>
          </p:cNvPr>
          <p:cNvSpPr txBox="1">
            <a:spLocks noChangeArrowheads="1"/>
          </p:cNvSpPr>
          <p:nvPr/>
        </p:nvSpPr>
        <p:spPr bwMode="auto">
          <a:xfrm>
            <a:off x="250825" y="908050"/>
            <a:ext cx="8497888"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99FFCC"/>
                </a:solidFill>
              </a:rPr>
              <a:t>- Zeusov sin</a:t>
            </a:r>
            <a:br>
              <a:rPr lang="sl-SI" altLang="sl-SI">
                <a:solidFill>
                  <a:srgbClr val="99FFCC"/>
                </a:solidFill>
              </a:rPr>
            </a:br>
            <a:r>
              <a:rPr lang="sl-SI" altLang="sl-SI">
                <a:solidFill>
                  <a:srgbClr val="99FFCC"/>
                </a:solidFill>
              </a:rPr>
              <a:t>- Vladal v Sipilu Lidiji</a:t>
            </a:r>
            <a:br>
              <a:rPr lang="sl-SI" altLang="sl-SI">
                <a:solidFill>
                  <a:srgbClr val="99FFCC"/>
                </a:solidFill>
              </a:rPr>
            </a:br>
            <a:r>
              <a:rPr lang="sl-SI" altLang="sl-SI">
                <a:solidFill>
                  <a:srgbClr val="99FFCC"/>
                </a:solidFill>
              </a:rPr>
              <a:t>- Neznansko bogat in slaven</a:t>
            </a:r>
            <a:br>
              <a:rPr lang="sl-SI" altLang="sl-SI">
                <a:solidFill>
                  <a:srgbClr val="99FFCC"/>
                </a:solidFill>
              </a:rPr>
            </a:br>
            <a:r>
              <a:rPr lang="sl-SI" altLang="sl-SI">
                <a:solidFill>
                  <a:srgbClr val="99FFCC"/>
                </a:solidFill>
              </a:rPr>
              <a:t>- Bogovi so ga spoštovali</a:t>
            </a:r>
            <a:br>
              <a:rPr lang="sl-SI" altLang="sl-SI">
                <a:solidFill>
                  <a:srgbClr val="99FFCC"/>
                </a:solidFill>
              </a:rPr>
            </a:br>
            <a:r>
              <a:rPr lang="sl-SI" altLang="sl-SI">
                <a:solidFill>
                  <a:srgbClr val="99FFCC"/>
                </a:solidFill>
              </a:rPr>
              <a:t>- Bil je njihov prijatelj</a:t>
            </a:r>
            <a:br>
              <a:rPr lang="sl-SI" altLang="sl-SI">
                <a:solidFill>
                  <a:srgbClr val="99FFCC"/>
                </a:solidFill>
              </a:rPr>
            </a:br>
            <a:r>
              <a:rPr lang="sl-SI" altLang="sl-SI">
                <a:solidFill>
                  <a:srgbClr val="99FFCC"/>
                </a:solidFill>
              </a:rPr>
              <a:t>- Smel je sedeti za Zeusovo mizo in poslušati pogovore bogov</a:t>
            </a:r>
            <a:br>
              <a:rPr lang="sl-SI" altLang="sl-SI">
                <a:solidFill>
                  <a:srgbClr val="99FFCC"/>
                </a:solidFill>
              </a:rPr>
            </a:br>
            <a:r>
              <a:rPr lang="sl-SI" altLang="sl-SI">
                <a:solidFill>
                  <a:srgbClr val="99FFCC"/>
                </a:solidFill>
              </a:rPr>
              <a:t>- Ni prenesel nadzemeljske sreče</a:t>
            </a:r>
            <a:br>
              <a:rPr lang="sl-SI" altLang="sl-SI">
                <a:solidFill>
                  <a:srgbClr val="99FFCC"/>
                </a:solidFill>
              </a:rPr>
            </a:br>
            <a:r>
              <a:rPr lang="sl-SI" altLang="sl-SI">
                <a:solidFill>
                  <a:srgbClr val="99FFCC"/>
                </a:solidFill>
              </a:rPr>
              <a:t>- Žalil bogove</a:t>
            </a:r>
            <a:br>
              <a:rPr lang="sl-SI" altLang="sl-SI">
                <a:solidFill>
                  <a:srgbClr val="99FFCC"/>
                </a:solidFill>
              </a:rPr>
            </a:br>
            <a:r>
              <a:rPr lang="sl-SI" altLang="sl-SI">
                <a:solidFill>
                  <a:srgbClr val="99FFCC"/>
                </a:solidFill>
              </a:rPr>
              <a:t>- Ljudem je izdajal skrivnosti</a:t>
            </a:r>
            <a:br>
              <a:rPr lang="sl-SI" altLang="sl-SI">
                <a:solidFill>
                  <a:srgbClr val="99FFCC"/>
                </a:solidFill>
              </a:rPr>
            </a:br>
            <a:r>
              <a:rPr lang="sl-SI" altLang="sl-SI">
                <a:solidFill>
                  <a:srgbClr val="99FFCC"/>
                </a:solidFill>
              </a:rPr>
              <a:t>- Kradel je nektar in ambrozijo</a:t>
            </a:r>
            <a:br>
              <a:rPr lang="sl-SI" altLang="sl-SI">
                <a:solidFill>
                  <a:srgbClr val="99FFCC"/>
                </a:solidFill>
              </a:rPr>
            </a:br>
            <a:r>
              <a:rPr lang="sl-SI" altLang="sl-SI">
                <a:solidFill>
                  <a:srgbClr val="99FFCC"/>
                </a:solidFill>
              </a:rPr>
              <a:t>- Nekoč je preizkusil njihovo vednost</a:t>
            </a:r>
            <a:br>
              <a:rPr lang="sl-SI" altLang="sl-SI">
                <a:solidFill>
                  <a:srgbClr val="99FFCC"/>
                </a:solidFill>
              </a:rPr>
            </a:br>
            <a:r>
              <a:rPr lang="sl-SI" altLang="sl-SI">
                <a:solidFill>
                  <a:srgbClr val="99FFCC"/>
                </a:solidFill>
              </a:rPr>
              <a:t>- Povabil jih je na gostijo</a:t>
            </a:r>
            <a:br>
              <a:rPr lang="sl-SI" altLang="sl-SI">
                <a:solidFill>
                  <a:srgbClr val="99FFCC"/>
                </a:solidFill>
              </a:rPr>
            </a:br>
            <a:r>
              <a:rPr lang="sl-SI" altLang="sl-SI">
                <a:solidFill>
                  <a:srgbClr val="99FFCC"/>
                </a:solidFill>
              </a:rPr>
              <a:t>- Dal zaklati svojega sina Pelopisa in ga dal pripraviti kot jed</a:t>
            </a:r>
            <a:br>
              <a:rPr lang="sl-SI" altLang="sl-SI">
                <a:solidFill>
                  <a:srgbClr val="99FFCC"/>
                </a:solidFill>
              </a:rPr>
            </a:br>
            <a:r>
              <a:rPr lang="sl-SI" altLang="sl-SI">
                <a:solidFill>
                  <a:srgbClr val="99FFCC"/>
                </a:solidFill>
              </a:rPr>
              <a:t>- Bogovi so opazili grozoto</a:t>
            </a:r>
            <a:br>
              <a:rPr lang="sl-SI" altLang="sl-SI">
                <a:solidFill>
                  <a:srgbClr val="99FFCC"/>
                </a:solidFill>
              </a:rPr>
            </a:br>
            <a:r>
              <a:rPr lang="sl-SI" altLang="sl-SI">
                <a:solidFill>
                  <a:srgbClr val="99FFCC"/>
                </a:solidFill>
              </a:rPr>
              <a:t>- Dečkove ude so vrgli v kotel in iz njega je stopil še lepši kot prej</a:t>
            </a:r>
            <a:br>
              <a:rPr lang="sl-SI" altLang="sl-SI">
                <a:solidFill>
                  <a:srgbClr val="99FFCC"/>
                </a:solidFill>
              </a:rPr>
            </a:br>
            <a:r>
              <a:rPr lang="sl-SI" altLang="sl-SI">
                <a:solidFill>
                  <a:srgbClr val="99FFCC"/>
                </a:solidFill>
              </a:rPr>
              <a:t>- Tantala so vrgli v podzemlje</a:t>
            </a:r>
            <a:br>
              <a:rPr lang="sl-SI" altLang="sl-SI">
                <a:solidFill>
                  <a:srgbClr val="99FFCC"/>
                </a:solidFill>
              </a:rPr>
            </a:br>
            <a:r>
              <a:rPr lang="sl-SI" altLang="sl-SI">
                <a:solidFill>
                  <a:srgbClr val="99FFCC"/>
                </a:solidFill>
              </a:rPr>
              <a:t>- Stal je sredi jezera, a je bil žejen</a:t>
            </a:r>
            <a:br>
              <a:rPr lang="sl-SI" altLang="sl-SI">
                <a:solidFill>
                  <a:srgbClr val="99FFCC"/>
                </a:solidFill>
              </a:rPr>
            </a:br>
            <a:r>
              <a:rPr lang="sl-SI" altLang="sl-SI">
                <a:solidFill>
                  <a:srgbClr val="99FFCC"/>
                </a:solidFill>
              </a:rPr>
              <a:t>- Nad glavo so mu viseli sadeži a jih ni mogel doseči</a:t>
            </a:r>
            <a:br>
              <a:rPr lang="sl-SI" altLang="sl-SI">
                <a:solidFill>
                  <a:srgbClr val="99FFCC"/>
                </a:solidFill>
              </a:rPr>
            </a:br>
            <a:r>
              <a:rPr lang="sl-SI" altLang="sl-SI">
                <a:solidFill>
                  <a:srgbClr val="99FFCC"/>
                </a:solidFill>
              </a:rPr>
              <a:t>- Nad njegovo glavo je visela skala in grozila, da se bo zrušila nanj</a:t>
            </a:r>
            <a:r>
              <a:rPr lang="sl-SI" altLang="sl-SI"/>
              <a:t> </a:t>
            </a:r>
          </a:p>
        </p:txBody>
      </p:sp>
    </p:spTree>
  </p:cSld>
  <p:clrMapOvr>
    <a:masterClrMapping/>
  </p:clrMapOvr>
  <p:transition advTm="7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 calcmode="lin" valueType="num">
                                      <p:cBhvr>
                                        <p:cTn id="7" dur="1000" fill="hold"/>
                                        <p:tgtEl>
                                          <p:spTgt spid="2867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867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86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4" name="Text Box 4">
            <a:extLst>
              <a:ext uri="{FF2B5EF4-FFF2-40B4-BE49-F238E27FC236}">
                <a16:creationId xmlns:a16="http://schemas.microsoft.com/office/drawing/2014/main" id="{E629B3E9-00A2-41A7-AC63-5909B6DC5A2C}"/>
              </a:ext>
            </a:extLst>
          </p:cNvPr>
          <p:cNvSpPr txBox="1">
            <a:spLocks noChangeArrowheads="1"/>
          </p:cNvSpPr>
          <p:nvPr/>
        </p:nvSpPr>
        <p:spPr bwMode="auto">
          <a:xfrm>
            <a:off x="395288" y="260350"/>
            <a:ext cx="19446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a:solidFill>
                  <a:srgbClr val="99FFCC"/>
                </a:solidFill>
                <a:latin typeface="Copperplate Gothic Bold" panose="020E0705020206020404" pitchFamily="34" charset="0"/>
              </a:rPr>
              <a:t>NIOBA</a:t>
            </a:r>
          </a:p>
        </p:txBody>
      </p:sp>
      <p:sp>
        <p:nvSpPr>
          <p:cNvPr id="30725" name="Text Box 5">
            <a:extLst>
              <a:ext uri="{FF2B5EF4-FFF2-40B4-BE49-F238E27FC236}">
                <a16:creationId xmlns:a16="http://schemas.microsoft.com/office/drawing/2014/main" id="{109BAA9D-6061-4BB4-8A2C-AF314D392EE3}"/>
              </a:ext>
            </a:extLst>
          </p:cNvPr>
          <p:cNvSpPr txBox="1">
            <a:spLocks noChangeArrowheads="1"/>
          </p:cNvSpPr>
          <p:nvPr/>
        </p:nvSpPr>
        <p:spPr bwMode="auto">
          <a:xfrm>
            <a:off x="468313" y="908050"/>
            <a:ext cx="7991475"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CCCCFF"/>
                </a:solidFill>
              </a:rPr>
              <a:t>-Tebanska kraljica</a:t>
            </a:r>
            <a:br>
              <a:rPr lang="sl-SI" altLang="sl-SI">
                <a:solidFill>
                  <a:srgbClr val="CCCCFF"/>
                </a:solidFill>
              </a:rPr>
            </a:br>
            <a:r>
              <a:rPr lang="sl-SI" altLang="sl-SI">
                <a:solidFill>
                  <a:srgbClr val="CCCCFF"/>
                </a:solidFill>
              </a:rPr>
              <a:t>- Zeusova vnukinja, Tantalova hčer</a:t>
            </a:r>
            <a:br>
              <a:rPr lang="sl-SI" altLang="sl-SI">
                <a:solidFill>
                  <a:srgbClr val="CCCCFF"/>
                </a:solidFill>
              </a:rPr>
            </a:br>
            <a:r>
              <a:rPr lang="sl-SI" altLang="sl-SI">
                <a:solidFill>
                  <a:srgbClr val="CCCCFF"/>
                </a:solidFill>
              </a:rPr>
              <a:t>- Mož Amfion je igral liro</a:t>
            </a:r>
            <a:br>
              <a:rPr lang="sl-SI" altLang="sl-SI">
                <a:solidFill>
                  <a:srgbClr val="CCCCFF"/>
                </a:solidFill>
              </a:rPr>
            </a:br>
            <a:r>
              <a:rPr lang="sl-SI" altLang="sl-SI">
                <a:solidFill>
                  <a:srgbClr val="CCCCFF"/>
                </a:solidFill>
              </a:rPr>
              <a:t>- Imela je 14 otrok</a:t>
            </a:r>
            <a:br>
              <a:rPr lang="sl-SI" altLang="sl-SI">
                <a:solidFill>
                  <a:srgbClr val="CCCCFF"/>
                </a:solidFill>
              </a:rPr>
            </a:br>
            <a:r>
              <a:rPr lang="sl-SI" altLang="sl-SI">
                <a:solidFill>
                  <a:srgbClr val="CCCCFF"/>
                </a:solidFill>
              </a:rPr>
              <a:t>- 7 deklic in 7 dečkov</a:t>
            </a:r>
            <a:br>
              <a:rPr lang="sl-SI" altLang="sl-SI">
                <a:solidFill>
                  <a:srgbClr val="CCCCFF"/>
                </a:solidFill>
              </a:rPr>
            </a:br>
            <a:r>
              <a:rPr lang="sl-SI" altLang="sl-SI">
                <a:solidFill>
                  <a:srgbClr val="CCCCFF"/>
                </a:solidFill>
              </a:rPr>
              <a:t>- Imenovala se je za najsrečnejšo mater na svetu</a:t>
            </a:r>
            <a:br>
              <a:rPr lang="sl-SI" altLang="sl-SI">
                <a:solidFill>
                  <a:srgbClr val="CCCCFF"/>
                </a:solidFill>
              </a:rPr>
            </a:br>
            <a:r>
              <a:rPr lang="sl-SI" altLang="sl-SI">
                <a:solidFill>
                  <a:srgbClr val="CCCCFF"/>
                </a:solidFill>
              </a:rPr>
              <a:t>- Nekoč je vedeževalka na ulici pozivala tebanske žene naj časte Leto in   </a:t>
            </a:r>
            <a:br>
              <a:rPr lang="sl-SI" altLang="sl-SI">
                <a:solidFill>
                  <a:srgbClr val="CCCCFF"/>
                </a:solidFill>
              </a:rPr>
            </a:br>
            <a:r>
              <a:rPr lang="sl-SI" altLang="sl-SI">
                <a:solidFill>
                  <a:srgbClr val="CCCCFF"/>
                </a:solidFill>
              </a:rPr>
              <a:t>  njena dva dvojčka Apolona in Artemido</a:t>
            </a:r>
            <a:br>
              <a:rPr lang="sl-SI" altLang="sl-SI">
                <a:solidFill>
                  <a:srgbClr val="CCCCFF"/>
                </a:solidFill>
              </a:rPr>
            </a:br>
            <a:r>
              <a:rPr lang="sl-SI" altLang="sl-SI">
                <a:solidFill>
                  <a:srgbClr val="CCCCFF"/>
                </a:solidFill>
              </a:rPr>
              <a:t>- Prišla je Nioba in prepodila žene</a:t>
            </a:r>
            <a:br>
              <a:rPr lang="sl-SI" altLang="sl-SI">
                <a:solidFill>
                  <a:srgbClr val="CCCCFF"/>
                </a:solidFill>
              </a:rPr>
            </a:br>
            <a:r>
              <a:rPr lang="sl-SI" altLang="sl-SI">
                <a:solidFill>
                  <a:srgbClr val="CCCCFF"/>
                </a:solidFill>
              </a:rPr>
              <a:t>- Na vrhu gore Kintos je stala Leto z dvojčkoma in to videla</a:t>
            </a:r>
            <a:br>
              <a:rPr lang="sl-SI" altLang="sl-SI">
                <a:solidFill>
                  <a:srgbClr val="CCCCFF"/>
                </a:solidFill>
              </a:rPr>
            </a:br>
            <a:r>
              <a:rPr lang="sl-SI" altLang="sl-SI">
                <a:solidFill>
                  <a:srgbClr val="CCCCFF"/>
                </a:solidFill>
              </a:rPr>
              <a:t>- Apolon in Artemida sta se zavila v oblak in odletela do gradu</a:t>
            </a:r>
            <a:br>
              <a:rPr lang="sl-SI" altLang="sl-SI">
                <a:solidFill>
                  <a:srgbClr val="CCCCFF"/>
                </a:solidFill>
              </a:rPr>
            </a:br>
            <a:r>
              <a:rPr lang="sl-SI" altLang="sl-SI">
                <a:solidFill>
                  <a:srgbClr val="CCCCFF"/>
                </a:solidFill>
              </a:rPr>
              <a:t>- Na travniku pred obzidjem so se igrali Niobini sinovi</a:t>
            </a:r>
            <a:br>
              <a:rPr lang="sl-SI" altLang="sl-SI">
                <a:solidFill>
                  <a:srgbClr val="CCCCFF"/>
                </a:solidFill>
              </a:rPr>
            </a:br>
            <a:r>
              <a:rPr lang="sl-SI" altLang="sl-SI">
                <a:solidFill>
                  <a:srgbClr val="CCCCFF"/>
                </a:solidFill>
              </a:rPr>
              <a:t>- Z neba so priletele puščice in vsi so pomrli</a:t>
            </a:r>
            <a:br>
              <a:rPr lang="sl-SI" altLang="sl-SI">
                <a:solidFill>
                  <a:srgbClr val="CCCCFF"/>
                </a:solidFill>
              </a:rPr>
            </a:br>
            <a:r>
              <a:rPr lang="sl-SI" altLang="sl-SI">
                <a:solidFill>
                  <a:srgbClr val="CCCCFF"/>
                </a:solidFill>
              </a:rPr>
              <a:t>- ko je Amfion izvedel novico, si je prebodel prsi</a:t>
            </a:r>
            <a:br>
              <a:rPr lang="sl-SI" altLang="sl-SI">
                <a:solidFill>
                  <a:srgbClr val="CCCCFF"/>
                </a:solidFill>
              </a:rPr>
            </a:br>
            <a:r>
              <a:rPr lang="sl-SI" altLang="sl-SI">
                <a:solidFill>
                  <a:srgbClr val="CCCCFF"/>
                </a:solidFill>
              </a:rPr>
              <a:t>- Nioba je zaklicala v nebo, da jo smrt sinov ne bo pokopala</a:t>
            </a:r>
            <a:br>
              <a:rPr lang="sl-SI" altLang="sl-SI">
                <a:solidFill>
                  <a:srgbClr val="CCCCFF"/>
                </a:solidFill>
              </a:rPr>
            </a:br>
            <a:r>
              <a:rPr lang="sl-SI" altLang="sl-SI">
                <a:solidFill>
                  <a:srgbClr val="CCCCFF"/>
                </a:solidFill>
              </a:rPr>
              <a:t>- Zatem se zasliši zvok in vse hčere popadejo na tla</a:t>
            </a:r>
            <a:br>
              <a:rPr lang="sl-SI" altLang="sl-SI">
                <a:solidFill>
                  <a:srgbClr val="CCCCFF"/>
                </a:solidFill>
              </a:rPr>
            </a:br>
            <a:r>
              <a:rPr lang="sl-SI" altLang="sl-SI">
                <a:solidFill>
                  <a:srgbClr val="CCCCFF"/>
                </a:solidFill>
              </a:rPr>
              <a:t>- Med trupli je Nioba otrpnila</a:t>
            </a:r>
            <a:br>
              <a:rPr lang="sl-SI" altLang="sl-SI">
                <a:solidFill>
                  <a:srgbClr val="CCCCFF"/>
                </a:solidFill>
              </a:rPr>
            </a:br>
            <a:r>
              <a:rPr lang="sl-SI" altLang="sl-SI">
                <a:solidFill>
                  <a:srgbClr val="CCCCFF"/>
                </a:solidFill>
              </a:rPr>
              <a:t>- Vse je postalo kamen, razen solz, ki so ji vrele iz oči</a:t>
            </a:r>
            <a:br>
              <a:rPr lang="sl-SI" altLang="sl-SI">
                <a:solidFill>
                  <a:srgbClr val="CCCCFF"/>
                </a:solidFill>
              </a:rPr>
            </a:br>
            <a:r>
              <a:rPr lang="sl-SI" altLang="sl-SI">
                <a:solidFill>
                  <a:srgbClr val="CCCCFF"/>
                </a:solidFill>
              </a:rPr>
              <a:t>- Prišel je vihar in odnesel kamen v Niobino domovino</a:t>
            </a:r>
            <a:br>
              <a:rPr lang="sl-SI" altLang="sl-SI">
                <a:solidFill>
                  <a:srgbClr val="CCCCFF"/>
                </a:solidFill>
              </a:rPr>
            </a:br>
            <a:r>
              <a:rPr lang="sl-SI" altLang="sl-SI">
                <a:solidFill>
                  <a:srgbClr val="CCCCFF"/>
                </a:solidFill>
              </a:rPr>
              <a:t>- Tam še danes stoji Nioba kot marmorna skala ki se še vedno rosi   </a:t>
            </a:r>
          </a:p>
        </p:txBody>
      </p:sp>
    </p:spTree>
  </p:cSld>
  <p:clrMapOvr>
    <a:masterClrMapping/>
  </p:clrMapOvr>
  <p:transition advTm="8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30724">
                                            <p:txEl>
                                              <p:pRg st="0" end="0"/>
                                            </p:txEl>
                                          </p:spTgt>
                                        </p:tgtEl>
                                      </p:cBhvr>
                                    </p:animEffect>
                                    <p:animScale>
                                      <p:cBhvr>
                                        <p:cTn id="7" dur="1000" autoRev="1" fill="hold"/>
                                        <p:tgtEl>
                                          <p:spTgt spid="3072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99"/>
            </a:gs>
            <a:gs pos="100000">
              <a:schemeClr val="bg2"/>
            </a:gs>
          </a:gsLst>
          <a:lin ang="5400000" scaled="1"/>
        </a:gradFill>
        <a:effectLst/>
      </p:bgPr>
    </p:bg>
    <p:spTree>
      <p:nvGrpSpPr>
        <p:cNvPr id="1" name=""/>
        <p:cNvGrpSpPr/>
        <p:nvPr/>
      </p:nvGrpSpPr>
      <p:grpSpPr>
        <a:xfrm>
          <a:off x="0" y="0"/>
          <a:ext cx="0" cy="0"/>
          <a:chOff x="0" y="0"/>
          <a:chExt cx="0" cy="0"/>
        </a:xfrm>
      </p:grpSpPr>
      <p:sp>
        <p:nvSpPr>
          <p:cNvPr id="34820" name="Text Box 4">
            <a:extLst>
              <a:ext uri="{FF2B5EF4-FFF2-40B4-BE49-F238E27FC236}">
                <a16:creationId xmlns:a16="http://schemas.microsoft.com/office/drawing/2014/main" id="{49E785A8-BB42-43F1-AEE7-95A9F40B6A1B}"/>
              </a:ext>
            </a:extLst>
          </p:cNvPr>
          <p:cNvSpPr txBox="1">
            <a:spLocks noChangeArrowheads="1"/>
          </p:cNvSpPr>
          <p:nvPr/>
        </p:nvSpPr>
        <p:spPr bwMode="auto">
          <a:xfrm>
            <a:off x="468313" y="333375"/>
            <a:ext cx="5975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a:solidFill>
                  <a:srgbClr val="CCFF33"/>
                </a:solidFill>
                <a:latin typeface="Copperplate Gothic Bold" panose="020E0705020206020404" pitchFamily="34" charset="0"/>
              </a:rPr>
              <a:t>SIZIF IN BELEROFONT</a:t>
            </a:r>
          </a:p>
        </p:txBody>
      </p:sp>
      <p:sp>
        <p:nvSpPr>
          <p:cNvPr id="34821" name="Text Box 5">
            <a:extLst>
              <a:ext uri="{FF2B5EF4-FFF2-40B4-BE49-F238E27FC236}">
                <a16:creationId xmlns:a16="http://schemas.microsoft.com/office/drawing/2014/main" id="{4B8C0BD7-2610-47FD-824C-E4F6C1D5CF07}"/>
              </a:ext>
            </a:extLst>
          </p:cNvPr>
          <p:cNvSpPr txBox="1">
            <a:spLocks noChangeArrowheads="1"/>
          </p:cNvSpPr>
          <p:nvPr/>
        </p:nvSpPr>
        <p:spPr bwMode="auto">
          <a:xfrm>
            <a:off x="395288" y="1052513"/>
            <a:ext cx="8353425"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sl-SI" altLang="sl-SI">
                <a:solidFill>
                  <a:schemeClr val="bg1"/>
                </a:solidFill>
              </a:rPr>
              <a:t> </a:t>
            </a:r>
            <a:r>
              <a:rPr lang="sl-SI" altLang="sl-SI" u="sng">
                <a:solidFill>
                  <a:schemeClr val="bg1"/>
                </a:solidFill>
              </a:rPr>
              <a:t>SIZIF</a:t>
            </a:r>
            <a:r>
              <a:rPr lang="sl-SI" altLang="sl-SI"/>
              <a:t> je bil Aiolov sin</a:t>
            </a:r>
            <a:br>
              <a:rPr lang="sl-SI" altLang="sl-SI"/>
            </a:br>
            <a:r>
              <a:rPr lang="sl-SI" altLang="sl-SI"/>
              <a:t>- Najbolj zvit od vseh smrtnikov</a:t>
            </a:r>
            <a:br>
              <a:rPr lang="sl-SI" altLang="sl-SI"/>
            </a:br>
            <a:r>
              <a:rPr lang="sl-SI" altLang="sl-SI"/>
              <a:t>- Zgradil krasno mesto Korint, z veličastnim gradom, ki pa ni imel pitne vode</a:t>
            </a:r>
            <a:br>
              <a:rPr lang="sl-SI" altLang="sl-SI"/>
            </a:br>
            <a:r>
              <a:rPr lang="sl-SI" altLang="sl-SI"/>
              <a:t>- Zato je Sizif poskušal priti do izvira sveže vode preko bogov. </a:t>
            </a:r>
            <a:br>
              <a:rPr lang="sl-SI" altLang="sl-SI"/>
            </a:br>
            <a:r>
              <a:rPr lang="sl-SI" altLang="sl-SI"/>
              <a:t>- Izkoristil je spor med kraljem bogov, Zevsom in rečnim kraljem Azopom </a:t>
            </a:r>
            <a:br>
              <a:rPr lang="sl-SI" altLang="sl-SI"/>
            </a:br>
            <a:r>
              <a:rPr lang="sl-SI" altLang="sl-SI"/>
              <a:t>- Azopu je izdal kje se skriva Zevs</a:t>
            </a:r>
            <a:br>
              <a:rPr lang="sl-SI" altLang="sl-SI"/>
            </a:br>
            <a:r>
              <a:rPr lang="sl-SI" altLang="sl-SI"/>
              <a:t>- V zameno mu je ta daroval izvir pitne vode na gradu</a:t>
            </a:r>
            <a:br>
              <a:rPr lang="sl-SI" altLang="sl-SI"/>
            </a:br>
            <a:r>
              <a:rPr lang="sl-SI" altLang="sl-SI"/>
              <a:t>- Zevsa je Sizifovo dejanje razjezilo</a:t>
            </a:r>
            <a:br>
              <a:rPr lang="sl-SI" altLang="sl-SI"/>
            </a:br>
            <a:r>
              <a:rPr lang="sl-SI" altLang="sl-SI"/>
              <a:t>- Ponj je poslal Tanatosa, smrt</a:t>
            </a:r>
            <a:br>
              <a:rPr lang="sl-SI" altLang="sl-SI"/>
            </a:br>
            <a:r>
              <a:rPr lang="sl-SI" altLang="sl-SI"/>
              <a:t>- Sizif je smrt zvijačno ujel in jo zaprl v temnico. </a:t>
            </a:r>
            <a:br>
              <a:rPr lang="sl-SI" altLang="sl-SI"/>
            </a:br>
            <a:r>
              <a:rPr lang="sl-SI" altLang="sl-SI"/>
              <a:t>- Od takrat naprej ni umrl več noben človek na svetu</a:t>
            </a:r>
            <a:br>
              <a:rPr lang="sl-SI" altLang="sl-SI"/>
            </a:br>
            <a:r>
              <a:rPr lang="sl-SI" altLang="sl-SI"/>
              <a:t>- Zevs je poslal boga Aresa, da je osvobodil smrt</a:t>
            </a:r>
            <a:br>
              <a:rPr lang="sl-SI" altLang="sl-SI"/>
            </a:br>
            <a:r>
              <a:rPr lang="sl-SI" altLang="sl-SI"/>
              <a:t>- Ta je Sizifa odpeljala v Podzemlje</a:t>
            </a:r>
            <a:br>
              <a:rPr lang="sl-SI" altLang="sl-SI"/>
            </a:br>
            <a:r>
              <a:rPr lang="sl-SI" altLang="sl-SI"/>
              <a:t>- Sizif, ki je to pričakoval, je že pred tem naročil ženi, naj ne žaluje za njim</a:t>
            </a:r>
            <a:br>
              <a:rPr lang="sl-SI" altLang="sl-SI"/>
            </a:br>
            <a:r>
              <a:rPr lang="sl-SI" altLang="sl-SI"/>
              <a:t>- V podzemlju je tarnal nad njenim početjem in si izboril izhod, da bi ženo  </a:t>
            </a:r>
            <a:br>
              <a:rPr lang="sl-SI" altLang="sl-SI"/>
            </a:br>
            <a:r>
              <a:rPr lang="sl-SI" altLang="sl-SI"/>
              <a:t>  opomnil na njene dolžnosti</a:t>
            </a:r>
            <a:br>
              <a:rPr lang="sl-SI" altLang="sl-SI"/>
            </a:br>
            <a:r>
              <a:rPr lang="sl-SI" altLang="sl-SI"/>
              <a:t>- Sizif je tako pobegnil iz sveta mrtvih in priredil veliko zabavo na račun bogov</a:t>
            </a:r>
            <a:br>
              <a:rPr lang="sl-SI" altLang="sl-SI"/>
            </a:br>
            <a:r>
              <a:rPr lang="sl-SI" altLang="sl-SI"/>
              <a:t>- Nenadoma pa se prikaže smrt in ga odpelje nazaj v podzemlje </a:t>
            </a:r>
            <a:br>
              <a:rPr lang="sl-SI" altLang="sl-SI"/>
            </a:br>
            <a:r>
              <a:rPr lang="sl-SI" altLang="sl-SI"/>
              <a:t>- Tam je moral za kazen valiti ogromno skalo na vrh hriba</a:t>
            </a:r>
            <a:br>
              <a:rPr lang="sl-SI" altLang="sl-SI"/>
            </a:br>
            <a:r>
              <a:rPr lang="sl-SI" altLang="sl-SI"/>
              <a:t>- Vsakič, ko je pririnil skalo skoraj na vrh, mu je ta ušla in se skotalila nazaj </a:t>
            </a:r>
          </a:p>
        </p:txBody>
      </p:sp>
    </p:spTree>
  </p:cSld>
  <p:clrMapOvr>
    <a:masterClrMapping/>
  </p:clrMapOvr>
  <p:transition advTm="11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fill="hold" nodeType="afterEffect">
                                  <p:stCondLst>
                                    <p:cond delay="0"/>
                                  </p:stCondLst>
                                  <p:iterate type="lt">
                                    <p:tmPct val="10000"/>
                                  </p:iterate>
                                  <p:childTnLst>
                                    <p:animScale>
                                      <p:cBhvr>
                                        <p:cTn id="6" dur="250" autoRev="1" fill="hold">
                                          <p:stCondLst>
                                            <p:cond delay="0"/>
                                          </p:stCondLst>
                                        </p:cTn>
                                        <p:tgtEl>
                                          <p:spTgt spid="34820">
                                            <p:txEl>
                                              <p:pRg st="0" end="0"/>
                                            </p:txEl>
                                          </p:spTgt>
                                        </p:tgtEl>
                                      </p:cBhvr>
                                      <p:to x="80000" y="100000"/>
                                    </p:animScale>
                                    <p:anim by="(#ppt_w*0.10)" calcmode="lin" valueType="num">
                                      <p:cBhvr>
                                        <p:cTn id="7" dur="250" autoRev="1" fill="hold">
                                          <p:stCondLst>
                                            <p:cond delay="0"/>
                                          </p:stCondLst>
                                        </p:cTn>
                                        <p:tgtEl>
                                          <p:spTgt spid="34820">
                                            <p:txEl>
                                              <p:pRg st="0" end="0"/>
                                            </p:txEl>
                                          </p:spTgt>
                                        </p:tgtEl>
                                        <p:attrNameLst>
                                          <p:attrName>ppt_x</p:attrName>
                                        </p:attrNameLst>
                                      </p:cBhvr>
                                    </p:anim>
                                    <p:anim by="(-#ppt_w*0.10)" calcmode="lin" valueType="num">
                                      <p:cBhvr>
                                        <p:cTn id="8" dur="250" autoRev="1" fill="hold">
                                          <p:stCondLst>
                                            <p:cond delay="0"/>
                                          </p:stCondLst>
                                        </p:cTn>
                                        <p:tgtEl>
                                          <p:spTgt spid="34820">
                                            <p:txEl>
                                              <p:pRg st="0" end="0"/>
                                            </p:txEl>
                                          </p:spTgt>
                                        </p:tgtEl>
                                        <p:attrNameLst>
                                          <p:attrName>ppt_y</p:attrName>
                                        </p:attrNameLst>
                                      </p:cBhvr>
                                    </p:anim>
                                    <p:animRot by="-480000">
                                      <p:cBhvr>
                                        <p:cTn id="9" dur="250" autoRev="1" fill="hold">
                                          <p:stCondLst>
                                            <p:cond delay="0"/>
                                          </p:stCondLst>
                                        </p:cTn>
                                        <p:tgtEl>
                                          <p:spTgt spid="3482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99"/>
            </a:gs>
            <a:gs pos="100000">
              <a:schemeClr val="bg2"/>
            </a:gs>
          </a:gsLst>
          <a:lin ang="5400000" scaled="1"/>
        </a:gradFill>
        <a:effectLst/>
      </p:bgPr>
    </p:bg>
    <p:spTree>
      <p:nvGrpSpPr>
        <p:cNvPr id="1" name=""/>
        <p:cNvGrpSpPr/>
        <p:nvPr/>
      </p:nvGrpSpPr>
      <p:grpSpPr>
        <a:xfrm>
          <a:off x="0" y="0"/>
          <a:ext cx="0" cy="0"/>
          <a:chOff x="0" y="0"/>
          <a:chExt cx="0" cy="0"/>
        </a:xfrm>
      </p:grpSpPr>
      <p:pic>
        <p:nvPicPr>
          <p:cNvPr id="56326" name="Picture 6" descr="pegaz">
            <a:extLst>
              <a:ext uri="{FF2B5EF4-FFF2-40B4-BE49-F238E27FC236}">
                <a16:creationId xmlns:a16="http://schemas.microsoft.com/office/drawing/2014/main" id="{D31E4AD4-F295-4117-97F1-3334960AA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844675"/>
            <a:ext cx="3890962" cy="4824413"/>
          </a:xfrm>
          <a:prstGeom prst="rect">
            <a:avLst/>
          </a:prstGeom>
          <a:noFill/>
          <a:extLst>
            <a:ext uri="{909E8E84-426E-40DD-AFC4-6F175D3DCCD1}">
              <a14:hiddenFill xmlns:a14="http://schemas.microsoft.com/office/drawing/2010/main">
                <a:solidFill>
                  <a:srgbClr val="FFFFFF"/>
                </a:solidFill>
              </a14:hiddenFill>
            </a:ext>
          </a:extLst>
        </p:spPr>
      </p:pic>
      <p:sp>
        <p:nvSpPr>
          <p:cNvPr id="56324" name="Text Box 4">
            <a:extLst>
              <a:ext uri="{FF2B5EF4-FFF2-40B4-BE49-F238E27FC236}">
                <a16:creationId xmlns:a16="http://schemas.microsoft.com/office/drawing/2014/main" id="{D1F8ED66-C580-41B0-9AC9-0F01300994FC}"/>
              </a:ext>
            </a:extLst>
          </p:cNvPr>
          <p:cNvSpPr txBox="1">
            <a:spLocks noChangeArrowheads="1"/>
          </p:cNvSpPr>
          <p:nvPr/>
        </p:nvSpPr>
        <p:spPr bwMode="auto">
          <a:xfrm>
            <a:off x="323850" y="404813"/>
            <a:ext cx="828040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chemeClr val="bg1"/>
                </a:solidFill>
              </a:rPr>
              <a:t>- </a:t>
            </a:r>
            <a:r>
              <a:rPr lang="sl-SI" altLang="sl-SI" u="sng">
                <a:solidFill>
                  <a:schemeClr val="bg1"/>
                </a:solidFill>
              </a:rPr>
              <a:t>BELEROFONT</a:t>
            </a:r>
            <a:r>
              <a:rPr lang="sl-SI" altLang="sl-SI"/>
              <a:t>, Sizifov vnuk</a:t>
            </a:r>
            <a:br>
              <a:rPr lang="sl-SI" altLang="sl-SI"/>
            </a:br>
            <a:r>
              <a:rPr lang="sl-SI" altLang="sl-SI"/>
              <a:t>- Nenačrtovano je nekoga ubil in zbežal</a:t>
            </a:r>
            <a:br>
              <a:rPr lang="sl-SI" altLang="sl-SI"/>
            </a:br>
            <a:r>
              <a:rPr lang="sl-SI" altLang="sl-SI"/>
              <a:t>- Odšel je v Tirins, kjer ga je kralj oprostil</a:t>
            </a:r>
            <a:br>
              <a:rPr lang="sl-SI" altLang="sl-SI"/>
            </a:br>
            <a:r>
              <a:rPr lang="sl-SI" altLang="sl-SI"/>
              <a:t>- Kraljeva žena ga je hotela zapeljati v greh, a jo je zavrnil</a:t>
            </a:r>
            <a:br>
              <a:rPr lang="sl-SI" altLang="sl-SI"/>
            </a:br>
            <a:r>
              <a:rPr lang="sl-SI" altLang="sl-SI"/>
              <a:t>- Možu se je zlagala, da ga Belerofont namerava ubiti, zato se ga mora znebiti</a:t>
            </a:r>
            <a:br>
              <a:rPr lang="sl-SI" altLang="sl-SI"/>
            </a:br>
            <a:r>
              <a:rPr lang="sl-SI" altLang="sl-SI"/>
              <a:t>- Tega ni mogel storiti</a:t>
            </a:r>
            <a:br>
              <a:rPr lang="sl-SI" altLang="sl-SI"/>
            </a:br>
            <a:r>
              <a:rPr lang="sl-SI" altLang="sl-SI"/>
              <a:t>- Poslal ga je k tastu, kralju Likije, da bi opravil z njim</a:t>
            </a:r>
            <a:br>
              <a:rPr lang="sl-SI" altLang="sl-SI"/>
            </a:br>
            <a:r>
              <a:rPr lang="sl-SI" altLang="sl-SI"/>
              <a:t>- Tudi ta ga je vzljubil in tega ni mogel storiti</a:t>
            </a:r>
            <a:br>
              <a:rPr lang="sl-SI" altLang="sl-SI"/>
            </a:br>
            <a:r>
              <a:rPr lang="sl-SI" altLang="sl-SI"/>
              <a:t>- Poslal ga je, da mora ubiti pošast Himero, </a:t>
            </a:r>
            <a:br>
              <a:rPr lang="sl-SI" altLang="sl-SI"/>
            </a:br>
            <a:r>
              <a:rPr lang="sl-SI" altLang="sl-SI"/>
              <a:t>  ki je bila spodaj lev, zadaj zmaj in v sredi koza</a:t>
            </a:r>
            <a:br>
              <a:rPr lang="sl-SI" altLang="sl-SI"/>
            </a:br>
            <a:r>
              <a:rPr lang="sl-SI" altLang="sl-SI"/>
              <a:t>- Smilil se je bogovom, zato so mu poslali nesmrtnega konja Pegaza</a:t>
            </a:r>
            <a:br>
              <a:rPr lang="sl-SI" altLang="sl-SI"/>
            </a:br>
            <a:r>
              <a:rPr lang="sl-SI" altLang="sl-SI"/>
              <a:t>- Ni ga mogel ukrotiti</a:t>
            </a:r>
            <a:br>
              <a:rPr lang="sl-SI" altLang="sl-SI"/>
            </a:br>
            <a:r>
              <a:rPr lang="sl-SI" altLang="sl-SI"/>
              <a:t>- Atena mu je poslala zlato uzdo</a:t>
            </a:r>
            <a:br>
              <a:rPr lang="sl-SI" altLang="sl-SI"/>
            </a:br>
            <a:r>
              <a:rPr lang="sl-SI" altLang="sl-SI"/>
              <a:t>- Ubil pošast Himero</a:t>
            </a:r>
            <a:br>
              <a:rPr lang="sl-SI" altLang="sl-SI"/>
            </a:br>
            <a:r>
              <a:rPr lang="sl-SI" altLang="sl-SI"/>
              <a:t>- Nato ga je kralj poslal v boj proti Solimercem</a:t>
            </a:r>
            <a:br>
              <a:rPr lang="sl-SI" altLang="sl-SI"/>
            </a:br>
            <a:r>
              <a:rPr lang="sl-SI" altLang="sl-SI"/>
              <a:t>- Zatem pa še nad Amazonke</a:t>
            </a:r>
            <a:br>
              <a:rPr lang="sl-SI" altLang="sl-SI"/>
            </a:br>
            <a:r>
              <a:rPr lang="sl-SI" altLang="sl-SI"/>
              <a:t>- Kralj je spoznal, da je Belerofont ljubljenec bogov</a:t>
            </a:r>
            <a:br>
              <a:rPr lang="sl-SI" altLang="sl-SI"/>
            </a:br>
            <a:r>
              <a:rPr lang="sl-SI" altLang="sl-SI"/>
              <a:t>- Za ženo mu je dal hčer Filono, ki mu je rodil dva sina in hčer</a:t>
            </a:r>
            <a:br>
              <a:rPr lang="sl-SI" altLang="sl-SI"/>
            </a:br>
            <a:r>
              <a:rPr lang="sl-SI" altLang="sl-SI"/>
              <a:t>- Hčer je zadela Artemidina puščica, sinova pa sta padla v boju</a:t>
            </a:r>
            <a:br>
              <a:rPr lang="sl-SI" altLang="sl-SI"/>
            </a:br>
            <a:r>
              <a:rPr lang="sl-SI" altLang="sl-SI"/>
              <a:t>- Bilo je konec Belerofonove sreče</a:t>
            </a:r>
            <a:br>
              <a:rPr lang="sl-SI" altLang="sl-SI"/>
            </a:br>
            <a:r>
              <a:rPr lang="sl-SI" altLang="sl-SI"/>
              <a:t>- S Pegazom se je hotel povzpeti na Olimp, a ga je vrgel s sedla</a:t>
            </a:r>
            <a:br>
              <a:rPr lang="sl-SI" altLang="sl-SI"/>
            </a:br>
            <a:r>
              <a:rPr lang="sl-SI" altLang="sl-SI"/>
              <a:t>- Zasovražil nesmrtnike in preostanek življenja preživel v samoti</a:t>
            </a:r>
            <a:endParaRPr lang="sl-SI" altLang="sl-SI" u="sng"/>
          </a:p>
        </p:txBody>
      </p:sp>
    </p:spTree>
  </p:cSld>
  <p:clrMapOvr>
    <a:masterClrMapping/>
  </p:clrMapOvr>
  <p:transition advTm="112000"/>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8" name="Text Box 4">
            <a:extLst>
              <a:ext uri="{FF2B5EF4-FFF2-40B4-BE49-F238E27FC236}">
                <a16:creationId xmlns:a16="http://schemas.microsoft.com/office/drawing/2014/main" id="{301BB852-470C-4359-8333-9FE64E1F5686}"/>
              </a:ext>
            </a:extLst>
          </p:cNvPr>
          <p:cNvSpPr txBox="1">
            <a:spLocks noChangeArrowheads="1"/>
          </p:cNvSpPr>
          <p:nvPr/>
        </p:nvSpPr>
        <p:spPr bwMode="auto">
          <a:xfrm>
            <a:off x="323850" y="188913"/>
            <a:ext cx="5543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a:solidFill>
                  <a:srgbClr val="FF6600"/>
                </a:solidFill>
                <a:latin typeface="Copperplate Gothic Bold" panose="020E0705020206020404" pitchFamily="34" charset="0"/>
              </a:rPr>
              <a:t>ORFEJ IN EVRIDIKA</a:t>
            </a:r>
          </a:p>
        </p:txBody>
      </p:sp>
      <p:sp>
        <p:nvSpPr>
          <p:cNvPr id="36869" name="Text Box 5">
            <a:extLst>
              <a:ext uri="{FF2B5EF4-FFF2-40B4-BE49-F238E27FC236}">
                <a16:creationId xmlns:a16="http://schemas.microsoft.com/office/drawing/2014/main" id="{587735FF-C50A-4708-9F6B-01B683AA291C}"/>
              </a:ext>
            </a:extLst>
          </p:cNvPr>
          <p:cNvSpPr txBox="1">
            <a:spLocks noChangeArrowheads="1"/>
          </p:cNvSpPr>
          <p:nvPr/>
        </p:nvSpPr>
        <p:spPr bwMode="auto">
          <a:xfrm>
            <a:off x="395288" y="1125538"/>
            <a:ext cx="8137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36870" name="Text Box 6">
            <a:extLst>
              <a:ext uri="{FF2B5EF4-FFF2-40B4-BE49-F238E27FC236}">
                <a16:creationId xmlns:a16="http://schemas.microsoft.com/office/drawing/2014/main" id="{A9C0A7E6-5771-4B29-BA0A-A09FAF3BC551}"/>
              </a:ext>
            </a:extLst>
          </p:cNvPr>
          <p:cNvSpPr txBox="1">
            <a:spLocks noChangeArrowheads="1"/>
          </p:cNvSpPr>
          <p:nvPr/>
        </p:nvSpPr>
        <p:spPr bwMode="auto">
          <a:xfrm>
            <a:off x="323850" y="723900"/>
            <a:ext cx="882015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FFFFCC"/>
                </a:solidFill>
              </a:rPr>
              <a:t>- Orfej je bil sin rečnega boga Azopa in muze</a:t>
            </a:r>
            <a:br>
              <a:rPr lang="sl-SI" altLang="sl-SI">
                <a:solidFill>
                  <a:srgbClr val="FFFFCC"/>
                </a:solidFill>
              </a:rPr>
            </a:br>
            <a:r>
              <a:rPr lang="sl-SI" altLang="sl-SI">
                <a:solidFill>
                  <a:srgbClr val="FFFFCC"/>
                </a:solidFill>
              </a:rPr>
              <a:t>- Bil je pevec, igral pa je tudi na liro</a:t>
            </a:r>
            <a:br>
              <a:rPr lang="sl-SI" altLang="sl-SI">
                <a:solidFill>
                  <a:srgbClr val="FFFFCC"/>
                </a:solidFill>
              </a:rPr>
            </a:br>
            <a:r>
              <a:rPr lang="sl-SI" altLang="sl-SI">
                <a:solidFill>
                  <a:srgbClr val="FFFFCC"/>
                </a:solidFill>
              </a:rPr>
              <a:t>- Podaril mu jo je bog Apolon</a:t>
            </a:r>
            <a:br>
              <a:rPr lang="sl-SI" altLang="sl-SI">
                <a:solidFill>
                  <a:srgbClr val="FFFFCC"/>
                </a:solidFill>
              </a:rPr>
            </a:br>
            <a:r>
              <a:rPr lang="sl-SI" altLang="sl-SI">
                <a:solidFill>
                  <a:srgbClr val="FFFFCC"/>
                </a:solidFill>
              </a:rPr>
              <a:t>- Njegovo petje in igranje so poslušale ptice, skale, ribe, živali…</a:t>
            </a:r>
            <a:br>
              <a:rPr lang="sl-SI" altLang="sl-SI">
                <a:solidFill>
                  <a:srgbClr val="FFFFCC"/>
                </a:solidFill>
              </a:rPr>
            </a:br>
            <a:r>
              <a:rPr lang="sl-SI" altLang="sl-SI">
                <a:solidFill>
                  <a:srgbClr val="FFFFCC"/>
                </a:solidFill>
              </a:rPr>
              <a:t>- Njegova žena je bila Evridika</a:t>
            </a:r>
            <a:br>
              <a:rPr lang="sl-SI" altLang="sl-SI">
                <a:solidFill>
                  <a:srgbClr val="FFFFCC"/>
                </a:solidFill>
              </a:rPr>
            </a:br>
            <a:r>
              <a:rPr lang="sl-SI" altLang="sl-SI">
                <a:solidFill>
                  <a:srgbClr val="FFFFCC"/>
                </a:solidFill>
              </a:rPr>
              <a:t>- Nedolgo po poroki jo je pičila kača in jo ubila</a:t>
            </a:r>
            <a:br>
              <a:rPr lang="sl-SI" altLang="sl-SI">
                <a:solidFill>
                  <a:srgbClr val="FFFFCC"/>
                </a:solidFill>
              </a:rPr>
            </a:br>
            <a:r>
              <a:rPr lang="sl-SI" altLang="sl-SI">
                <a:solidFill>
                  <a:srgbClr val="FFFFCC"/>
                </a:solidFill>
              </a:rPr>
              <a:t>- Orfej je svojo bolečino izlival v pesmi</a:t>
            </a:r>
            <a:br>
              <a:rPr lang="sl-SI" altLang="sl-SI">
                <a:solidFill>
                  <a:srgbClr val="FFFFCC"/>
                </a:solidFill>
              </a:rPr>
            </a:br>
            <a:r>
              <a:rPr lang="sl-SI" altLang="sl-SI">
                <a:solidFill>
                  <a:srgbClr val="FFFFCC"/>
                </a:solidFill>
              </a:rPr>
              <a:t>- Odšel je v podzemlje, da bi izprosil življenje Evridike</a:t>
            </a:r>
            <a:br>
              <a:rPr lang="sl-SI" altLang="sl-SI">
                <a:solidFill>
                  <a:srgbClr val="FFFFCC"/>
                </a:solidFill>
              </a:rPr>
            </a:br>
            <a:r>
              <a:rPr lang="sl-SI" altLang="sl-SI">
                <a:solidFill>
                  <a:srgbClr val="FFFFCC"/>
                </a:solidFill>
              </a:rPr>
              <a:t>- Prišel je pred boga podzemlja Hada in njegove žene</a:t>
            </a:r>
            <a:br>
              <a:rPr lang="sl-SI" altLang="sl-SI">
                <a:solidFill>
                  <a:srgbClr val="FFFFCC"/>
                </a:solidFill>
              </a:rPr>
            </a:br>
            <a:r>
              <a:rPr lang="sl-SI" altLang="sl-SI">
                <a:solidFill>
                  <a:srgbClr val="FFFFCC"/>
                </a:solidFill>
              </a:rPr>
              <a:t>- Zaigral jima je na liro in dala sta mu priložnost, da jo pripelje nazaj, a se ne </a:t>
            </a:r>
            <a:br>
              <a:rPr lang="sl-SI" altLang="sl-SI">
                <a:solidFill>
                  <a:srgbClr val="FFFFCC"/>
                </a:solidFill>
              </a:rPr>
            </a:br>
            <a:r>
              <a:rPr lang="sl-SI" altLang="sl-SI">
                <a:solidFill>
                  <a:srgbClr val="FFFFCC"/>
                </a:solidFill>
              </a:rPr>
              <a:t>  sme ozreti nazaj, dokler ne prideta iz podzemlja</a:t>
            </a:r>
            <a:br>
              <a:rPr lang="sl-SI" altLang="sl-SI">
                <a:solidFill>
                  <a:srgbClr val="FFFFCC"/>
                </a:solidFill>
              </a:rPr>
            </a:br>
            <a:r>
              <a:rPr lang="sl-SI" altLang="sl-SI">
                <a:solidFill>
                  <a:srgbClr val="FFFFCC"/>
                </a:solidFill>
              </a:rPr>
              <a:t>- Zazdelo se mu je, da ne sliši več njenih korakov in ozrl se je nazaj</a:t>
            </a:r>
            <a:br>
              <a:rPr lang="sl-SI" altLang="sl-SI">
                <a:solidFill>
                  <a:srgbClr val="FFFFCC"/>
                </a:solidFill>
              </a:rPr>
            </a:br>
            <a:r>
              <a:rPr lang="sl-SI" altLang="sl-SI">
                <a:solidFill>
                  <a:srgbClr val="FFFFCC"/>
                </a:solidFill>
              </a:rPr>
              <a:t>- Evridika je začela izginjati v globino</a:t>
            </a:r>
            <a:br>
              <a:rPr lang="sl-SI" altLang="sl-SI">
                <a:solidFill>
                  <a:srgbClr val="FFFFCC"/>
                </a:solidFill>
              </a:rPr>
            </a:br>
            <a:r>
              <a:rPr lang="sl-SI" altLang="sl-SI">
                <a:solidFill>
                  <a:srgbClr val="FFFFCC"/>
                </a:solidFill>
              </a:rPr>
              <a:t>- Prišel je ven in tri leta samotaril po gozdu</a:t>
            </a:r>
            <a:br>
              <a:rPr lang="sl-SI" altLang="sl-SI">
                <a:solidFill>
                  <a:srgbClr val="FFFFCC"/>
                </a:solidFill>
              </a:rPr>
            </a:br>
            <a:r>
              <a:rPr lang="sl-SI" altLang="sl-SI">
                <a:solidFill>
                  <a:srgbClr val="FFFFCC"/>
                </a:solidFill>
              </a:rPr>
              <a:t>- Sovražil je vse ženske, ker so ga spominjale na Evridiko</a:t>
            </a:r>
            <a:br>
              <a:rPr lang="sl-SI" altLang="sl-SI">
                <a:solidFill>
                  <a:srgbClr val="FFFFCC"/>
                </a:solidFill>
              </a:rPr>
            </a:br>
            <a:r>
              <a:rPr lang="sl-SI" altLang="sl-SI">
                <a:solidFill>
                  <a:srgbClr val="FFFFCC"/>
                </a:solidFill>
              </a:rPr>
              <a:t>- Tračanke so ga sovražile, ker ni maral nobene</a:t>
            </a:r>
            <a:br>
              <a:rPr lang="sl-SI" altLang="sl-SI">
                <a:solidFill>
                  <a:srgbClr val="FFFFCC"/>
                </a:solidFill>
              </a:rPr>
            </a:br>
            <a:r>
              <a:rPr lang="sl-SI" altLang="sl-SI">
                <a:solidFill>
                  <a:srgbClr val="FFFFCC"/>
                </a:solidFill>
              </a:rPr>
              <a:t>- Nekoč so ga začele obmetavati s kamenjem</a:t>
            </a:r>
            <a:br>
              <a:rPr lang="sl-SI" altLang="sl-SI">
                <a:solidFill>
                  <a:srgbClr val="FFFFCC"/>
                </a:solidFill>
              </a:rPr>
            </a:br>
            <a:r>
              <a:rPr lang="sl-SI" altLang="sl-SI">
                <a:solidFill>
                  <a:srgbClr val="FFFFCC"/>
                </a:solidFill>
              </a:rPr>
              <a:t>- Kamen ga je zadel v sence, padel je po tleh in izkrvavel</a:t>
            </a:r>
            <a:br>
              <a:rPr lang="sl-SI" altLang="sl-SI">
                <a:solidFill>
                  <a:srgbClr val="FFFFCC"/>
                </a:solidFill>
              </a:rPr>
            </a:br>
            <a:r>
              <a:rPr lang="sl-SI" altLang="sl-SI">
                <a:solidFill>
                  <a:srgbClr val="FFFFCC"/>
                </a:solidFill>
              </a:rPr>
              <a:t>- Njegovo glavo in liro je odnesla reka, do otoka Lasbosa</a:t>
            </a:r>
            <a:br>
              <a:rPr lang="sl-SI" altLang="sl-SI">
                <a:solidFill>
                  <a:srgbClr val="FFFFCC"/>
                </a:solidFill>
              </a:rPr>
            </a:br>
            <a:r>
              <a:rPr lang="sl-SI" altLang="sl-SI">
                <a:solidFill>
                  <a:srgbClr val="FFFFCC"/>
                </a:solidFill>
              </a:rPr>
              <a:t>- Glavo so pokopali, liri pa postavili svetišče</a:t>
            </a:r>
            <a:br>
              <a:rPr lang="sl-SI" altLang="sl-SI">
                <a:solidFill>
                  <a:srgbClr val="FFFFCC"/>
                </a:solidFill>
              </a:rPr>
            </a:br>
            <a:r>
              <a:rPr lang="sl-SI" altLang="sl-SI">
                <a:solidFill>
                  <a:srgbClr val="FFFFCC"/>
                </a:solidFill>
              </a:rPr>
              <a:t>- Orfej se je pridružil Evridiki in odtlej skupaj živita na Elizijskih poljanah</a:t>
            </a:r>
            <a:r>
              <a:rPr lang="sl-SI" altLang="sl-SI"/>
              <a:t>   </a:t>
            </a:r>
            <a:br>
              <a:rPr lang="sl-SI" altLang="sl-SI"/>
            </a:br>
            <a:r>
              <a:rPr lang="sl-SI" altLang="sl-SI"/>
              <a:t>  </a:t>
            </a:r>
          </a:p>
        </p:txBody>
      </p:sp>
    </p:spTree>
  </p:cSld>
  <p:clrMapOvr>
    <a:masterClrMapping/>
  </p:clrMapOvr>
  <p:transition advTm="10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36868">
                                            <p:txEl>
                                              <p:pRg st="0" end="0"/>
                                            </p:txEl>
                                          </p:spTgt>
                                        </p:tgtEl>
                                        <p:attrNameLst>
                                          <p:attrName>ppt_x</p:attrName>
                                          <p:attrName>ppt_y</p:attrName>
                                        </p:attrNameLst>
                                      </p:cBhvr>
                                    </p:animMotion>
                                    <p:animRot by="1500000">
                                      <p:cBhvr>
                                        <p:cTn id="7" dur="500" fill="hold">
                                          <p:stCondLst>
                                            <p:cond delay="0"/>
                                          </p:stCondLst>
                                        </p:cTn>
                                        <p:tgtEl>
                                          <p:spTgt spid="36868">
                                            <p:txEl>
                                              <p:pRg st="0" end="0"/>
                                            </p:txEl>
                                          </p:spTgt>
                                        </p:tgtEl>
                                        <p:attrNameLst>
                                          <p:attrName>r</p:attrName>
                                        </p:attrNameLst>
                                      </p:cBhvr>
                                    </p:animRot>
                                    <p:animRot by="-1500000">
                                      <p:cBhvr>
                                        <p:cTn id="8" dur="500" fill="hold">
                                          <p:stCondLst>
                                            <p:cond delay="500"/>
                                          </p:stCondLst>
                                        </p:cTn>
                                        <p:tgtEl>
                                          <p:spTgt spid="36868">
                                            <p:txEl>
                                              <p:pRg st="0" end="0"/>
                                            </p:txEl>
                                          </p:spTgt>
                                        </p:tgtEl>
                                        <p:attrNameLst>
                                          <p:attrName>r</p:attrName>
                                        </p:attrNameLst>
                                      </p:cBhvr>
                                    </p:animRot>
                                    <p:animRot by="-1500000">
                                      <p:cBhvr>
                                        <p:cTn id="9" dur="500" fill="hold">
                                          <p:stCondLst>
                                            <p:cond delay="1000"/>
                                          </p:stCondLst>
                                        </p:cTn>
                                        <p:tgtEl>
                                          <p:spTgt spid="36868">
                                            <p:txEl>
                                              <p:pRg st="0" end="0"/>
                                            </p:txEl>
                                          </p:spTgt>
                                        </p:tgtEl>
                                        <p:attrNameLst>
                                          <p:attrName>r</p:attrName>
                                        </p:attrNameLst>
                                      </p:cBhvr>
                                    </p:animRot>
                                    <p:animRot by="1500000">
                                      <p:cBhvr>
                                        <p:cTn id="10" dur="500" fill="hold">
                                          <p:stCondLst>
                                            <p:cond delay="1500"/>
                                          </p:stCondLst>
                                        </p:cTn>
                                        <p:tgtEl>
                                          <p:spTgt spid="368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F1DCB98-5A52-479F-A275-A758533F7EDD}"/>
              </a:ext>
            </a:extLst>
          </p:cNvPr>
          <p:cNvSpPr>
            <a:spLocks noGrp="1" noChangeArrowheads="1"/>
          </p:cNvSpPr>
          <p:nvPr>
            <p:ph type="title" idx="4294967295"/>
          </p:nvPr>
        </p:nvSpPr>
        <p:spPr>
          <a:xfrm>
            <a:off x="0" y="115888"/>
            <a:ext cx="9144000" cy="1143000"/>
          </a:xfrm>
        </p:spPr>
        <p:txBody>
          <a:bodyPr/>
          <a:lstStyle/>
          <a:p>
            <a:r>
              <a:rPr lang="sl-SI" altLang="sl-SI" sz="4000" b="1">
                <a:solidFill>
                  <a:srgbClr val="CC6600"/>
                </a:solidFill>
                <a:latin typeface="Copperplate Gothic Bold" panose="020E0705020206020404" pitchFamily="34" charset="0"/>
              </a:rPr>
              <a:t>PRIPOVEDKA O ARGONAVTIH</a:t>
            </a:r>
          </a:p>
        </p:txBody>
      </p:sp>
      <p:sp>
        <p:nvSpPr>
          <p:cNvPr id="38916" name="Text Box 4">
            <a:extLst>
              <a:ext uri="{FF2B5EF4-FFF2-40B4-BE49-F238E27FC236}">
                <a16:creationId xmlns:a16="http://schemas.microsoft.com/office/drawing/2014/main" id="{94770DC2-ED77-418C-812A-29013FC884FF}"/>
              </a:ext>
            </a:extLst>
          </p:cNvPr>
          <p:cNvSpPr txBox="1">
            <a:spLocks noChangeArrowheads="1"/>
          </p:cNvSpPr>
          <p:nvPr/>
        </p:nvSpPr>
        <p:spPr bwMode="auto">
          <a:xfrm>
            <a:off x="179388" y="1196975"/>
            <a:ext cx="2232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latin typeface="Copperplate Gothic Bold" panose="020E0705020206020404" pitchFamily="34" charset="0"/>
              </a:rPr>
              <a:t>Jason in Pelias</a:t>
            </a:r>
          </a:p>
        </p:txBody>
      </p:sp>
      <p:sp>
        <p:nvSpPr>
          <p:cNvPr id="38917" name="Text Box 5">
            <a:extLst>
              <a:ext uri="{FF2B5EF4-FFF2-40B4-BE49-F238E27FC236}">
                <a16:creationId xmlns:a16="http://schemas.microsoft.com/office/drawing/2014/main" id="{12DD7E3C-96DC-4298-A07B-D4A8AE207DE2}"/>
              </a:ext>
            </a:extLst>
          </p:cNvPr>
          <p:cNvSpPr txBox="1">
            <a:spLocks noChangeArrowheads="1"/>
          </p:cNvSpPr>
          <p:nvPr/>
        </p:nvSpPr>
        <p:spPr bwMode="auto">
          <a:xfrm>
            <a:off x="179388" y="1557338"/>
            <a:ext cx="8640762"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1500">
                <a:latin typeface="Trebuchet MS" panose="020B0603020202020204" pitchFamily="34" charset="0"/>
              </a:rPr>
              <a:t>Jason je bil sin Aisona, Kretejevega sina. Kretej je v nekem zalivu Tesalije ustanovil kraljestvo Iokos in ga zapustil starejšemu sinu Aisonu. Toda mlajši sin Pelias se je polastil prestola. Ko se je postaral, ga je prestrašila prerokba, da naj se pazi tistega, ki bo imel le en sandal.</a:t>
            </a:r>
            <a:br>
              <a:rPr lang="sl-SI" altLang="sl-SI" sz="1500">
                <a:latin typeface="Trebuchet MS" panose="020B0603020202020204" pitchFamily="34" charset="0"/>
              </a:rPr>
            </a:br>
            <a:br>
              <a:rPr lang="sl-SI" altLang="sl-SI" sz="1500">
                <a:latin typeface="Trebuchet MS" panose="020B0603020202020204" pitchFamily="34" charset="0"/>
              </a:rPr>
            </a:br>
            <a:r>
              <a:rPr lang="sl-SI" altLang="sl-SI" sz="1500">
                <a:latin typeface="Trebuchet MS" panose="020B0603020202020204" pitchFamily="34" charset="0"/>
              </a:rPr>
              <a:t>Nekoč se je Jason odpravil v kraljestvo Iokos. Ko je prečkal reko, je izgubil sandal.</a:t>
            </a:r>
            <a:br>
              <a:rPr lang="sl-SI" altLang="sl-SI" sz="1500">
                <a:latin typeface="Trebuchet MS" panose="020B0603020202020204" pitchFamily="34" charset="0"/>
              </a:rPr>
            </a:br>
            <a:r>
              <a:rPr lang="sl-SI" altLang="sl-SI" sz="1500">
                <a:latin typeface="Trebuchet MS" panose="020B0603020202020204" pitchFamily="34" charset="0"/>
              </a:rPr>
              <a:t>Prišel je v Iokos, Pelias ga je lepo sprejel in na željo razkazal hišo.</a:t>
            </a:r>
            <a:br>
              <a:rPr lang="sl-SI" altLang="sl-SI" sz="1500">
                <a:latin typeface="Trebuchet MS" panose="020B0603020202020204" pitchFamily="34" charset="0"/>
              </a:rPr>
            </a:br>
            <a:r>
              <a:rPr lang="sl-SI" altLang="sl-SI" sz="1500">
                <a:latin typeface="Trebuchet MS" panose="020B0603020202020204" pitchFamily="34" charset="0"/>
              </a:rPr>
              <a:t>Jason je od svojega strica želel le žezlo in prestol, vse ostalo bi mu prepustil.</a:t>
            </a:r>
            <a:br>
              <a:rPr lang="sl-SI" altLang="sl-SI" sz="1500">
                <a:latin typeface="Trebuchet MS" panose="020B0603020202020204" pitchFamily="34" charset="0"/>
              </a:rPr>
            </a:br>
            <a:r>
              <a:rPr lang="sl-SI" altLang="sl-SI" sz="1500">
                <a:latin typeface="Trebuchet MS" panose="020B0603020202020204" pitchFamily="34" charset="0"/>
              </a:rPr>
              <a:t>Pelias se je strinjal pod pogojem, da mu prinese runo zlatega ovna, ki je bilo v deželi Kolhijcev, do njega pa je bilo nemogoče priti, ker je kralj Aietes za čuvaja postavil ognjenega zmaja.</a:t>
            </a:r>
            <a:br>
              <a:rPr lang="sl-SI" altLang="sl-SI" sz="1500">
                <a:latin typeface="Trebuchet MS" panose="020B0603020202020204" pitchFamily="34" charset="0"/>
              </a:rPr>
            </a:br>
            <a:r>
              <a:rPr lang="sl-SI" altLang="sl-SI" sz="1500">
                <a:latin typeface="Trebuchet MS" panose="020B0603020202020204" pitchFamily="34" charset="0"/>
              </a:rPr>
              <a:t>Runo je imelo sloves po vsem svetu, Jason pa se je z nalogo strinjal, saj ni vedel, da ga je stric poslal na nalogo, da bi ga ubil.</a:t>
            </a:r>
            <a:br>
              <a:rPr lang="sl-SI" altLang="sl-SI" sz="1500">
                <a:latin typeface="Trebuchet MS" panose="020B0603020202020204" pitchFamily="34" charset="0"/>
              </a:rPr>
            </a:br>
            <a:br>
              <a:rPr lang="sl-SI" altLang="sl-SI" sz="1500">
                <a:latin typeface="Trebuchet MS" panose="020B0603020202020204" pitchFamily="34" charset="0"/>
              </a:rPr>
            </a:br>
            <a:r>
              <a:rPr lang="sl-SI" altLang="sl-SI" sz="1500">
                <a:latin typeface="Trebuchet MS" panose="020B0603020202020204" pitchFamily="34" charset="0"/>
              </a:rPr>
              <a:t>Zbral je najhrabrejše može, s katerimi je odplul na ladji Argo. </a:t>
            </a:r>
          </a:p>
        </p:txBody>
      </p:sp>
      <p:sp>
        <p:nvSpPr>
          <p:cNvPr id="38918" name="Text Box 6">
            <a:extLst>
              <a:ext uri="{FF2B5EF4-FFF2-40B4-BE49-F238E27FC236}">
                <a16:creationId xmlns:a16="http://schemas.microsoft.com/office/drawing/2014/main" id="{F91F020F-78A9-4FF0-9374-A821820F12F2}"/>
              </a:ext>
            </a:extLst>
          </p:cNvPr>
          <p:cNvSpPr txBox="1">
            <a:spLocks noChangeArrowheads="1"/>
          </p:cNvSpPr>
          <p:nvPr/>
        </p:nvSpPr>
        <p:spPr bwMode="auto">
          <a:xfrm>
            <a:off x="250825" y="5084763"/>
            <a:ext cx="8353425" cy="116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latin typeface="Copperplate Gothic Bold" panose="020E0705020206020404" pitchFamily="34" charset="0"/>
              </a:rPr>
              <a:t>Argonavti na Lemnu</a:t>
            </a:r>
            <a:endParaRPr lang="sl-SI" altLang="sl-SI" b="1">
              <a:solidFill>
                <a:schemeClr val="bg2"/>
              </a:solidFill>
              <a:latin typeface="Copperplate Gothic Bold" panose="020E0705020206020404" pitchFamily="34" charset="0"/>
            </a:endParaRPr>
          </a:p>
          <a:p>
            <a:pPr>
              <a:spcBef>
                <a:spcPct val="50000"/>
              </a:spcBef>
            </a:pPr>
            <a:r>
              <a:rPr lang="sl-SI" altLang="sl-SI" sz="1500">
                <a:latin typeface="Trebuchet MS" panose="020B0603020202020204" pitchFamily="34" charset="0"/>
              </a:rPr>
              <a:t>Pristali so na Lemnu, kjer so ženske pobile vse moške na otoku. Otočanke so jih lepo sprejele in ti so venomer odlašali odhod. Le Herakles je ostajal na ladji in jih priganjal, zato so se po nekaj dneh le odpravili naprej.</a:t>
            </a:r>
          </a:p>
        </p:txBody>
      </p:sp>
    </p:spTree>
  </p:cSld>
  <p:clrMapOvr>
    <a:masterClrMapping/>
  </p:clrMapOvr>
  <p:transition advTm="10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38914"/>
                                        </p:tgtEl>
                                      </p:cBhvr>
                                      <p:to x="80000" y="100000"/>
                                    </p:animScale>
                                    <p:anim by="(#ppt_w*0.10)" calcmode="lin" valueType="num">
                                      <p:cBhvr>
                                        <p:cTn id="7" dur="250" autoRev="1" fill="hold">
                                          <p:stCondLst>
                                            <p:cond delay="0"/>
                                          </p:stCondLst>
                                        </p:cTn>
                                        <p:tgtEl>
                                          <p:spTgt spid="38914"/>
                                        </p:tgtEl>
                                        <p:attrNameLst>
                                          <p:attrName>ppt_x</p:attrName>
                                        </p:attrNameLst>
                                      </p:cBhvr>
                                    </p:anim>
                                    <p:anim by="(-#ppt_w*0.10)" calcmode="lin" valueType="num">
                                      <p:cBhvr>
                                        <p:cTn id="8" dur="250" autoRev="1" fill="hold">
                                          <p:stCondLst>
                                            <p:cond delay="0"/>
                                          </p:stCondLst>
                                        </p:cTn>
                                        <p:tgtEl>
                                          <p:spTgt spid="38914"/>
                                        </p:tgtEl>
                                        <p:attrNameLst>
                                          <p:attrName>ppt_y</p:attrName>
                                        </p:attrNameLst>
                                      </p:cBhvr>
                                    </p:anim>
                                    <p:animRot by="-480000">
                                      <p:cBhvr>
                                        <p:cTn id="9" dur="250" autoRev="1" fill="hold">
                                          <p:stCondLst>
                                            <p:cond delay="0"/>
                                          </p:stCondLst>
                                        </p:cTn>
                                        <p:tgtEl>
                                          <p:spTgt spid="389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150423F-38FE-4228-BC1E-4355D5CB438E}"/>
              </a:ext>
            </a:extLst>
          </p:cNvPr>
          <p:cNvSpPr>
            <a:spLocks noGrp="1" noChangeArrowheads="1"/>
          </p:cNvSpPr>
          <p:nvPr>
            <p:ph type="title"/>
          </p:nvPr>
        </p:nvSpPr>
        <p:spPr>
          <a:xfrm>
            <a:off x="1692275" y="0"/>
            <a:ext cx="4751388" cy="1143000"/>
          </a:xfrm>
        </p:spPr>
        <p:txBody>
          <a:bodyPr/>
          <a:lstStyle/>
          <a:p>
            <a:r>
              <a:rPr lang="sl-SI" altLang="sl-SI" sz="6000">
                <a:latin typeface="Copperplate Gothic Bold" panose="020E0705020206020404" pitchFamily="34" charset="0"/>
              </a:rPr>
              <a:t>KAZALO</a:t>
            </a:r>
          </a:p>
        </p:txBody>
      </p:sp>
      <p:sp>
        <p:nvSpPr>
          <p:cNvPr id="3075" name="Rectangle 3">
            <a:extLst>
              <a:ext uri="{FF2B5EF4-FFF2-40B4-BE49-F238E27FC236}">
                <a16:creationId xmlns:a16="http://schemas.microsoft.com/office/drawing/2014/main" id="{C94759F9-3DD8-4A67-9EFA-25482C5B4CA1}"/>
              </a:ext>
            </a:extLst>
          </p:cNvPr>
          <p:cNvSpPr>
            <a:spLocks noGrp="1" noChangeArrowheads="1"/>
          </p:cNvSpPr>
          <p:nvPr>
            <p:ph type="body" sz="half" idx="1"/>
          </p:nvPr>
        </p:nvSpPr>
        <p:spPr>
          <a:xfrm>
            <a:off x="179388" y="1196975"/>
            <a:ext cx="4460875" cy="4824413"/>
          </a:xfrm>
        </p:spPr>
        <p:txBody>
          <a:bodyPr/>
          <a:lstStyle/>
          <a:p>
            <a:pPr marL="533400" indent="-533400">
              <a:buFontTx/>
              <a:buNone/>
            </a:pPr>
            <a:endParaRPr lang="sl-SI" altLang="sl-SI" sz="2800" b="1" u="sng">
              <a:latin typeface="Papyrus" panose="03070502060502030205" pitchFamily="66" charset="0"/>
            </a:endParaRPr>
          </a:p>
          <a:p>
            <a:pPr marL="533400" indent="-533400">
              <a:buFontTx/>
              <a:buNone/>
            </a:pPr>
            <a:endParaRPr lang="sl-SI" altLang="sl-SI" sz="2800" b="1" u="sng">
              <a:latin typeface="Papyrus" panose="03070502060502030205" pitchFamily="66" charset="0"/>
            </a:endParaRPr>
          </a:p>
        </p:txBody>
      </p:sp>
      <p:sp>
        <p:nvSpPr>
          <p:cNvPr id="3076" name="Rectangle 4">
            <a:extLst>
              <a:ext uri="{FF2B5EF4-FFF2-40B4-BE49-F238E27FC236}">
                <a16:creationId xmlns:a16="http://schemas.microsoft.com/office/drawing/2014/main" id="{7312539C-ED76-4325-926F-72C6F79F7119}"/>
              </a:ext>
            </a:extLst>
          </p:cNvPr>
          <p:cNvSpPr>
            <a:spLocks noGrp="1" noChangeArrowheads="1"/>
          </p:cNvSpPr>
          <p:nvPr>
            <p:ph type="body" sz="half" idx="2"/>
          </p:nvPr>
        </p:nvSpPr>
        <p:spPr>
          <a:xfrm>
            <a:off x="4648200" y="1600200"/>
            <a:ext cx="4495800" cy="5068888"/>
          </a:xfrm>
        </p:spPr>
        <p:txBody>
          <a:bodyPr/>
          <a:lstStyle/>
          <a:p>
            <a:r>
              <a:rPr lang="sl-SI" altLang="sl-SI" sz="2800" b="1" u="sng">
                <a:solidFill>
                  <a:srgbClr val="0000FF"/>
                </a:solidFill>
                <a:latin typeface="Papyrus" panose="03070502060502030205" pitchFamily="66" charset="0"/>
              </a:rPr>
              <a:t>Pripovedke o Argonavtih</a:t>
            </a:r>
          </a:p>
          <a:p>
            <a:pPr>
              <a:buFontTx/>
              <a:buNone/>
            </a:pPr>
            <a:endParaRPr lang="sl-SI" altLang="sl-SI" sz="2800" b="1">
              <a:solidFill>
                <a:srgbClr val="0000FF"/>
              </a:solidFill>
              <a:latin typeface="Papyrus" panose="03070502060502030205" pitchFamily="66" charset="0"/>
            </a:endParaRPr>
          </a:p>
          <a:p>
            <a:pPr>
              <a:buFontTx/>
              <a:buNone/>
            </a:pPr>
            <a:endParaRPr lang="sl-SI" altLang="sl-SI" sz="2800" b="1">
              <a:solidFill>
                <a:srgbClr val="0000FF"/>
              </a:solidFill>
              <a:latin typeface="Papyrus" panose="03070502060502030205" pitchFamily="66" charset="0"/>
            </a:endParaRPr>
          </a:p>
          <a:p>
            <a:r>
              <a:rPr lang="sl-SI" altLang="sl-SI" sz="2800" b="1" u="sng">
                <a:solidFill>
                  <a:srgbClr val="0000FF"/>
                </a:solidFill>
                <a:latin typeface="Papyrus" panose="03070502060502030205" pitchFamily="66" charset="0"/>
              </a:rPr>
              <a:t>Grški in Rimski bogovi</a:t>
            </a:r>
          </a:p>
          <a:p>
            <a:pPr>
              <a:buFontTx/>
              <a:buChar char="-"/>
            </a:pPr>
            <a:r>
              <a:rPr lang="sl-SI" altLang="sl-SI" sz="2000" b="1">
                <a:latin typeface="Papyrus" panose="03070502060502030205" pitchFamily="66" charset="0"/>
              </a:rPr>
              <a:t>Nastanek sveta in bogov</a:t>
            </a:r>
          </a:p>
          <a:p>
            <a:pPr>
              <a:buFontTx/>
              <a:buChar char="-"/>
            </a:pPr>
            <a:r>
              <a:rPr lang="sl-SI" altLang="sl-SI" sz="2000" b="1">
                <a:latin typeface="Papyrus" panose="03070502060502030205" pitchFamily="66" charset="0"/>
              </a:rPr>
              <a:t>Bogovi neba</a:t>
            </a:r>
          </a:p>
          <a:p>
            <a:pPr>
              <a:buFontTx/>
              <a:buChar char="-"/>
            </a:pPr>
            <a:r>
              <a:rPr lang="sl-SI" altLang="sl-SI" sz="2000" b="1">
                <a:latin typeface="Papyrus" panose="03070502060502030205" pitchFamily="66" charset="0"/>
              </a:rPr>
              <a:t>Bogovi voda</a:t>
            </a:r>
          </a:p>
          <a:p>
            <a:pPr>
              <a:buFontTx/>
              <a:buChar char="-"/>
            </a:pPr>
            <a:r>
              <a:rPr lang="sl-SI" altLang="sl-SI" sz="2000" b="1">
                <a:latin typeface="Papyrus" panose="03070502060502030205" pitchFamily="66" charset="0"/>
              </a:rPr>
              <a:t>Bogovi zemlje</a:t>
            </a:r>
          </a:p>
          <a:p>
            <a:pPr>
              <a:buFontTx/>
              <a:buChar char="-"/>
            </a:pPr>
            <a:r>
              <a:rPr lang="sl-SI" altLang="sl-SI" sz="2000" b="1">
                <a:latin typeface="Papyrus" panose="03070502060502030205" pitchFamily="66" charset="0"/>
              </a:rPr>
              <a:t>Bogovi podzemlja</a:t>
            </a:r>
          </a:p>
        </p:txBody>
      </p:sp>
      <p:sp>
        <p:nvSpPr>
          <p:cNvPr id="3077" name="Text Box 5">
            <a:extLst>
              <a:ext uri="{FF2B5EF4-FFF2-40B4-BE49-F238E27FC236}">
                <a16:creationId xmlns:a16="http://schemas.microsoft.com/office/drawing/2014/main" id="{F34DD751-C34A-44B7-A656-7DC87475066E}"/>
              </a:ext>
            </a:extLst>
          </p:cNvPr>
          <p:cNvSpPr txBox="1">
            <a:spLocks noChangeArrowheads="1"/>
          </p:cNvSpPr>
          <p:nvPr/>
        </p:nvSpPr>
        <p:spPr bwMode="auto">
          <a:xfrm>
            <a:off x="250825" y="1628775"/>
            <a:ext cx="3960813" cy="503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sl-SI" altLang="sl-SI" sz="2800" b="1" u="sng">
                <a:solidFill>
                  <a:srgbClr val="0000FF"/>
                </a:solidFill>
                <a:latin typeface="Papyrus" panose="03070502060502030205" pitchFamily="66" charset="0"/>
              </a:rPr>
              <a:t>Metamorfoze in manjše  </a:t>
            </a:r>
            <a:br>
              <a:rPr lang="sl-SI" altLang="sl-SI" sz="2800" b="1" u="sng">
                <a:solidFill>
                  <a:srgbClr val="0000FF"/>
                </a:solidFill>
                <a:latin typeface="Papyrus" panose="03070502060502030205" pitchFamily="66" charset="0"/>
              </a:rPr>
            </a:br>
            <a:r>
              <a:rPr lang="sl-SI" altLang="sl-SI" sz="2800" b="1">
                <a:solidFill>
                  <a:srgbClr val="0000FF"/>
                </a:solidFill>
                <a:latin typeface="Papyrus" panose="03070502060502030205" pitchFamily="66" charset="0"/>
              </a:rPr>
              <a:t>              </a:t>
            </a:r>
            <a:r>
              <a:rPr lang="sl-SI" altLang="sl-SI" sz="2800" b="1" u="sng">
                <a:solidFill>
                  <a:srgbClr val="0000FF"/>
                </a:solidFill>
                <a:latin typeface="Papyrus" panose="03070502060502030205" pitchFamily="66" charset="0"/>
              </a:rPr>
              <a:t>zgodbe</a:t>
            </a:r>
            <a:endParaRPr lang="sl-SI" altLang="sl-SI" sz="2800" b="1">
              <a:solidFill>
                <a:srgbClr val="0000FF"/>
              </a:solidFill>
              <a:latin typeface="Papyrus" panose="03070502060502030205" pitchFamily="66" charset="0"/>
            </a:endParaRPr>
          </a:p>
          <a:p>
            <a:pPr>
              <a:spcBef>
                <a:spcPct val="50000"/>
              </a:spcBef>
              <a:buFontTx/>
              <a:buChar char="-"/>
            </a:pPr>
            <a:r>
              <a:rPr lang="sl-SI" altLang="sl-SI" sz="2000" b="1">
                <a:latin typeface="Papyrus" panose="03070502060502030205" pitchFamily="66" charset="0"/>
              </a:rPr>
              <a:t> Prometej</a:t>
            </a:r>
            <a:br>
              <a:rPr lang="sl-SI" altLang="sl-SI" sz="2000" b="1">
                <a:latin typeface="Papyrus" panose="03070502060502030205" pitchFamily="66" charset="0"/>
              </a:rPr>
            </a:br>
            <a:r>
              <a:rPr lang="sl-SI" altLang="sl-SI" sz="2000" b="1">
                <a:latin typeface="Papyrus" panose="03070502060502030205" pitchFamily="66" charset="0"/>
              </a:rPr>
              <a:t>- Faetont</a:t>
            </a:r>
            <a:br>
              <a:rPr lang="sl-SI" altLang="sl-SI" sz="2000" b="1">
                <a:latin typeface="Papyrus" panose="03070502060502030205" pitchFamily="66" charset="0"/>
              </a:rPr>
            </a:br>
            <a:r>
              <a:rPr lang="sl-SI" altLang="sl-SI" sz="2000" b="1">
                <a:latin typeface="Papyrus" panose="03070502060502030205" pitchFamily="66" charset="0"/>
              </a:rPr>
              <a:t>- Evropa</a:t>
            </a:r>
            <a:br>
              <a:rPr lang="sl-SI" altLang="sl-SI" sz="2000" b="1">
                <a:latin typeface="Papyrus" panose="03070502060502030205" pitchFamily="66" charset="0"/>
              </a:rPr>
            </a:br>
            <a:r>
              <a:rPr lang="sl-SI" altLang="sl-SI" sz="2000" b="1">
                <a:latin typeface="Papyrus" panose="03070502060502030205" pitchFamily="66" charset="0"/>
              </a:rPr>
              <a:t>- Perzej</a:t>
            </a:r>
            <a:br>
              <a:rPr lang="sl-SI" altLang="sl-SI" sz="2000" b="1">
                <a:latin typeface="Papyrus" panose="03070502060502030205" pitchFamily="66" charset="0"/>
              </a:rPr>
            </a:br>
            <a:r>
              <a:rPr lang="sl-SI" altLang="sl-SI" sz="2000" b="1">
                <a:latin typeface="Papyrus" panose="03070502060502030205" pitchFamily="66" charset="0"/>
              </a:rPr>
              <a:t>- Dajdal in Ikar</a:t>
            </a:r>
            <a:br>
              <a:rPr lang="sl-SI" altLang="sl-SI" sz="2000" b="1">
                <a:latin typeface="Papyrus" panose="03070502060502030205" pitchFamily="66" charset="0"/>
              </a:rPr>
            </a:br>
            <a:r>
              <a:rPr lang="sl-SI" altLang="sl-SI" sz="2000" b="1">
                <a:latin typeface="Papyrus" panose="03070502060502030205" pitchFamily="66" charset="0"/>
              </a:rPr>
              <a:t>- Midas</a:t>
            </a:r>
            <a:br>
              <a:rPr lang="sl-SI" altLang="sl-SI" sz="2000" b="1">
                <a:latin typeface="Papyrus" panose="03070502060502030205" pitchFamily="66" charset="0"/>
              </a:rPr>
            </a:br>
            <a:r>
              <a:rPr lang="sl-SI" altLang="sl-SI" sz="2000" b="1">
                <a:latin typeface="Papyrus" panose="03070502060502030205" pitchFamily="66" charset="0"/>
              </a:rPr>
              <a:t>- Tantal</a:t>
            </a:r>
            <a:br>
              <a:rPr lang="sl-SI" altLang="sl-SI" sz="2000" b="1">
                <a:latin typeface="Papyrus" panose="03070502060502030205" pitchFamily="66" charset="0"/>
              </a:rPr>
            </a:br>
            <a:r>
              <a:rPr lang="sl-SI" altLang="sl-SI" sz="2000" b="1">
                <a:latin typeface="Papyrus" panose="03070502060502030205" pitchFamily="66" charset="0"/>
              </a:rPr>
              <a:t>- Nioba</a:t>
            </a:r>
            <a:br>
              <a:rPr lang="sl-SI" altLang="sl-SI" sz="2000" b="1">
                <a:latin typeface="Papyrus" panose="03070502060502030205" pitchFamily="66" charset="0"/>
              </a:rPr>
            </a:br>
            <a:r>
              <a:rPr lang="sl-SI" altLang="sl-SI" sz="2000" b="1">
                <a:latin typeface="Papyrus" panose="03070502060502030205" pitchFamily="66" charset="0"/>
              </a:rPr>
              <a:t>- Sizif in Belerofont</a:t>
            </a:r>
            <a:br>
              <a:rPr lang="sl-SI" altLang="sl-SI" sz="2000" b="1">
                <a:latin typeface="Papyrus" panose="03070502060502030205" pitchFamily="66" charset="0"/>
              </a:rPr>
            </a:br>
            <a:r>
              <a:rPr lang="sl-SI" altLang="sl-SI" sz="2000" b="1">
                <a:latin typeface="Papyrus" panose="03070502060502030205" pitchFamily="66" charset="0"/>
              </a:rPr>
              <a:t>- Orfej in Evridika</a:t>
            </a:r>
          </a:p>
          <a:p>
            <a:pPr>
              <a:spcBef>
                <a:spcPct val="50000"/>
              </a:spcBef>
            </a:pPr>
            <a:br>
              <a:rPr lang="sl-SI" altLang="sl-SI" sz="2000" b="1" u="sng">
                <a:latin typeface="Papyrus" panose="03070502060502030205" pitchFamily="66" charset="0"/>
              </a:rPr>
            </a:br>
            <a:r>
              <a:rPr lang="sl-SI" altLang="sl-SI" sz="2800" b="1" u="sng">
                <a:latin typeface="Papyrus" panose="03070502060502030205" pitchFamily="66" charset="0"/>
              </a:rPr>
              <a:t>             </a:t>
            </a:r>
          </a:p>
        </p:txBody>
      </p:sp>
    </p:spTree>
  </p:cSld>
  <p:clrMapOvr>
    <a:masterClrMapping/>
  </p:clrMapOvr>
  <p:transition advTm="11000"/>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45060" name="Text Box 4">
            <a:extLst>
              <a:ext uri="{FF2B5EF4-FFF2-40B4-BE49-F238E27FC236}">
                <a16:creationId xmlns:a16="http://schemas.microsoft.com/office/drawing/2014/main" id="{AD24475B-5013-49E0-AB80-0D7DD8350F0B}"/>
              </a:ext>
            </a:extLst>
          </p:cNvPr>
          <p:cNvSpPr txBox="1">
            <a:spLocks noChangeArrowheads="1"/>
          </p:cNvSpPr>
          <p:nvPr/>
        </p:nvSpPr>
        <p:spPr bwMode="auto">
          <a:xfrm>
            <a:off x="323850" y="476250"/>
            <a:ext cx="8496300" cy="569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latin typeface="Copperplate Gothic Bold" panose="020E0705020206020404" pitchFamily="34" charset="0"/>
              </a:rPr>
              <a:t>Argonavti v deželi Dolionov</a:t>
            </a:r>
            <a:endParaRPr lang="sl-SI" altLang="sl-SI">
              <a:solidFill>
                <a:schemeClr val="bg2"/>
              </a:solidFill>
              <a:latin typeface="Copperplate Gothic Bold" panose="020E0705020206020404" pitchFamily="34" charset="0"/>
            </a:endParaRPr>
          </a:p>
          <a:p>
            <a:pPr>
              <a:spcBef>
                <a:spcPct val="50000"/>
              </a:spcBef>
            </a:pPr>
            <a:r>
              <a:rPr lang="sl-SI" altLang="sl-SI" sz="1500">
                <a:latin typeface="Trebuchet MS" panose="020B0603020202020204" pitchFamily="34" charset="0"/>
              </a:rPr>
              <a:t>Vetrovi so jih gnali v bližino Frigijske obale. Poleg miroljubnih Dolionov so na otoku živeli tudi neukročeni, divji velikani. </a:t>
            </a:r>
            <a:br>
              <a:rPr lang="sl-SI" altLang="sl-SI" sz="1500">
                <a:latin typeface="Trebuchet MS" panose="020B0603020202020204" pitchFamily="34" charset="0"/>
              </a:rPr>
            </a:br>
            <a:r>
              <a:rPr lang="sl-SI" altLang="sl-SI" sz="1500">
                <a:latin typeface="Trebuchet MS" panose="020B0603020202020204" pitchFamily="34" charset="0"/>
              </a:rPr>
              <a:t>Dolioni so jih lepo sprejeli, nato pa so z druge strani otoka pridrveli velikani, katere je Herakles pravočasno opazil in pobil in Argonavti so odpluli dalje. </a:t>
            </a:r>
            <a:br>
              <a:rPr lang="sl-SI" altLang="sl-SI" sz="1500">
                <a:latin typeface="Trebuchet MS" panose="020B0603020202020204" pitchFamily="34" charset="0"/>
              </a:rPr>
            </a:br>
            <a:r>
              <a:rPr lang="sl-SI" altLang="sl-SI" sz="1500">
                <a:latin typeface="Trebuchet MS" panose="020B0603020202020204" pitchFamily="34" charset="0"/>
              </a:rPr>
              <a:t>Ponoči jih je ujel vihar, zasidrali so se na istem otoku, vendar tega niso vedeli.</a:t>
            </a:r>
            <a:br>
              <a:rPr lang="sl-SI" altLang="sl-SI" sz="1500">
                <a:latin typeface="Trebuchet MS" panose="020B0603020202020204" pitchFamily="34" charset="0"/>
              </a:rPr>
            </a:br>
            <a:r>
              <a:rPr lang="sl-SI" altLang="sl-SI" sz="1500">
                <a:latin typeface="Trebuchet MS" panose="020B0603020202020204" pitchFamily="34" charset="0"/>
              </a:rPr>
              <a:t>Prišli so domačini s katerimi so podnevi proslavljali in se začeli bojevati, saj niso vedeli da so to njihovi prijatelji. Zjutraj so zmagovalci Argonavti opazili velikansko zmoto in za svojimi prijatelji žalovali tri dni.</a:t>
            </a:r>
          </a:p>
          <a:p>
            <a:pPr>
              <a:spcBef>
                <a:spcPct val="50000"/>
              </a:spcBef>
            </a:pPr>
            <a:endParaRPr lang="sl-SI" altLang="sl-SI" sz="1500">
              <a:latin typeface="Trebuchet MS" panose="020B0603020202020204" pitchFamily="34" charset="0"/>
            </a:endParaRPr>
          </a:p>
          <a:p>
            <a:pPr>
              <a:spcBef>
                <a:spcPct val="50000"/>
              </a:spcBef>
            </a:pPr>
            <a:r>
              <a:rPr lang="sl-SI" altLang="sl-SI" b="1" i="1" u="sng">
                <a:solidFill>
                  <a:schemeClr val="bg2"/>
                </a:solidFill>
                <a:latin typeface="Copperplate Gothic Bold" panose="020E0705020206020404" pitchFamily="34" charset="0"/>
              </a:rPr>
              <a:t>Herakles zaostane</a:t>
            </a:r>
            <a:endParaRPr lang="sl-SI" altLang="sl-SI" sz="1400">
              <a:solidFill>
                <a:schemeClr val="bg2"/>
              </a:solidFill>
              <a:latin typeface="Copperplate Gothic Bold" panose="020E0705020206020404" pitchFamily="34" charset="0"/>
            </a:endParaRPr>
          </a:p>
          <a:p>
            <a:pPr>
              <a:spcBef>
                <a:spcPct val="50000"/>
              </a:spcBef>
            </a:pPr>
            <a:r>
              <a:rPr lang="sl-SI" altLang="sl-SI" sz="1500">
                <a:latin typeface="Trebuchet MS" panose="020B0603020202020204" pitchFamily="34" charset="0"/>
              </a:rPr>
              <a:t>Po viharni vožnji so pristali v zalivu Britinje, pri mestu Kios. Mizijci, ki so tam živeli, so jih lepo sprejeli in jih pogostili. Herakles, ki je zavračal vse ugodnosti bivanja, je šel v gozd, da bi si napravil novo veslo.</a:t>
            </a:r>
            <a:br>
              <a:rPr lang="sl-SI" altLang="sl-SI" sz="1500">
                <a:latin typeface="Trebuchet MS" panose="020B0603020202020204" pitchFamily="34" charset="0"/>
              </a:rPr>
            </a:br>
            <a:r>
              <a:rPr lang="sl-SI" altLang="sl-SI" sz="1500">
                <a:latin typeface="Trebuchet MS" panose="020B0603020202020204" pitchFamily="34" charset="0"/>
              </a:rPr>
              <a:t>Njegov vajenec Hilas je vstal izza mize in šel do studenca po vodo. Opazila ga je vodna nimfa in ga potegnila k sebi. Polifej, ki je bil nekje v bližini, je slišal krike, pritekel pa je tudi Herakles, ki je nato </a:t>
            </a:r>
            <a:br>
              <a:rPr lang="sl-SI" altLang="sl-SI" sz="1500">
                <a:latin typeface="Trebuchet MS" panose="020B0603020202020204" pitchFamily="34" charset="0"/>
              </a:rPr>
            </a:br>
            <a:r>
              <a:rPr lang="sl-SI" altLang="sl-SI" sz="1500">
                <a:latin typeface="Trebuchet MS" panose="020B0603020202020204" pitchFamily="34" charset="0"/>
              </a:rPr>
              <a:t>odšel iskat svojega varovanca.</a:t>
            </a:r>
            <a:br>
              <a:rPr lang="sl-SI" altLang="sl-SI" sz="1500">
                <a:latin typeface="Trebuchet MS" panose="020B0603020202020204" pitchFamily="34" charset="0"/>
              </a:rPr>
            </a:br>
            <a:r>
              <a:rPr lang="sl-SI" altLang="sl-SI" sz="1500">
                <a:latin typeface="Trebuchet MS" panose="020B0603020202020204" pitchFamily="34" charset="0"/>
              </a:rPr>
              <a:t>Ostali so zjutraj odpluli nevedoč, da trije manjkajo. Kmalu se je zanetel prepir ali naj obrnejo ali ne, vendar so se odločili da plujejo naprej.</a:t>
            </a:r>
            <a:br>
              <a:rPr lang="sl-SI" altLang="sl-SI" sz="1500">
                <a:latin typeface="Trebuchet MS" panose="020B0603020202020204" pitchFamily="34" charset="0"/>
              </a:rPr>
            </a:br>
            <a:r>
              <a:rPr lang="sl-SI" altLang="sl-SI" sz="1500">
                <a:latin typeface="Trebuchet MS" panose="020B0603020202020204" pitchFamily="34" charset="0"/>
              </a:rPr>
              <a:t>Polifej se je pri Mizijcih dobro znašel in jim zgradil mesto, Herakles pa je šel dalje, kamor ga je klicala Zeusova volja.</a:t>
            </a:r>
            <a:endParaRPr lang="sl-SI" altLang="sl-SI" sz="1500" b="1" i="1" u="sng">
              <a:latin typeface="Trebuchet MS" panose="020B0603020202020204" pitchFamily="34" charset="0"/>
            </a:endParaRPr>
          </a:p>
        </p:txBody>
      </p:sp>
    </p:spTree>
  </p:cSld>
  <p:clrMapOvr>
    <a:masterClrMapping/>
  </p:clrMapOvr>
  <p:transition advTm="110000"/>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43012" name="Text Box 4">
            <a:extLst>
              <a:ext uri="{FF2B5EF4-FFF2-40B4-BE49-F238E27FC236}">
                <a16:creationId xmlns:a16="http://schemas.microsoft.com/office/drawing/2014/main" id="{4228CD1F-C86C-4D6A-A8B4-71F3D2FA57A6}"/>
              </a:ext>
            </a:extLst>
          </p:cNvPr>
          <p:cNvSpPr txBox="1">
            <a:spLocks noChangeArrowheads="1"/>
          </p:cNvSpPr>
          <p:nvPr/>
        </p:nvSpPr>
        <p:spPr bwMode="auto">
          <a:xfrm>
            <a:off x="323850" y="692150"/>
            <a:ext cx="842486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rPr>
              <a:t>Polideuk in kralj Bebrikov </a:t>
            </a:r>
          </a:p>
          <a:p>
            <a:pPr>
              <a:spcBef>
                <a:spcPct val="50000"/>
              </a:spcBef>
            </a:pPr>
            <a:r>
              <a:rPr lang="sl-SI" altLang="sl-SI" sz="1500">
                <a:latin typeface="Trebuchet MS" panose="020B0603020202020204" pitchFamily="34" charset="0"/>
              </a:rPr>
              <a:t>Naslednje jutro so zasidrali od obali Bebikov, kjer je vladal divji kralj Amik. Ta se je hotel z vsemi tujci pomeriti v rokoborbi. Na Argi je bil najboljši rokoborec Polidevs. Težak boj je izgubil kralj, zato so domačini napadli Argonavte, a so kmalu pobegnili, Argonavti pa so se odpravili naprej.</a:t>
            </a:r>
          </a:p>
        </p:txBody>
      </p:sp>
      <p:sp>
        <p:nvSpPr>
          <p:cNvPr id="43013" name="Text Box 5">
            <a:extLst>
              <a:ext uri="{FF2B5EF4-FFF2-40B4-BE49-F238E27FC236}">
                <a16:creationId xmlns:a16="http://schemas.microsoft.com/office/drawing/2014/main" id="{7F27DAD2-5606-4488-9A23-BEFECBDB215F}"/>
              </a:ext>
            </a:extLst>
          </p:cNvPr>
          <p:cNvSpPr txBox="1">
            <a:spLocks noChangeArrowheads="1"/>
          </p:cNvSpPr>
          <p:nvPr/>
        </p:nvSpPr>
        <p:spPr bwMode="auto">
          <a:xfrm>
            <a:off x="395288" y="2349500"/>
            <a:ext cx="8137525" cy="162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rPr>
              <a:t>Fineus in Harpije</a:t>
            </a:r>
            <a:endParaRPr lang="sl-SI" altLang="sl-SI">
              <a:solidFill>
                <a:schemeClr val="bg2"/>
              </a:solidFill>
            </a:endParaRPr>
          </a:p>
          <a:p>
            <a:pPr>
              <a:spcBef>
                <a:spcPct val="50000"/>
              </a:spcBef>
            </a:pPr>
            <a:r>
              <a:rPr lang="sl-SI" altLang="sl-SI" sz="1500">
                <a:latin typeface="Trebuchet MS" panose="020B0603020202020204" pitchFamily="34" charset="0"/>
              </a:rPr>
              <a:t>Zasidrali so se na obali kralja Fineusa, katerega je nekoč doletela strašanska nesreča. Ker je izrabljal preroški dar, ga je Apolon kaznoval s slepoto, poleg tega pa mu Harpije, čudne ptice z ženskimi obrazi niso dale, da bi v miru jedel.</a:t>
            </a:r>
            <a:br>
              <a:rPr lang="sl-SI" altLang="sl-SI" sz="1500">
                <a:latin typeface="Trebuchet MS" panose="020B0603020202020204" pitchFamily="34" charset="0"/>
              </a:rPr>
            </a:br>
            <a:r>
              <a:rPr lang="sl-SI" altLang="sl-SI" sz="1500">
                <a:latin typeface="Trebuchet MS" panose="020B0603020202020204" pitchFamily="34" charset="0"/>
              </a:rPr>
              <a:t>Argonavti so mu pripravili pojedino in pregnali Harpije, ki se niso več vrnile.</a:t>
            </a:r>
            <a:br>
              <a:rPr lang="sl-SI" altLang="sl-SI" sz="1500">
                <a:latin typeface="Trebuchet MS" panose="020B0603020202020204" pitchFamily="34" charset="0"/>
              </a:rPr>
            </a:br>
            <a:r>
              <a:rPr lang="sl-SI" altLang="sl-SI" sz="1500">
                <a:latin typeface="Trebuchet MS" panose="020B0603020202020204" pitchFamily="34" charset="0"/>
              </a:rPr>
              <a:t>Fineus jim je povedal, kako naj pridejo do kralja Aieta. </a:t>
            </a:r>
            <a:endParaRPr lang="sl-SI" altLang="sl-SI" sz="1500" b="1" i="1" u="sng">
              <a:latin typeface="Trebuchet MS" panose="020B0603020202020204" pitchFamily="34" charset="0"/>
            </a:endParaRPr>
          </a:p>
        </p:txBody>
      </p:sp>
      <p:sp>
        <p:nvSpPr>
          <p:cNvPr id="43014" name="Rectangle 6">
            <a:extLst>
              <a:ext uri="{FF2B5EF4-FFF2-40B4-BE49-F238E27FC236}">
                <a16:creationId xmlns:a16="http://schemas.microsoft.com/office/drawing/2014/main" id="{C9F6CAB3-823F-43A5-B1E4-DD6FD9AD455D}"/>
              </a:ext>
            </a:extLst>
          </p:cNvPr>
          <p:cNvSpPr>
            <a:spLocks noChangeArrowheads="1"/>
          </p:cNvSpPr>
          <p:nvPr/>
        </p:nvSpPr>
        <p:spPr bwMode="auto">
          <a:xfrm>
            <a:off x="161925" y="23241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sl-SI" altLang="sl-SI"/>
          </a:p>
        </p:txBody>
      </p:sp>
      <p:sp>
        <p:nvSpPr>
          <p:cNvPr id="43015" name="Text Box 7">
            <a:extLst>
              <a:ext uri="{FF2B5EF4-FFF2-40B4-BE49-F238E27FC236}">
                <a16:creationId xmlns:a16="http://schemas.microsoft.com/office/drawing/2014/main" id="{88846B52-A9B2-4321-B5AA-A94F412027B7}"/>
              </a:ext>
            </a:extLst>
          </p:cNvPr>
          <p:cNvSpPr txBox="1">
            <a:spLocks noChangeArrowheads="1"/>
          </p:cNvSpPr>
          <p:nvPr/>
        </p:nvSpPr>
        <p:spPr bwMode="auto">
          <a:xfrm>
            <a:off x="395288" y="4221163"/>
            <a:ext cx="8570912"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rPr>
              <a:t>Simplegadi</a:t>
            </a:r>
            <a:endParaRPr lang="sl-SI" altLang="sl-SI">
              <a:solidFill>
                <a:schemeClr val="bg2"/>
              </a:solidFill>
            </a:endParaRPr>
          </a:p>
          <a:p>
            <a:pPr>
              <a:spcBef>
                <a:spcPct val="50000"/>
              </a:spcBef>
            </a:pPr>
            <a:r>
              <a:rPr lang="sl-SI" altLang="sl-SI" sz="1500">
                <a:latin typeface="Trebuchet MS" panose="020B0603020202020204" pitchFamily="34" charset="0"/>
              </a:rPr>
              <a:t>Pluli so dalje in gledali in zagledali skali, ki sta se neprestano zaletavali ena ob drugo, </a:t>
            </a:r>
            <a:br>
              <a:rPr lang="sl-SI" altLang="sl-SI" sz="1500">
                <a:latin typeface="Trebuchet MS" panose="020B0603020202020204" pitchFamily="34" charset="0"/>
              </a:rPr>
            </a:br>
            <a:r>
              <a:rPr lang="sl-SI" altLang="sl-SI" sz="1500">
                <a:latin typeface="Trebuchet MS" panose="020B0603020202020204" pitchFamily="34" charset="0"/>
              </a:rPr>
              <a:t>kot jim je govoril Fineus. </a:t>
            </a:r>
            <a:br>
              <a:rPr lang="sl-SI" altLang="sl-SI" sz="1500">
                <a:latin typeface="Trebuchet MS" panose="020B0603020202020204" pitchFamily="34" charset="0"/>
              </a:rPr>
            </a:br>
            <a:r>
              <a:rPr lang="sl-SI" altLang="sl-SI" sz="1500">
                <a:latin typeface="Trebuchet MS" panose="020B0603020202020204" pitchFamily="34" charset="0"/>
              </a:rPr>
              <a:t>Valovi so potegnili ladjo med skale, poguba jim je visela nad glavo, a jih je zaščitnica Atena z nevidnim sunkom porinila, da so zleteli skozi.</a:t>
            </a:r>
            <a:endParaRPr lang="sl-SI" altLang="sl-SI" sz="1500" b="1" i="1" u="sng">
              <a:latin typeface="Trebuchet MS" panose="020B0603020202020204" pitchFamily="34" charset="0"/>
            </a:endParaRPr>
          </a:p>
        </p:txBody>
      </p:sp>
    </p:spTree>
  </p:cSld>
  <p:clrMapOvr>
    <a:masterClrMapping/>
  </p:clrMapOvr>
  <p:transition advTm="84000"/>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62468" name="Text Box 4">
            <a:extLst>
              <a:ext uri="{FF2B5EF4-FFF2-40B4-BE49-F238E27FC236}">
                <a16:creationId xmlns:a16="http://schemas.microsoft.com/office/drawing/2014/main" id="{E004B64E-A1F0-45C2-A0DE-9F11A9B08B96}"/>
              </a:ext>
            </a:extLst>
          </p:cNvPr>
          <p:cNvSpPr txBox="1">
            <a:spLocks noChangeArrowheads="1"/>
          </p:cNvSpPr>
          <p:nvPr/>
        </p:nvSpPr>
        <p:spPr bwMode="auto">
          <a:xfrm>
            <a:off x="468313" y="260350"/>
            <a:ext cx="7991475" cy="276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rPr>
              <a:t>Nadaljne dogodivščine</a:t>
            </a:r>
          </a:p>
          <a:p>
            <a:pPr>
              <a:spcBef>
                <a:spcPct val="50000"/>
              </a:spcBef>
            </a:pPr>
            <a:r>
              <a:rPr lang="sl-SI" altLang="sl-SI" sz="1500">
                <a:latin typeface="Trebuchet MS" panose="020B0603020202020204" pitchFamily="34" charset="0"/>
              </a:rPr>
              <a:t>Junaki so pluli dalje. Na poti jim je zbolel in umrl krmar, katerega so morali pokopati na tuji obali. Po 12-ih dneh so zapluli v ustje reke Kalihoros. Ko so bili nasproti otoka Aretis, jim je nasproti priletela ptica z železnimi krili, kremplji in kjunom. Nad ladjo je spustila ostro pero, ki je zadelo enega junaka v ramo. Eden izmed mornarjev je bil prepričan, da jih bodo te ptice napadle ko se bodo približali otoku. Ladjo so zavarovali z kopji in ščiti, glave pa so si pokrili s čeladami. Nad ladjo so se zgrnile ptice, vendar so se s ščiti ubranili.</a:t>
            </a:r>
            <a:br>
              <a:rPr lang="sl-SI" altLang="sl-SI" sz="1500">
                <a:latin typeface="Trebuchet MS" panose="020B0603020202020204" pitchFamily="34" charset="0"/>
              </a:rPr>
            </a:br>
            <a:r>
              <a:rPr lang="sl-SI" altLang="sl-SI" sz="1500">
                <a:latin typeface="Trebuchet MS" panose="020B0603020202020204" pitchFamily="34" charset="0"/>
              </a:rPr>
              <a:t>Pluli so ob obali, ko so zagledali štiri mladeniče, Friksove sinove, ki so jim povedali, da so iskali očetov zaklad in da so doživeli brodolom. Argonavti so jih povabili s seboj in fantje so se zgrozili. Dejali so da je njihov ded grozen človek, vendar so sprejeli povabilo. </a:t>
            </a:r>
            <a:br>
              <a:rPr lang="sl-SI" altLang="sl-SI" sz="1500">
                <a:latin typeface="Trebuchet MS" panose="020B0603020202020204" pitchFamily="34" charset="0"/>
              </a:rPr>
            </a:br>
            <a:r>
              <a:rPr lang="sl-SI" altLang="sl-SI" sz="1500">
                <a:latin typeface="Trebuchet MS" panose="020B0603020202020204" pitchFamily="34" charset="0"/>
              </a:rPr>
              <a:t>Še tisti dan so prišli na cilj, zasidrali ladjo in prenočili.</a:t>
            </a:r>
          </a:p>
        </p:txBody>
      </p:sp>
      <p:sp>
        <p:nvSpPr>
          <p:cNvPr id="62469" name="Text Box 5">
            <a:extLst>
              <a:ext uri="{FF2B5EF4-FFF2-40B4-BE49-F238E27FC236}">
                <a16:creationId xmlns:a16="http://schemas.microsoft.com/office/drawing/2014/main" id="{48A927DB-4A19-4B54-A6B5-8557D5027CCB}"/>
              </a:ext>
            </a:extLst>
          </p:cNvPr>
          <p:cNvSpPr txBox="1">
            <a:spLocks noChangeArrowheads="1"/>
          </p:cNvSpPr>
          <p:nvPr/>
        </p:nvSpPr>
        <p:spPr bwMode="auto">
          <a:xfrm>
            <a:off x="395288" y="3213100"/>
            <a:ext cx="8207375" cy="116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rPr>
              <a:t>Jason v Aietovi palači</a:t>
            </a:r>
          </a:p>
          <a:p>
            <a:pPr>
              <a:spcBef>
                <a:spcPct val="50000"/>
              </a:spcBef>
            </a:pPr>
            <a:r>
              <a:rPr lang="sl-SI" altLang="sl-SI" sz="1500">
                <a:latin typeface="Trebuchet MS" panose="020B0603020202020204" pitchFamily="34" charset="0"/>
              </a:rPr>
              <a:t>Sedem junakov je odšlo v kraljev palačo, ostali pa so stražili ladjo.</a:t>
            </a:r>
            <a:br>
              <a:rPr lang="sl-SI" altLang="sl-SI" sz="1500">
                <a:latin typeface="Trebuchet MS" panose="020B0603020202020204" pitchFamily="34" charset="0"/>
              </a:rPr>
            </a:br>
            <a:r>
              <a:rPr lang="sl-SI" altLang="sl-SI" sz="1500">
                <a:latin typeface="Trebuchet MS" panose="020B0603020202020204" pitchFamily="34" charset="0"/>
              </a:rPr>
              <a:t>Hera je nad mesto spustila meglo, da bi jih zavarovala, dokler ne pridejo do palače. Odpravili so se v palačo in tam srečali kraljevo hčer.</a:t>
            </a:r>
          </a:p>
        </p:txBody>
      </p:sp>
      <p:sp>
        <p:nvSpPr>
          <p:cNvPr id="62470" name="Text Box 6">
            <a:extLst>
              <a:ext uri="{FF2B5EF4-FFF2-40B4-BE49-F238E27FC236}">
                <a16:creationId xmlns:a16="http://schemas.microsoft.com/office/drawing/2014/main" id="{664CABD0-853F-412B-BFA1-9F2C97ED7F24}"/>
              </a:ext>
            </a:extLst>
          </p:cNvPr>
          <p:cNvSpPr txBox="1">
            <a:spLocks noChangeArrowheads="1"/>
          </p:cNvSpPr>
          <p:nvPr/>
        </p:nvSpPr>
        <p:spPr bwMode="auto">
          <a:xfrm>
            <a:off x="395288" y="4581525"/>
            <a:ext cx="8280400" cy="20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rPr>
              <a:t>Medeja in Aietes</a:t>
            </a:r>
          </a:p>
          <a:p>
            <a:pPr>
              <a:spcBef>
                <a:spcPct val="50000"/>
              </a:spcBef>
            </a:pPr>
            <a:r>
              <a:rPr lang="sl-SI" altLang="sl-SI" sz="1500">
                <a:latin typeface="Trebuchet MS" panose="020B0603020202020204" pitchFamily="34" charset="0"/>
              </a:rPr>
              <a:t>V preddverje je prišel tudi kralj Aietes z ženo, bog ljubezni je ustrelil puščico in kraljeva hčer Medeja se je zaljubila v Jasona.</a:t>
            </a:r>
            <a:br>
              <a:rPr lang="sl-SI" altLang="sl-SI" sz="1500">
                <a:latin typeface="Trebuchet MS" panose="020B0603020202020204" pitchFamily="34" charset="0"/>
              </a:rPr>
            </a:br>
            <a:r>
              <a:rPr lang="sl-SI" altLang="sl-SI" sz="1500">
                <a:latin typeface="Trebuchet MS" panose="020B0603020202020204" pitchFamily="34" charset="0"/>
              </a:rPr>
              <a:t>Junaki so kralju pojasnili zakaj so prišli in ta je bil besen, vendar tega ni pokazal. </a:t>
            </a:r>
            <a:br>
              <a:rPr lang="sl-SI" altLang="sl-SI" sz="1500">
                <a:latin typeface="Trebuchet MS" panose="020B0603020202020204" pitchFamily="34" charset="0"/>
              </a:rPr>
            </a:br>
            <a:r>
              <a:rPr lang="sl-SI" altLang="sl-SI" sz="1500">
                <a:latin typeface="Trebuchet MS" panose="020B0603020202020204" pitchFamily="34" charset="0"/>
              </a:rPr>
              <a:t>Jasonu je dejal, da dobi zlato runo, če z dvema bikoma, ki imata bronaste noge in bruhata ogenj zorje njivo, potem pa seje z zmajevimi zobmi iz katerih rastejo velikani, </a:t>
            </a:r>
            <a:br>
              <a:rPr lang="sl-SI" altLang="sl-SI" sz="1500">
                <a:latin typeface="Trebuchet MS" panose="020B0603020202020204" pitchFamily="34" charset="0"/>
              </a:rPr>
            </a:br>
            <a:r>
              <a:rPr lang="sl-SI" altLang="sl-SI" sz="1500">
                <a:latin typeface="Trebuchet MS" panose="020B0603020202020204" pitchFamily="34" charset="0"/>
              </a:rPr>
              <a:t>ki jih mora ubiti s sulico.</a:t>
            </a:r>
            <a:br>
              <a:rPr lang="sl-SI" altLang="sl-SI" sz="1500">
                <a:latin typeface="Trebuchet MS" panose="020B0603020202020204" pitchFamily="34" charset="0"/>
              </a:rPr>
            </a:br>
            <a:r>
              <a:rPr lang="sl-SI" altLang="sl-SI" sz="1500">
                <a:latin typeface="Trebuchet MS" panose="020B0603020202020204" pitchFamily="34" charset="0"/>
              </a:rPr>
              <a:t>Jason je dejal da več kot umreti ne more, zato sprejel nalogo.</a:t>
            </a:r>
          </a:p>
        </p:txBody>
      </p:sp>
    </p:spTree>
  </p:cSld>
  <p:clrMapOvr>
    <a:masterClrMapping/>
  </p:clrMapOvr>
  <p:transition advTm="119000"/>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66564" name="Text Box 4">
            <a:extLst>
              <a:ext uri="{FF2B5EF4-FFF2-40B4-BE49-F238E27FC236}">
                <a16:creationId xmlns:a16="http://schemas.microsoft.com/office/drawing/2014/main" id="{71CAC79F-CF82-4D10-98ED-51A328D8E077}"/>
              </a:ext>
            </a:extLst>
          </p:cNvPr>
          <p:cNvSpPr txBox="1">
            <a:spLocks noChangeArrowheads="1"/>
          </p:cNvSpPr>
          <p:nvPr/>
        </p:nvSpPr>
        <p:spPr bwMode="auto">
          <a:xfrm>
            <a:off x="395288" y="476250"/>
            <a:ext cx="835342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rPr>
              <a:t>Argov nasvet</a:t>
            </a:r>
          </a:p>
          <a:p>
            <a:pPr>
              <a:spcBef>
                <a:spcPct val="50000"/>
              </a:spcBef>
            </a:pPr>
            <a:r>
              <a:rPr lang="sl-SI" altLang="sl-SI" sz="1500">
                <a:latin typeface="Trebuchet MS" panose="020B0603020202020204" pitchFamily="34" charset="0"/>
              </a:rPr>
              <a:t>Eden izmed Friksovih sinov, Argo po imenu je šel do svoje matere Halkiope, Aietesove hčere in jo prosil naj pregovori sestro Medejo, da jim pomaga.</a:t>
            </a:r>
          </a:p>
        </p:txBody>
      </p:sp>
      <p:sp>
        <p:nvSpPr>
          <p:cNvPr id="66565" name="Text Box 5">
            <a:extLst>
              <a:ext uri="{FF2B5EF4-FFF2-40B4-BE49-F238E27FC236}">
                <a16:creationId xmlns:a16="http://schemas.microsoft.com/office/drawing/2014/main" id="{A04155CC-A139-4A3A-83D5-04C97A67688F}"/>
              </a:ext>
            </a:extLst>
          </p:cNvPr>
          <p:cNvSpPr txBox="1">
            <a:spLocks noChangeArrowheads="1"/>
          </p:cNvSpPr>
          <p:nvPr/>
        </p:nvSpPr>
        <p:spPr bwMode="auto">
          <a:xfrm>
            <a:off x="323850" y="1700213"/>
            <a:ext cx="8496300" cy="116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rPr>
              <a:t>Medeja obljubi pomoč Argonavtom</a:t>
            </a:r>
          </a:p>
          <a:p>
            <a:pPr>
              <a:spcBef>
                <a:spcPct val="50000"/>
              </a:spcBef>
            </a:pPr>
            <a:r>
              <a:rPr lang="sl-SI" altLang="sl-SI" sz="1500">
                <a:latin typeface="Trebuchet MS" panose="020B0603020202020204" pitchFamily="34" charset="0"/>
              </a:rPr>
              <a:t>Halkiopa je prišla do Medeje in jo prosila naj pomaga Argonavtom s svojimi čarobnimi praški. Obljubila jim je pomoč in Halkiopa je Argonavtom odšla povedat veselo novico, Medeja pa se je bojevala sama s sabo. Premišljevala je, ali je storila prav, ko je tujcem obljubila pomoč.</a:t>
            </a:r>
          </a:p>
        </p:txBody>
      </p:sp>
      <p:sp>
        <p:nvSpPr>
          <p:cNvPr id="66566" name="Text Box 6">
            <a:extLst>
              <a:ext uri="{FF2B5EF4-FFF2-40B4-BE49-F238E27FC236}">
                <a16:creationId xmlns:a16="http://schemas.microsoft.com/office/drawing/2014/main" id="{691DEB7F-47C4-42F7-BE84-AAC738F57A15}"/>
              </a:ext>
            </a:extLst>
          </p:cNvPr>
          <p:cNvSpPr txBox="1">
            <a:spLocks noChangeArrowheads="1"/>
          </p:cNvSpPr>
          <p:nvPr/>
        </p:nvSpPr>
        <p:spPr bwMode="auto">
          <a:xfrm>
            <a:off x="323850" y="3213100"/>
            <a:ext cx="8569325" cy="150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rPr>
              <a:t>Jason in Medeja</a:t>
            </a:r>
          </a:p>
          <a:p>
            <a:pPr>
              <a:spcBef>
                <a:spcPct val="50000"/>
              </a:spcBef>
            </a:pPr>
            <a:r>
              <a:rPr lang="sl-SI" altLang="sl-SI" sz="1500">
                <a:latin typeface="Trebuchet MS" panose="020B0603020202020204" pitchFamily="34" charset="0"/>
              </a:rPr>
              <a:t>Zjutraj se je Medeja odpravila do Jasona. Dala mu je navodila, naj se obleče v črnino, opravi daritev ovčice, naj se namaže s Prometejevim oljem in ko se bodo iz zob pokazali velikani, naj mednje vrže kamen in ti se bodo stepli zanj, on pa jih bo lahko pobil.</a:t>
            </a:r>
          </a:p>
          <a:p>
            <a:pPr>
              <a:spcBef>
                <a:spcPct val="50000"/>
              </a:spcBef>
            </a:pPr>
            <a:endParaRPr lang="sl-SI" altLang="sl-SI" sz="1500">
              <a:latin typeface="Trebuchet MS" panose="020B0603020202020204" pitchFamily="34" charset="0"/>
            </a:endParaRPr>
          </a:p>
        </p:txBody>
      </p:sp>
      <p:sp>
        <p:nvSpPr>
          <p:cNvPr id="66567" name="Text Box 7">
            <a:extLst>
              <a:ext uri="{FF2B5EF4-FFF2-40B4-BE49-F238E27FC236}">
                <a16:creationId xmlns:a16="http://schemas.microsoft.com/office/drawing/2014/main" id="{F29C37A9-E788-415F-A168-050A2195AAE0}"/>
              </a:ext>
            </a:extLst>
          </p:cNvPr>
          <p:cNvSpPr txBox="1">
            <a:spLocks noChangeArrowheads="1"/>
          </p:cNvSpPr>
          <p:nvPr/>
        </p:nvSpPr>
        <p:spPr bwMode="auto">
          <a:xfrm>
            <a:off x="250825" y="4797425"/>
            <a:ext cx="820896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rPr>
              <a:t>Jason izpolnjuje Aietovo željo</a:t>
            </a:r>
          </a:p>
          <a:p>
            <a:pPr>
              <a:spcBef>
                <a:spcPct val="50000"/>
              </a:spcBef>
            </a:pPr>
            <a:r>
              <a:rPr lang="sl-SI" altLang="sl-SI" sz="1500">
                <a:latin typeface="Trebuchet MS" panose="020B0603020202020204" pitchFamily="34" charset="0"/>
              </a:rPr>
              <a:t>Naslednje jutro pošljejo dva moža kralju po zobe, ta jih je mirno predal, saj je bil prepričan da bo Jason izgubil. Ko so prišli junaki na polje, so se prestrašili bikov. Jason je delal kot mu je naročila Medeja in z lahkoto opravil nalogo.</a:t>
            </a:r>
            <a:br>
              <a:rPr lang="sl-SI" altLang="sl-SI" sz="1500">
                <a:latin typeface="Trebuchet MS" panose="020B0603020202020204" pitchFamily="34" charset="0"/>
              </a:rPr>
            </a:br>
            <a:r>
              <a:rPr lang="sl-SI" altLang="sl-SI" sz="1500">
                <a:latin typeface="Trebuchet MS" panose="020B0603020202020204" pitchFamily="34" charset="0"/>
              </a:rPr>
              <a:t>Kralj se je besen vrnil v mesto in premišljeval kako priti Jasonu do živega.</a:t>
            </a:r>
          </a:p>
        </p:txBody>
      </p:sp>
    </p:spTree>
  </p:cSld>
  <p:clrMapOvr>
    <a:masterClrMapping/>
  </p:clrMapOvr>
  <p:transition advTm="100000"/>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64516" name="Text Box 4">
            <a:extLst>
              <a:ext uri="{FF2B5EF4-FFF2-40B4-BE49-F238E27FC236}">
                <a16:creationId xmlns:a16="http://schemas.microsoft.com/office/drawing/2014/main" id="{ED8C941A-28EB-4CEA-8B7B-6FBC672DAB33}"/>
              </a:ext>
            </a:extLst>
          </p:cNvPr>
          <p:cNvSpPr txBox="1">
            <a:spLocks noChangeArrowheads="1"/>
          </p:cNvSpPr>
          <p:nvPr/>
        </p:nvSpPr>
        <p:spPr bwMode="auto">
          <a:xfrm>
            <a:off x="323850" y="476250"/>
            <a:ext cx="8280400" cy="116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rPr>
              <a:t>Medeja ugrabi zlato runo</a:t>
            </a:r>
          </a:p>
          <a:p>
            <a:pPr>
              <a:spcBef>
                <a:spcPct val="50000"/>
              </a:spcBef>
            </a:pPr>
            <a:r>
              <a:rPr lang="sl-SI" altLang="sl-SI" sz="1500">
                <a:latin typeface="Trebuchet MS" panose="020B0603020202020204" pitchFamily="34" charset="0"/>
              </a:rPr>
              <a:t>Kralj je vedel, da je bila v Jasonovo zmago vpletena Medeja. Ta je odšla do ladje tujcev po Jasona, nato pa sta skupaj šla po zlato runo. Medeja je uspavala zmaja, Jason je vzel runo, nato pa sta se vkrcala in ladja je izplula. </a:t>
            </a:r>
          </a:p>
        </p:txBody>
      </p:sp>
      <p:sp>
        <p:nvSpPr>
          <p:cNvPr id="64517" name="Text Box 5">
            <a:extLst>
              <a:ext uri="{FF2B5EF4-FFF2-40B4-BE49-F238E27FC236}">
                <a16:creationId xmlns:a16="http://schemas.microsoft.com/office/drawing/2014/main" id="{5E70F907-4A8A-4213-A573-34DA18341FA7}"/>
              </a:ext>
            </a:extLst>
          </p:cNvPr>
          <p:cNvSpPr txBox="1">
            <a:spLocks noChangeArrowheads="1"/>
          </p:cNvSpPr>
          <p:nvPr/>
        </p:nvSpPr>
        <p:spPr bwMode="auto">
          <a:xfrm>
            <a:off x="323850" y="1844675"/>
            <a:ext cx="8497888"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rPr>
              <a:t>Argonavti uidejo z Medejo</a:t>
            </a:r>
          </a:p>
          <a:p>
            <a:pPr>
              <a:spcBef>
                <a:spcPct val="50000"/>
              </a:spcBef>
            </a:pPr>
            <a:r>
              <a:rPr lang="sl-SI" altLang="sl-SI" sz="1500">
                <a:latin typeface="Trebuchet MS" panose="020B0603020202020204" pitchFamily="34" charset="0"/>
              </a:rPr>
              <a:t>Argonavti so bili že na odprtem morju, kralj pa je za njimi poslal podložnike in jim ukazal, da morajo dobiti njegovo hčer nazaj. Vodila jih je njihova zaveznica Hera. Koljhici jim niso nehali zasledovati, pred junaki so prišli do izliva Istra, kjer so se skrili v zasedo, vendar so se Argonavti domov vračali po drugi poti.</a:t>
            </a:r>
          </a:p>
        </p:txBody>
      </p:sp>
      <p:sp>
        <p:nvSpPr>
          <p:cNvPr id="64518" name="Text Box 6">
            <a:extLst>
              <a:ext uri="{FF2B5EF4-FFF2-40B4-BE49-F238E27FC236}">
                <a16:creationId xmlns:a16="http://schemas.microsoft.com/office/drawing/2014/main" id="{568F3BFB-DF76-464D-9059-8C936AADE2EF}"/>
              </a:ext>
            </a:extLst>
          </p:cNvPr>
          <p:cNvSpPr txBox="1">
            <a:spLocks noChangeArrowheads="1"/>
          </p:cNvSpPr>
          <p:nvPr/>
        </p:nvSpPr>
        <p:spPr bwMode="auto">
          <a:xfrm>
            <a:off x="250825" y="3429000"/>
            <a:ext cx="8424863"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rPr>
              <a:t>Argonavti se vračajo domov</a:t>
            </a:r>
          </a:p>
          <a:p>
            <a:pPr>
              <a:spcBef>
                <a:spcPct val="50000"/>
              </a:spcBef>
            </a:pPr>
            <a:r>
              <a:rPr lang="sl-SI" altLang="sl-SI" sz="1500">
                <a:latin typeface="Trebuchet MS" panose="020B0603020202020204" pitchFamily="34" charset="0"/>
              </a:rPr>
              <a:t>Pluli so mimo mnogih otokov in ko so mislili da že vidijo vrhove domovine, je jezni Zevs vzdignil vihar, ki jih je odnesel stran. Hera jih je usmerjala in varovala, da so brez hujših zapletov potovali naprej, proti domovini. Pluli so po odprtem morju, dokler niso prišli do otoka kjer so prebivali Faiaki.</a:t>
            </a:r>
          </a:p>
          <a:p>
            <a:pPr>
              <a:spcBef>
                <a:spcPct val="50000"/>
              </a:spcBef>
            </a:pPr>
            <a:endParaRPr lang="sl-SI" altLang="sl-SI" sz="1500">
              <a:latin typeface="Trebuchet MS" panose="020B0603020202020204" pitchFamily="34" charset="0"/>
            </a:endParaRPr>
          </a:p>
        </p:txBody>
      </p:sp>
      <p:sp>
        <p:nvSpPr>
          <p:cNvPr id="64519" name="Text Box 7">
            <a:extLst>
              <a:ext uri="{FF2B5EF4-FFF2-40B4-BE49-F238E27FC236}">
                <a16:creationId xmlns:a16="http://schemas.microsoft.com/office/drawing/2014/main" id="{9C74BF2C-DC4C-4DE5-B357-0D07D9C8FC11}"/>
              </a:ext>
            </a:extLst>
          </p:cNvPr>
          <p:cNvSpPr txBox="1">
            <a:spLocks noChangeArrowheads="1"/>
          </p:cNvSpPr>
          <p:nvPr/>
        </p:nvSpPr>
        <p:spPr bwMode="auto">
          <a:xfrm>
            <a:off x="250825" y="5084763"/>
            <a:ext cx="8064500"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rPr>
              <a:t>Koljhici jih spet zasledujejo</a:t>
            </a:r>
          </a:p>
          <a:p>
            <a:pPr>
              <a:spcBef>
                <a:spcPct val="50000"/>
              </a:spcBef>
            </a:pPr>
            <a:r>
              <a:rPr lang="sl-SI" altLang="sl-SI" sz="1500">
                <a:latin typeface="Trebuchet MS" panose="020B0603020202020204" pitchFamily="34" charset="0"/>
              </a:rPr>
              <a:t>Tu so bili nadvse gostoljubno sprejeti in so se hoteli odpočiti, vendar se je prikazala vojska Koljhicev. Zahtevali so kraljevo hčer. Kralj Faiakov Alkinoos je zadržal junake, dejal je, da če se Jason in Medeja poročita, bo lahko ostala z Argonavti. Še tisto noč sta se v svetišču poročila, zato je ostala z Argonavti. Po sedmih dneh so odpluli dalje. </a:t>
            </a:r>
          </a:p>
        </p:txBody>
      </p:sp>
    </p:spTree>
  </p:cSld>
  <p:clrMapOvr>
    <a:masterClrMapping/>
  </p:clrMapOvr>
  <p:transition advTm="110000"/>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68612" name="Text Box 4">
            <a:extLst>
              <a:ext uri="{FF2B5EF4-FFF2-40B4-BE49-F238E27FC236}">
                <a16:creationId xmlns:a16="http://schemas.microsoft.com/office/drawing/2014/main" id="{E95AD9B9-B7C3-4AD3-A5DD-6895CA0BD1DE}"/>
              </a:ext>
            </a:extLst>
          </p:cNvPr>
          <p:cNvSpPr txBox="1">
            <a:spLocks noChangeArrowheads="1"/>
          </p:cNvSpPr>
          <p:nvPr/>
        </p:nvSpPr>
        <p:spPr bwMode="auto">
          <a:xfrm>
            <a:off x="250825" y="260350"/>
            <a:ext cx="8424863"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rPr>
              <a:t>Zadnje dogodivščine Argonavtov</a:t>
            </a:r>
          </a:p>
          <a:p>
            <a:pPr>
              <a:spcBef>
                <a:spcPct val="50000"/>
              </a:spcBef>
            </a:pPr>
            <a:r>
              <a:rPr lang="sl-SI" altLang="sl-SI" sz="1500">
                <a:latin typeface="Trebuchet MS" panose="020B0603020202020204" pitchFamily="34" charset="0"/>
              </a:rPr>
              <a:t>Po hudem viharju so se izkrcali na samotni peščeni obali, v prepričanju da bodo umrli. </a:t>
            </a:r>
            <a:br>
              <a:rPr lang="sl-SI" altLang="sl-SI" sz="1500">
                <a:latin typeface="Trebuchet MS" panose="020B0603020202020204" pitchFamily="34" charset="0"/>
              </a:rPr>
            </a:br>
            <a:r>
              <a:rPr lang="sl-SI" altLang="sl-SI" sz="1500">
                <a:latin typeface="Trebuchet MS" panose="020B0603020202020204" pitchFamily="34" charset="0"/>
              </a:rPr>
              <a:t>Junaki so po puščavi nosili ladjo dvajset dni in noči, nato pa so prišli do Tritonskega pristanišča.</a:t>
            </a:r>
            <a:br>
              <a:rPr lang="sl-SI" altLang="sl-SI" sz="1500">
                <a:latin typeface="Trebuchet MS" panose="020B0603020202020204" pitchFamily="34" charset="0"/>
              </a:rPr>
            </a:br>
            <a:r>
              <a:rPr lang="sl-SI" altLang="sl-SI" sz="1500">
                <a:latin typeface="Trebuchet MS" panose="020B0603020202020204" pitchFamily="34" charset="0"/>
              </a:rPr>
              <a:t>Vkrcali so se na ladjo in v neki temni noči je Jason klical boga Apolona, naj jih reši teme. Uslišal je njegove prošnje in iz Olimpa streljal svetle puščice na nebo. Pokazal jim je otok in ladja je mirno plula proti domu. Jason je ladjo posvetil Pozejdonu in bila je povzdignjena med zvezde.</a:t>
            </a:r>
          </a:p>
          <a:p>
            <a:pPr>
              <a:spcBef>
                <a:spcPct val="50000"/>
              </a:spcBef>
            </a:pPr>
            <a:r>
              <a:rPr lang="sl-SI" altLang="sl-SI" sz="1500">
                <a:latin typeface="Trebuchet MS" panose="020B0603020202020204" pitchFamily="34" charset="0"/>
              </a:rPr>
              <a:t>Pelias ni pričakoval da se bo Jason vrnil in je bil zelo presenečen, ko mu je ta dal zlato runo.</a:t>
            </a:r>
            <a:br>
              <a:rPr lang="sl-SI" altLang="sl-SI" sz="1500">
                <a:latin typeface="Trebuchet MS" panose="020B0603020202020204" pitchFamily="34" charset="0"/>
              </a:rPr>
            </a:br>
            <a:r>
              <a:rPr lang="sl-SI" altLang="sl-SI" sz="1500">
                <a:latin typeface="Trebuchet MS" panose="020B0603020202020204" pitchFamily="34" charset="0"/>
              </a:rPr>
              <a:t>Medeja je razsekala runo in jo spremenila v jagnje.</a:t>
            </a:r>
            <a:br>
              <a:rPr lang="sl-SI" altLang="sl-SI" sz="1500">
                <a:latin typeface="Trebuchet MS" panose="020B0603020202020204" pitchFamily="34" charset="0"/>
              </a:rPr>
            </a:br>
            <a:r>
              <a:rPr lang="sl-SI" altLang="sl-SI" sz="1500">
                <a:latin typeface="Trebuchet MS" panose="020B0603020202020204" pitchFamily="34" charset="0"/>
              </a:rPr>
              <a:t>Peliasove hčere so želele, da pomladi njihovega očeta, a Medeja jih je prevarala, tako da so ga nehote ubile same. </a:t>
            </a:r>
          </a:p>
        </p:txBody>
      </p:sp>
      <p:sp>
        <p:nvSpPr>
          <p:cNvPr id="68613" name="Text Box 5">
            <a:extLst>
              <a:ext uri="{FF2B5EF4-FFF2-40B4-BE49-F238E27FC236}">
                <a16:creationId xmlns:a16="http://schemas.microsoft.com/office/drawing/2014/main" id="{9D318D80-1EA7-4589-AE9F-49FC55C69FC3}"/>
              </a:ext>
            </a:extLst>
          </p:cNvPr>
          <p:cNvSpPr txBox="1">
            <a:spLocks noChangeArrowheads="1"/>
          </p:cNvSpPr>
          <p:nvPr/>
        </p:nvSpPr>
        <p:spPr bwMode="auto">
          <a:xfrm>
            <a:off x="250825" y="3497263"/>
            <a:ext cx="8713788" cy="336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u="sng">
                <a:solidFill>
                  <a:schemeClr val="bg2"/>
                </a:solidFill>
              </a:rPr>
              <a:t>Jasonov konec</a:t>
            </a:r>
          </a:p>
          <a:p>
            <a:pPr>
              <a:spcBef>
                <a:spcPct val="50000"/>
              </a:spcBef>
            </a:pPr>
            <a:r>
              <a:rPr lang="sl-SI" altLang="sl-SI" sz="1500">
                <a:latin typeface="Trebuchet MS" panose="020B0603020202020204" pitchFamily="34" charset="0"/>
              </a:rPr>
              <a:t>Jason ni zasedel prestola v Ioku, ampak sta z Medejo pobegnila v Korint. </a:t>
            </a:r>
            <a:br>
              <a:rPr lang="sl-SI" altLang="sl-SI" sz="1500">
                <a:latin typeface="Trebuchet MS" panose="020B0603020202020204" pitchFamily="34" charset="0"/>
              </a:rPr>
            </a:br>
            <a:r>
              <a:rPr lang="sl-SI" altLang="sl-SI" sz="1500">
                <a:latin typeface="Trebuchet MS" panose="020B0603020202020204" pitchFamily="34" charset="0"/>
              </a:rPr>
              <a:t>Tam je z njo živel 10 let in rodila mu je tri sinove. </a:t>
            </a:r>
            <a:br>
              <a:rPr lang="sl-SI" altLang="sl-SI" sz="1500">
                <a:latin typeface="Trebuchet MS" panose="020B0603020202020204" pitchFamily="34" charset="0"/>
              </a:rPr>
            </a:br>
            <a:r>
              <a:rPr lang="sl-SI" altLang="sl-SI" sz="1500">
                <a:latin typeface="Trebuchet MS" panose="020B0603020202020204" pitchFamily="34" charset="0"/>
              </a:rPr>
              <a:t>Ko je njena telesna lepota izginila, se je zaljubil v kraljevo hči</a:t>
            </a:r>
            <a:br>
              <a:rPr lang="sl-SI" altLang="sl-SI" sz="1500">
                <a:latin typeface="Trebuchet MS" panose="020B0603020202020204" pitchFamily="34" charset="0"/>
              </a:rPr>
            </a:br>
            <a:r>
              <a:rPr lang="sl-SI" altLang="sl-SI" sz="1500">
                <a:latin typeface="Trebuchet MS" panose="020B0603020202020204" pitchFamily="34" charset="0"/>
              </a:rPr>
              <a:t>Glauke, s katero se je nameraval poročiti. </a:t>
            </a:r>
            <a:br>
              <a:rPr lang="sl-SI" altLang="sl-SI" sz="1500">
                <a:latin typeface="Trebuchet MS" panose="020B0603020202020204" pitchFamily="34" charset="0"/>
              </a:rPr>
            </a:br>
            <a:r>
              <a:rPr lang="sl-SI" altLang="sl-SI" sz="1500">
                <a:latin typeface="Trebuchet MS" panose="020B0603020202020204" pitchFamily="34" charset="0"/>
              </a:rPr>
              <a:t>Medejo je prosil za razvezo in ta se mu je želela maščevati. </a:t>
            </a:r>
            <a:br>
              <a:rPr lang="sl-SI" altLang="sl-SI" sz="1500">
                <a:latin typeface="Trebuchet MS" panose="020B0603020202020204" pitchFamily="34" charset="0"/>
              </a:rPr>
            </a:br>
            <a:r>
              <a:rPr lang="sl-SI" altLang="sl-SI" sz="1500">
                <a:latin typeface="Trebuchet MS" panose="020B0603020202020204" pitchFamily="34" charset="0"/>
              </a:rPr>
              <a:t>Za poročno darilo je Glauki poslala zlato obleko in nakit. </a:t>
            </a:r>
            <a:br>
              <a:rPr lang="sl-SI" altLang="sl-SI" sz="1500">
                <a:latin typeface="Trebuchet MS" panose="020B0603020202020204" pitchFamily="34" charset="0"/>
              </a:rPr>
            </a:br>
            <a:r>
              <a:rPr lang="sl-SI" altLang="sl-SI" sz="1500">
                <a:latin typeface="Trebuchet MS" panose="020B0603020202020204" pitchFamily="34" charset="0"/>
              </a:rPr>
              <a:t>Namazano je bilo s strupom, tako da je umrla. </a:t>
            </a:r>
            <a:br>
              <a:rPr lang="sl-SI" altLang="sl-SI" sz="1500">
                <a:latin typeface="Trebuchet MS" panose="020B0603020202020204" pitchFamily="34" charset="0"/>
              </a:rPr>
            </a:br>
            <a:r>
              <a:rPr lang="sl-SI" altLang="sl-SI" sz="1500">
                <a:latin typeface="Trebuchet MS" panose="020B0603020202020204" pitchFamily="34" charset="0"/>
              </a:rPr>
              <a:t>Medeja je v spanju zabodla še svoje tri sinove. </a:t>
            </a:r>
            <a:br>
              <a:rPr lang="sl-SI" altLang="sl-SI" sz="1500">
                <a:latin typeface="Trebuchet MS" panose="020B0603020202020204" pitchFamily="34" charset="0"/>
              </a:rPr>
            </a:br>
            <a:r>
              <a:rPr lang="sl-SI" altLang="sl-SI" sz="1500">
                <a:latin typeface="Trebuchet MS" panose="020B0603020202020204" pitchFamily="34" charset="0"/>
              </a:rPr>
              <a:t>Jason je bil obupan. Stekel je pred hišo in v vozu v katerega so </a:t>
            </a:r>
            <a:br>
              <a:rPr lang="sl-SI" altLang="sl-SI" sz="1500">
                <a:latin typeface="Trebuchet MS" panose="020B0603020202020204" pitchFamily="34" charset="0"/>
              </a:rPr>
            </a:br>
            <a:r>
              <a:rPr lang="sl-SI" altLang="sl-SI" sz="1500">
                <a:latin typeface="Trebuchet MS" panose="020B0603020202020204" pitchFamily="34" charset="0"/>
              </a:rPr>
              <a:t>bili vpreženi zmaji zagledal Medejo. </a:t>
            </a:r>
            <a:br>
              <a:rPr lang="sl-SI" altLang="sl-SI" sz="1500">
                <a:latin typeface="Trebuchet MS" panose="020B0603020202020204" pitchFamily="34" charset="0"/>
              </a:rPr>
            </a:br>
            <a:r>
              <a:rPr lang="sl-SI" altLang="sl-SI" sz="1500">
                <a:latin typeface="Trebuchet MS" panose="020B0603020202020204" pitchFamily="34" charset="0"/>
              </a:rPr>
              <a:t>Vrgel se je na meč in umrl na pragu svoje hiše.</a:t>
            </a:r>
            <a:r>
              <a:rPr lang="sl-SI" altLang="sl-SI" sz="1400"/>
              <a:t>     </a:t>
            </a:r>
            <a:r>
              <a:rPr lang="sl-SI" altLang="sl-SI" b="1" i="1" u="sng"/>
              <a:t> </a:t>
            </a:r>
          </a:p>
          <a:p>
            <a:pPr>
              <a:spcBef>
                <a:spcPct val="50000"/>
              </a:spcBef>
            </a:pPr>
            <a:endParaRPr lang="sl-SI" altLang="sl-SI" sz="1400"/>
          </a:p>
        </p:txBody>
      </p:sp>
      <p:pic>
        <p:nvPicPr>
          <p:cNvPr id="68614" name="Picture 6" descr="argonavti1">
            <a:extLst>
              <a:ext uri="{FF2B5EF4-FFF2-40B4-BE49-F238E27FC236}">
                <a16:creationId xmlns:a16="http://schemas.microsoft.com/office/drawing/2014/main" id="{4BC7F1ED-DDB8-4784-A856-6124F9E21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149725"/>
            <a:ext cx="2705100" cy="2281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21000"/>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AB94"/>
            </a:gs>
            <a:gs pos="17000">
              <a:srgbClr val="D4DEFF"/>
            </a:gs>
            <a:gs pos="47000">
              <a:srgbClr val="D4DEFF"/>
            </a:gs>
            <a:gs pos="100000">
              <a:srgbClr val="8488C4"/>
            </a:gs>
          </a:gsLst>
          <a:lin ang="5400000" scaled="1"/>
        </a:gra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56B5A99-0215-49E2-9ED0-E0E68478BA5E}"/>
              </a:ext>
            </a:extLst>
          </p:cNvPr>
          <p:cNvSpPr>
            <a:spLocks noGrp="1" noChangeArrowheads="1"/>
          </p:cNvSpPr>
          <p:nvPr>
            <p:ph type="ctrTitle"/>
          </p:nvPr>
        </p:nvSpPr>
        <p:spPr>
          <a:xfrm>
            <a:off x="468313" y="115888"/>
            <a:ext cx="7772400" cy="908050"/>
          </a:xfrm>
        </p:spPr>
        <p:txBody>
          <a:bodyPr anchor="ctr"/>
          <a:lstStyle/>
          <a:p>
            <a:r>
              <a:rPr lang="sl-SI" altLang="sl-SI" sz="4400" b="1">
                <a:solidFill>
                  <a:srgbClr val="990099"/>
                </a:solidFill>
              </a:rPr>
              <a:t>GRŠKI IN RIMSKI BOGOVI</a:t>
            </a:r>
          </a:p>
        </p:txBody>
      </p:sp>
      <p:sp>
        <p:nvSpPr>
          <p:cNvPr id="40964" name="Rectangle 4">
            <a:extLst>
              <a:ext uri="{FF2B5EF4-FFF2-40B4-BE49-F238E27FC236}">
                <a16:creationId xmlns:a16="http://schemas.microsoft.com/office/drawing/2014/main" id="{1BE64A57-98F0-4867-94FE-B9E5E2DC8635}"/>
              </a:ext>
            </a:extLst>
          </p:cNvPr>
          <p:cNvSpPr>
            <a:spLocks noGrp="1" noChangeArrowheads="1"/>
          </p:cNvSpPr>
          <p:nvPr>
            <p:ph type="subTitle" idx="1"/>
          </p:nvPr>
        </p:nvSpPr>
        <p:spPr>
          <a:xfrm>
            <a:off x="1187450" y="981075"/>
            <a:ext cx="6400800" cy="576263"/>
          </a:xfrm>
        </p:spPr>
        <p:txBody>
          <a:bodyPr/>
          <a:lstStyle/>
          <a:p>
            <a:r>
              <a:rPr lang="sl-SI" altLang="sl-SI" sz="2800" b="1">
                <a:solidFill>
                  <a:srgbClr val="3366FF"/>
                </a:solidFill>
                <a:effectLst>
                  <a:outerShdw blurRad="38100" dist="38100" dir="2700000" algn="tl">
                    <a:srgbClr val="000000"/>
                  </a:outerShdw>
                </a:effectLst>
              </a:rPr>
              <a:t>Nastanek sveta in bogov</a:t>
            </a:r>
          </a:p>
        </p:txBody>
      </p:sp>
      <p:sp>
        <p:nvSpPr>
          <p:cNvPr id="40966" name="Text Box 6">
            <a:extLst>
              <a:ext uri="{FF2B5EF4-FFF2-40B4-BE49-F238E27FC236}">
                <a16:creationId xmlns:a16="http://schemas.microsoft.com/office/drawing/2014/main" id="{1EC20C92-33AB-4A11-B2CA-08E23B509A73}"/>
              </a:ext>
            </a:extLst>
          </p:cNvPr>
          <p:cNvSpPr txBox="1">
            <a:spLocks noChangeArrowheads="1"/>
          </p:cNvSpPr>
          <p:nvPr/>
        </p:nvSpPr>
        <p:spPr bwMode="auto">
          <a:xfrm>
            <a:off x="250825" y="1916113"/>
            <a:ext cx="8353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40967" name="Text Box 7">
            <a:extLst>
              <a:ext uri="{FF2B5EF4-FFF2-40B4-BE49-F238E27FC236}">
                <a16:creationId xmlns:a16="http://schemas.microsoft.com/office/drawing/2014/main" id="{B9D55ADF-35A1-4B71-B6C0-0891673447DB}"/>
              </a:ext>
            </a:extLst>
          </p:cNvPr>
          <p:cNvSpPr txBox="1">
            <a:spLocks noChangeArrowheads="1"/>
          </p:cNvSpPr>
          <p:nvPr/>
        </p:nvSpPr>
        <p:spPr bwMode="auto">
          <a:xfrm>
            <a:off x="0" y="1557338"/>
            <a:ext cx="90741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sl-SI" altLang="sl-SI"/>
              <a:t>     </a:t>
            </a:r>
            <a:r>
              <a:rPr lang="sl-SI" altLang="sl-SI" b="1"/>
              <a:t>- Najstarejšo zgodbo nam pripoveduje Homer, ki omenja izvor vsega. Glavni </a:t>
            </a:r>
            <a:br>
              <a:rPr lang="sl-SI" altLang="sl-SI" b="1"/>
            </a:br>
            <a:r>
              <a:rPr lang="sl-SI" altLang="sl-SI" b="1"/>
              <a:t>  vir za poznavanje grških mitov je grško pesništvo, predvsem Homer in </a:t>
            </a:r>
            <a:br>
              <a:rPr lang="sl-SI" altLang="sl-SI" b="1"/>
            </a:br>
            <a:r>
              <a:rPr lang="sl-SI" altLang="sl-SI" b="1"/>
              <a:t>  Hesoid.</a:t>
            </a:r>
            <a:br>
              <a:rPr lang="sl-SI" altLang="sl-SI" b="1"/>
            </a:br>
            <a:br>
              <a:rPr lang="sl-SI" altLang="sl-SI" b="1"/>
            </a:br>
            <a:r>
              <a:rPr lang="sl-SI" altLang="sl-SI" b="1"/>
              <a:t>- Pesnik Hesoid pripoveduje, da je bil najprej Kaos, zevajoča praznina,  </a:t>
            </a:r>
            <a:br>
              <a:rPr lang="sl-SI" altLang="sl-SI" b="1"/>
            </a:br>
            <a:r>
              <a:rPr lang="sl-SI" altLang="sl-SI" b="1"/>
              <a:t>  napolnjena z meglo, iz tega se je razvilo vse kar je danes.</a:t>
            </a:r>
            <a:br>
              <a:rPr lang="sl-SI" altLang="sl-SI" b="1"/>
            </a:br>
            <a:r>
              <a:rPr lang="sl-SI" altLang="sl-SI"/>
              <a:t> </a:t>
            </a:r>
            <a:br>
              <a:rPr lang="sl-SI" altLang="sl-SI"/>
            </a:br>
            <a:r>
              <a:rPr lang="sl-SI" altLang="sl-SI"/>
              <a:t>- Najprej je nastala Gaja (Zemlja), Tantar (temno brezno pod zemljo)</a:t>
            </a:r>
            <a:br>
              <a:rPr lang="sl-SI" altLang="sl-SI"/>
            </a:br>
            <a:r>
              <a:rPr lang="sl-SI" altLang="sl-SI"/>
              <a:t> in Eros (ljubezen).</a:t>
            </a:r>
            <a:br>
              <a:rPr lang="sl-SI" altLang="sl-SI"/>
            </a:br>
            <a:br>
              <a:rPr lang="sl-SI" altLang="sl-SI"/>
            </a:br>
            <a:r>
              <a:rPr lang="sl-SI" altLang="sl-SI"/>
              <a:t> - Potem je Gaja iz sebe rodila Urana (nebo) in Ponta (morje).</a:t>
            </a:r>
            <a:br>
              <a:rPr lang="sl-SI" altLang="sl-SI"/>
            </a:br>
            <a:r>
              <a:rPr lang="sl-SI" altLang="sl-SI"/>
              <a:t> - Nato sta se združila Uran in Ponta, ter rodila Titane, šest moških in šest ženskih </a:t>
            </a:r>
            <a:br>
              <a:rPr lang="sl-SI" altLang="sl-SI"/>
            </a:br>
            <a:r>
              <a:rPr lang="sl-SI" altLang="sl-SI"/>
              <a:t>  velikanov.</a:t>
            </a:r>
            <a:br>
              <a:rPr lang="sl-SI" altLang="sl-SI"/>
            </a:br>
            <a:br>
              <a:rPr lang="sl-SI" altLang="sl-SI"/>
            </a:br>
            <a:r>
              <a:rPr lang="sl-SI" altLang="sl-SI"/>
              <a:t>- Štirje so se poročili med seboj</a:t>
            </a:r>
            <a:br>
              <a:rPr lang="sl-SI" altLang="sl-SI"/>
            </a:br>
            <a:br>
              <a:rPr lang="sl-SI" altLang="sl-SI"/>
            </a:br>
            <a:r>
              <a:rPr lang="sl-SI" altLang="sl-SI"/>
              <a:t>- Nastali so: Leto, Astra (boginja zvezd), Helios (bog sonca), Selene (mesec),</a:t>
            </a:r>
            <a:br>
              <a:rPr lang="sl-SI" altLang="sl-SI"/>
            </a:br>
            <a:r>
              <a:rPr lang="sl-SI" altLang="sl-SI"/>
              <a:t>  Eos (zora), iz teh zakonov so se rodili Zvezde, Vetrovi, Atlanta…</a:t>
            </a:r>
          </a:p>
        </p:txBody>
      </p:sp>
    </p:spTree>
  </p:cSld>
  <p:clrMapOvr>
    <a:masterClrMapping/>
  </p:clrMapOvr>
  <p:transition advTm="6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40962"/>
                                        </p:tgtEl>
                                        <p:attrNameLst>
                                          <p:attrName>style.color</p:attrName>
                                        </p:attrNameLst>
                                      </p:cBhvr>
                                      <p:by>
                                        <p:hsl h="0" s="12549" l="25098"/>
                                      </p:by>
                                    </p:animClr>
                                    <p:animClr clrSpc="hsl" dir="cw">
                                      <p:cBhvr>
                                        <p:cTn id="7" dur="1000" fill="hold"/>
                                        <p:tgtEl>
                                          <p:spTgt spid="40962"/>
                                        </p:tgtEl>
                                        <p:attrNameLst>
                                          <p:attrName>fillcolor</p:attrName>
                                        </p:attrNameLst>
                                      </p:cBhvr>
                                      <p:by>
                                        <p:hsl h="0" s="12549" l="25098"/>
                                      </p:by>
                                    </p:animClr>
                                    <p:animClr clrSpc="hsl" dir="cw">
                                      <p:cBhvr>
                                        <p:cTn id="8" dur="1000" fill="hold"/>
                                        <p:tgtEl>
                                          <p:spTgt spid="40962"/>
                                        </p:tgtEl>
                                        <p:attrNameLst>
                                          <p:attrName>stroke.color</p:attrName>
                                        </p:attrNameLst>
                                      </p:cBhvr>
                                      <p:by>
                                        <p:hsl h="0" s="12549" l="25098"/>
                                      </p:by>
                                    </p:animClr>
                                    <p:set>
                                      <p:cBhvr>
                                        <p:cTn id="9" dur="1000" fill="hold"/>
                                        <p:tgtEl>
                                          <p:spTgt spid="409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2" name="Text Box 4">
            <a:extLst>
              <a:ext uri="{FF2B5EF4-FFF2-40B4-BE49-F238E27FC236}">
                <a16:creationId xmlns:a16="http://schemas.microsoft.com/office/drawing/2014/main" id="{3C00FADC-9BB9-4F02-A5D2-FA2F8119657E}"/>
              </a:ext>
            </a:extLst>
          </p:cNvPr>
          <p:cNvSpPr txBox="1">
            <a:spLocks noChangeArrowheads="1"/>
          </p:cNvSpPr>
          <p:nvPr/>
        </p:nvSpPr>
        <p:spPr bwMode="auto">
          <a:xfrm>
            <a:off x="971550" y="260350"/>
            <a:ext cx="5329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48133" name="Text Box 5">
            <a:extLst>
              <a:ext uri="{FF2B5EF4-FFF2-40B4-BE49-F238E27FC236}">
                <a16:creationId xmlns:a16="http://schemas.microsoft.com/office/drawing/2014/main" id="{B6F72357-B822-4530-8FC5-6806BCE34A61}"/>
              </a:ext>
            </a:extLst>
          </p:cNvPr>
          <p:cNvSpPr txBox="1">
            <a:spLocks noChangeArrowheads="1"/>
          </p:cNvSpPr>
          <p:nvPr/>
        </p:nvSpPr>
        <p:spPr bwMode="auto">
          <a:xfrm>
            <a:off x="1763713" y="333375"/>
            <a:ext cx="32400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2800">
                <a:solidFill>
                  <a:srgbClr val="CC99FF"/>
                </a:solidFill>
                <a:effectLst>
                  <a:outerShdw blurRad="38100" dist="38100" dir="2700000" algn="tl">
                    <a:srgbClr val="C0C0C0"/>
                  </a:outerShdw>
                </a:effectLst>
                <a:latin typeface="Copperplate Gothic Bold" panose="020E0705020206020404" pitchFamily="34" charset="0"/>
              </a:rPr>
              <a:t>Bogovi neba</a:t>
            </a:r>
          </a:p>
        </p:txBody>
      </p:sp>
      <p:sp>
        <p:nvSpPr>
          <p:cNvPr id="48134" name="Text Box 6">
            <a:extLst>
              <a:ext uri="{FF2B5EF4-FFF2-40B4-BE49-F238E27FC236}">
                <a16:creationId xmlns:a16="http://schemas.microsoft.com/office/drawing/2014/main" id="{DB56931E-2389-4A42-9B0F-03DA561EDCEA}"/>
              </a:ext>
            </a:extLst>
          </p:cNvPr>
          <p:cNvSpPr txBox="1">
            <a:spLocks noChangeArrowheads="1"/>
          </p:cNvSpPr>
          <p:nvPr/>
        </p:nvSpPr>
        <p:spPr bwMode="auto">
          <a:xfrm>
            <a:off x="250825" y="1052513"/>
            <a:ext cx="8569325" cy="21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CC99FF"/>
                </a:solidFill>
              </a:rPr>
              <a:t>ZEUS    (Rimski Jupiter) </a:t>
            </a:r>
            <a:br>
              <a:rPr lang="sl-SI" altLang="sl-SI">
                <a:solidFill>
                  <a:srgbClr val="CC99FF"/>
                </a:solidFill>
              </a:rPr>
            </a:br>
            <a:r>
              <a:rPr lang="sl-SI" altLang="sl-SI" sz="1700">
                <a:solidFill>
                  <a:srgbClr val="CCFFFF"/>
                </a:solidFill>
              </a:rPr>
              <a:t>Bil poglavar Olimpa. Bil je sin Kronosa in Ree, ki ga je skrivaj rodila na Kreti, ker je Kronos zaradi prerokbe, da mu bodo otroci stregli po življenju pojedel vse svoje otroke.</a:t>
            </a:r>
            <a:br>
              <a:rPr lang="sl-SI" altLang="sl-SI" sz="1700">
                <a:solidFill>
                  <a:srgbClr val="CCFFFF"/>
                </a:solidFill>
              </a:rPr>
            </a:br>
            <a:r>
              <a:rPr lang="sl-SI" altLang="sl-SI" sz="1700">
                <a:solidFill>
                  <a:srgbClr val="CCFFFF"/>
                </a:solidFill>
              </a:rPr>
              <a:t>Zanj so skrbele nimfe. Ko pa je odrasel, je očeta prisilil, da je izpljuval vse brate in sestre, ki so Zeusu v zahvalo podarili svoje moči.</a:t>
            </a:r>
            <a:br>
              <a:rPr lang="sl-SI" altLang="sl-SI" sz="1700">
                <a:solidFill>
                  <a:srgbClr val="CCFFFF"/>
                </a:solidFill>
              </a:rPr>
            </a:br>
            <a:r>
              <a:rPr lang="sl-SI" altLang="sl-SI" sz="1700">
                <a:solidFill>
                  <a:srgbClr val="CCFFFF"/>
                </a:solidFill>
              </a:rPr>
              <a:t>Iz Olimpa se je začel bojevati proti Kronosu in Titanim.  </a:t>
            </a:r>
            <a:br>
              <a:rPr lang="sl-SI" altLang="sl-SI" sz="1700">
                <a:solidFill>
                  <a:srgbClr val="CCFFFF"/>
                </a:solidFill>
              </a:rPr>
            </a:br>
            <a:r>
              <a:rPr lang="sl-SI" altLang="sl-SI" sz="1700">
                <a:solidFill>
                  <a:srgbClr val="CCFFFF"/>
                </a:solidFill>
              </a:rPr>
              <a:t>Ree je Zeusu izdala skrivnost zmage. Zeus je zmagal in bratom razdelil oblasti.</a:t>
            </a:r>
            <a:br>
              <a:rPr lang="sl-SI" altLang="sl-SI" sz="1700">
                <a:solidFill>
                  <a:srgbClr val="CCFFFF"/>
                </a:solidFill>
              </a:rPr>
            </a:br>
            <a:r>
              <a:rPr lang="sl-SI" altLang="sl-SI" sz="1700">
                <a:solidFill>
                  <a:srgbClr val="CCFFFF"/>
                </a:solidFill>
              </a:rPr>
              <a:t>Naposled je postal vladar sveta.  </a:t>
            </a:r>
          </a:p>
        </p:txBody>
      </p:sp>
      <p:sp>
        <p:nvSpPr>
          <p:cNvPr id="48135" name="Text Box 7">
            <a:extLst>
              <a:ext uri="{FF2B5EF4-FFF2-40B4-BE49-F238E27FC236}">
                <a16:creationId xmlns:a16="http://schemas.microsoft.com/office/drawing/2014/main" id="{E7E3F7EC-A71C-4966-A2DB-FE774F027FE8}"/>
              </a:ext>
            </a:extLst>
          </p:cNvPr>
          <p:cNvSpPr txBox="1">
            <a:spLocks noChangeArrowheads="1"/>
          </p:cNvSpPr>
          <p:nvPr/>
        </p:nvSpPr>
        <p:spPr bwMode="auto">
          <a:xfrm>
            <a:off x="250825" y="3644900"/>
            <a:ext cx="8137525"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CC99FF"/>
                </a:solidFill>
              </a:rPr>
              <a:t>HERA    (Rimska Juno) </a:t>
            </a:r>
            <a:br>
              <a:rPr lang="sl-SI" altLang="sl-SI">
                <a:solidFill>
                  <a:srgbClr val="CC99FF"/>
                </a:solidFill>
              </a:rPr>
            </a:br>
            <a:r>
              <a:rPr lang="sl-SI" altLang="sl-SI" sz="1700">
                <a:solidFill>
                  <a:srgbClr val="CCFFFF"/>
                </a:solidFill>
              </a:rPr>
              <a:t>Bila prava Zeusova žena, čeprav njegova starejša sestra.</a:t>
            </a:r>
            <a:br>
              <a:rPr lang="sl-SI" altLang="sl-SI" sz="1700">
                <a:solidFill>
                  <a:srgbClr val="CCFFFF"/>
                </a:solidFill>
              </a:rPr>
            </a:br>
            <a:r>
              <a:rPr lang="sl-SI" altLang="sl-SI" sz="1700">
                <a:solidFill>
                  <a:srgbClr val="CCFFFF"/>
                </a:solidFill>
              </a:rPr>
              <a:t>Grki so jo častili kot najvišjo boginjo, kraljico neba. Posegala je v življenje ljudi, bila je zavetnica materinstva in rojstva.</a:t>
            </a:r>
            <a:br>
              <a:rPr lang="sl-SI" altLang="sl-SI" sz="1700">
                <a:solidFill>
                  <a:srgbClr val="CCFFFF"/>
                </a:solidFill>
              </a:rPr>
            </a:br>
            <a:r>
              <a:rPr lang="sl-SI" altLang="sl-SI" sz="1700">
                <a:solidFill>
                  <a:srgbClr val="CCFFFF"/>
                </a:solidFill>
              </a:rPr>
              <a:t>Po značaju je bila trda in neizprosna, ljubosumna žena. </a:t>
            </a:r>
          </a:p>
        </p:txBody>
      </p:sp>
      <p:sp>
        <p:nvSpPr>
          <p:cNvPr id="48136" name="Text Box 8">
            <a:extLst>
              <a:ext uri="{FF2B5EF4-FFF2-40B4-BE49-F238E27FC236}">
                <a16:creationId xmlns:a16="http://schemas.microsoft.com/office/drawing/2014/main" id="{FD0AB3C1-7341-416B-8C0F-153AFE903185}"/>
              </a:ext>
            </a:extLst>
          </p:cNvPr>
          <p:cNvSpPr txBox="1">
            <a:spLocks noChangeArrowheads="1"/>
          </p:cNvSpPr>
          <p:nvPr/>
        </p:nvSpPr>
        <p:spPr bwMode="auto">
          <a:xfrm>
            <a:off x="250825" y="5157788"/>
            <a:ext cx="8208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sz="1600"/>
          </a:p>
        </p:txBody>
      </p:sp>
    </p:spTree>
  </p:cSld>
  <p:clrMapOvr>
    <a:masterClrMapping/>
  </p:clrMapOvr>
  <p:transition advTm="69000"/>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8372" name="Rectangle 4">
            <a:extLst>
              <a:ext uri="{FF2B5EF4-FFF2-40B4-BE49-F238E27FC236}">
                <a16:creationId xmlns:a16="http://schemas.microsoft.com/office/drawing/2014/main" id="{1E1293E5-5AFC-4BB6-92EE-914FF2C2B849}"/>
              </a:ext>
            </a:extLst>
          </p:cNvPr>
          <p:cNvSpPr>
            <a:spLocks noChangeArrowheads="1"/>
          </p:cNvSpPr>
          <p:nvPr/>
        </p:nvSpPr>
        <p:spPr bwMode="auto">
          <a:xfrm>
            <a:off x="395288" y="620713"/>
            <a:ext cx="8353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a:solidFill>
                  <a:srgbClr val="CC99FF"/>
                </a:solidFill>
              </a:rPr>
              <a:t>ATENA  (Rimska Minerva)</a:t>
            </a:r>
            <a:br>
              <a:rPr lang="sl-SI" altLang="sl-SI">
                <a:solidFill>
                  <a:srgbClr val="CC99FF"/>
                </a:solidFill>
              </a:rPr>
            </a:br>
            <a:r>
              <a:rPr lang="sl-SI" altLang="sl-SI" sz="1700">
                <a:solidFill>
                  <a:srgbClr val="CCFFFF"/>
                </a:solidFill>
              </a:rPr>
              <a:t>Hči Zeusa. Že ko se je rodila, je bila v popolni bojni opremi, njene modre oči pa so izžarevale božansko modrost. Častili so jo kot nepremagljivo bojevnico, boginjo modrosti in znanja. Bila je zaveznica filozofov, pesnikov in govornikov.</a:t>
            </a:r>
          </a:p>
        </p:txBody>
      </p:sp>
      <p:sp>
        <p:nvSpPr>
          <p:cNvPr id="58373" name="Text Box 5">
            <a:extLst>
              <a:ext uri="{FF2B5EF4-FFF2-40B4-BE49-F238E27FC236}">
                <a16:creationId xmlns:a16="http://schemas.microsoft.com/office/drawing/2014/main" id="{50024818-4AC0-4412-BEDE-46E4900F7C7B}"/>
              </a:ext>
            </a:extLst>
          </p:cNvPr>
          <p:cNvSpPr txBox="1">
            <a:spLocks noChangeArrowheads="1"/>
          </p:cNvSpPr>
          <p:nvPr/>
        </p:nvSpPr>
        <p:spPr bwMode="auto">
          <a:xfrm>
            <a:off x="323850" y="2060575"/>
            <a:ext cx="84963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CC99FF"/>
                </a:solidFill>
              </a:rPr>
              <a:t>APOLON   (Rimski Apolo) </a:t>
            </a:r>
            <a:br>
              <a:rPr lang="sl-SI" altLang="sl-SI">
                <a:solidFill>
                  <a:srgbClr val="CC99FF"/>
                </a:solidFill>
              </a:rPr>
            </a:br>
            <a:r>
              <a:rPr lang="sl-SI" altLang="sl-SI" sz="1700">
                <a:solidFill>
                  <a:srgbClr val="CCFFFF"/>
                </a:solidFill>
              </a:rPr>
              <a:t>Imel je sestro dvojčico Artemido. Bil je svetel bog, njegovo orožje je bil lok. Imeli so ga za očeta najboljših pevcev, boga petja in glasbe.</a:t>
            </a:r>
            <a:r>
              <a:rPr lang="sl-SI" altLang="sl-SI" sz="1700"/>
              <a:t> </a:t>
            </a:r>
          </a:p>
        </p:txBody>
      </p:sp>
      <p:sp>
        <p:nvSpPr>
          <p:cNvPr id="58374" name="Text Box 6">
            <a:extLst>
              <a:ext uri="{FF2B5EF4-FFF2-40B4-BE49-F238E27FC236}">
                <a16:creationId xmlns:a16="http://schemas.microsoft.com/office/drawing/2014/main" id="{AD7459C7-04A4-40C4-A203-BD0C925AC41F}"/>
              </a:ext>
            </a:extLst>
          </p:cNvPr>
          <p:cNvSpPr txBox="1">
            <a:spLocks noChangeArrowheads="1"/>
          </p:cNvSpPr>
          <p:nvPr/>
        </p:nvSpPr>
        <p:spPr bwMode="auto">
          <a:xfrm>
            <a:off x="323850" y="3213100"/>
            <a:ext cx="84248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CC99FF"/>
                </a:solidFill>
              </a:rPr>
              <a:t>ARTEMIDA  (Rimska Diana)</a:t>
            </a:r>
            <a:br>
              <a:rPr lang="sl-SI" altLang="sl-SI">
                <a:solidFill>
                  <a:srgbClr val="CC99FF"/>
                </a:solidFill>
              </a:rPr>
            </a:br>
            <a:r>
              <a:rPr lang="sl-SI" altLang="sl-SI" sz="1700">
                <a:solidFill>
                  <a:srgbClr val="CCFFFF"/>
                </a:solidFill>
              </a:rPr>
              <a:t>Zeusova in Letina hči. Apolonova sestra dvojčica. Njeno orožje so bile puščice, s katerimi je natančno zadela človeka ali žival. Boginja lova, lune in smrti. Opisujejo jo kot boginjo čaranja, čistosti in devištva.</a:t>
            </a:r>
          </a:p>
        </p:txBody>
      </p:sp>
      <p:sp>
        <p:nvSpPr>
          <p:cNvPr id="58376" name="Text Box 8">
            <a:extLst>
              <a:ext uri="{FF2B5EF4-FFF2-40B4-BE49-F238E27FC236}">
                <a16:creationId xmlns:a16="http://schemas.microsoft.com/office/drawing/2014/main" id="{A76FC91C-32C7-4E09-9C92-3E422E36A033}"/>
              </a:ext>
            </a:extLst>
          </p:cNvPr>
          <p:cNvSpPr txBox="1">
            <a:spLocks noChangeArrowheads="1"/>
          </p:cNvSpPr>
          <p:nvPr/>
        </p:nvSpPr>
        <p:spPr bwMode="auto">
          <a:xfrm>
            <a:off x="395288" y="4292600"/>
            <a:ext cx="6913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58377" name="Text Box 9">
            <a:extLst>
              <a:ext uri="{FF2B5EF4-FFF2-40B4-BE49-F238E27FC236}">
                <a16:creationId xmlns:a16="http://schemas.microsoft.com/office/drawing/2014/main" id="{1EC193B3-9729-43B1-838E-198636A106A9}"/>
              </a:ext>
            </a:extLst>
          </p:cNvPr>
          <p:cNvSpPr txBox="1">
            <a:spLocks noChangeArrowheads="1"/>
          </p:cNvSpPr>
          <p:nvPr/>
        </p:nvSpPr>
        <p:spPr bwMode="auto">
          <a:xfrm>
            <a:off x="250825" y="4652963"/>
            <a:ext cx="8137525"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CC99FF"/>
                </a:solidFill>
              </a:rPr>
              <a:t>ARES     (Rimski Mars)</a:t>
            </a:r>
            <a:br>
              <a:rPr lang="sl-SI" altLang="sl-SI">
                <a:solidFill>
                  <a:srgbClr val="CC99FF"/>
                </a:solidFill>
              </a:rPr>
            </a:br>
            <a:r>
              <a:rPr lang="sl-SI" altLang="sl-SI" sz="1700">
                <a:solidFill>
                  <a:srgbClr val="CCFFFF"/>
                </a:solidFill>
              </a:rPr>
              <a:t>Sin Zeusa in Here. Bog vojne, nasilen in napadalen, </a:t>
            </a:r>
            <a:br>
              <a:rPr lang="sl-SI" altLang="sl-SI" sz="1700">
                <a:solidFill>
                  <a:srgbClr val="CCFFFF"/>
                </a:solidFill>
              </a:rPr>
            </a:br>
            <a:r>
              <a:rPr lang="sl-SI" altLang="sl-SI" sz="1700">
                <a:solidFill>
                  <a:srgbClr val="CCFFFF"/>
                </a:solidFill>
              </a:rPr>
              <a:t>ljubil je poboje in spopade. </a:t>
            </a:r>
            <a:br>
              <a:rPr lang="sl-SI" altLang="sl-SI" sz="1700">
                <a:solidFill>
                  <a:srgbClr val="CCFFFF"/>
                </a:solidFill>
              </a:rPr>
            </a:br>
            <a:r>
              <a:rPr lang="sl-SI" altLang="sl-SI" sz="1700">
                <a:solidFill>
                  <a:srgbClr val="CCFFFF"/>
                </a:solidFill>
              </a:rPr>
              <a:t>Bil je oborožen od glave od pet. </a:t>
            </a:r>
            <a:br>
              <a:rPr lang="sl-SI" altLang="sl-SI" sz="1700">
                <a:solidFill>
                  <a:srgbClr val="CCFFFF"/>
                </a:solidFill>
              </a:rPr>
            </a:br>
            <a:r>
              <a:rPr lang="sl-SI" altLang="sl-SI" sz="1700">
                <a:solidFill>
                  <a:srgbClr val="CCFFFF"/>
                </a:solidFill>
              </a:rPr>
              <a:t>Ljudem ni bil pri srcu. </a:t>
            </a:r>
          </a:p>
        </p:txBody>
      </p:sp>
    </p:spTree>
  </p:cSld>
  <p:clrMapOvr>
    <a:masterClrMapping/>
  </p:clrMapOvr>
  <p:transition advTm="77000"/>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20" name="Text Box 4">
            <a:extLst>
              <a:ext uri="{FF2B5EF4-FFF2-40B4-BE49-F238E27FC236}">
                <a16:creationId xmlns:a16="http://schemas.microsoft.com/office/drawing/2014/main" id="{59E19FDF-66B9-4B46-9DD0-2DCF75578F02}"/>
              </a:ext>
            </a:extLst>
          </p:cNvPr>
          <p:cNvSpPr txBox="1">
            <a:spLocks noChangeArrowheads="1"/>
          </p:cNvSpPr>
          <p:nvPr/>
        </p:nvSpPr>
        <p:spPr bwMode="auto">
          <a:xfrm>
            <a:off x="250825" y="620713"/>
            <a:ext cx="8280400"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CC99FF"/>
                </a:solidFill>
              </a:rPr>
              <a:t>HEFAJST    (Rimski Valcanus)</a:t>
            </a:r>
            <a:br>
              <a:rPr lang="sl-SI" altLang="sl-SI">
                <a:solidFill>
                  <a:srgbClr val="CC99FF"/>
                </a:solidFill>
              </a:rPr>
            </a:br>
            <a:r>
              <a:rPr lang="sl-SI" altLang="sl-SI" sz="1700">
                <a:solidFill>
                  <a:srgbClr val="CCFFFF"/>
                </a:solidFill>
              </a:rPr>
              <a:t>Sin Zeusa in Here. Rodil se je pohabljen in grd, zato ga je Hera iz Olimpa vrgla v morje, kjer ga je Tetis rešila in v votlini skrbela zanj. Kasneje je postal bog ognja in kovaštva.</a:t>
            </a:r>
            <a:br>
              <a:rPr lang="sl-SI" altLang="sl-SI" sz="1700">
                <a:solidFill>
                  <a:srgbClr val="CCFFFF"/>
                </a:solidFill>
              </a:rPr>
            </a:br>
            <a:r>
              <a:rPr lang="sl-SI" altLang="sl-SI" sz="1700">
                <a:solidFill>
                  <a:srgbClr val="CCFFFF"/>
                </a:solidFill>
              </a:rPr>
              <a:t>Na Olimpu je gradil palače bogovom. Poročen je bil z Afrodito.</a:t>
            </a:r>
          </a:p>
        </p:txBody>
      </p:sp>
      <p:sp>
        <p:nvSpPr>
          <p:cNvPr id="60422" name="Text Box 6">
            <a:extLst>
              <a:ext uri="{FF2B5EF4-FFF2-40B4-BE49-F238E27FC236}">
                <a16:creationId xmlns:a16="http://schemas.microsoft.com/office/drawing/2014/main" id="{4476F70D-43DA-4FA3-ABC0-5310BBA47214}"/>
              </a:ext>
            </a:extLst>
          </p:cNvPr>
          <p:cNvSpPr txBox="1">
            <a:spLocks noChangeArrowheads="1"/>
          </p:cNvSpPr>
          <p:nvPr/>
        </p:nvSpPr>
        <p:spPr bwMode="auto">
          <a:xfrm>
            <a:off x="250825" y="2492375"/>
            <a:ext cx="8497888"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CC99FF"/>
                </a:solidFill>
              </a:rPr>
              <a:t>AFRODITA     (Rimska Venera)</a:t>
            </a:r>
            <a:br>
              <a:rPr lang="sl-SI" altLang="sl-SI">
                <a:solidFill>
                  <a:srgbClr val="CC99FF"/>
                </a:solidFill>
              </a:rPr>
            </a:br>
            <a:r>
              <a:rPr lang="sl-SI" altLang="sl-SI" sz="1700">
                <a:solidFill>
                  <a:srgbClr val="CCFFFF"/>
                </a:solidFill>
              </a:rPr>
              <a:t>Hči Zeusa in Dione, rodila naj bi se iz morske pene. Bila je boginja ljubezni in lepote. Hefajst je bil njen mož, Ares pa ljubimec.</a:t>
            </a:r>
          </a:p>
        </p:txBody>
      </p:sp>
      <p:sp>
        <p:nvSpPr>
          <p:cNvPr id="60423" name="Text Box 7">
            <a:extLst>
              <a:ext uri="{FF2B5EF4-FFF2-40B4-BE49-F238E27FC236}">
                <a16:creationId xmlns:a16="http://schemas.microsoft.com/office/drawing/2014/main" id="{EA0018BF-8FCE-45B1-8443-084C3A3FC60D}"/>
              </a:ext>
            </a:extLst>
          </p:cNvPr>
          <p:cNvSpPr txBox="1">
            <a:spLocks noChangeArrowheads="1"/>
          </p:cNvSpPr>
          <p:nvPr/>
        </p:nvSpPr>
        <p:spPr bwMode="auto">
          <a:xfrm>
            <a:off x="179388" y="3789363"/>
            <a:ext cx="8208962"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1700">
                <a:solidFill>
                  <a:srgbClr val="CC99FF"/>
                </a:solidFill>
              </a:rPr>
              <a:t>ASKLEPIOS</a:t>
            </a:r>
            <a:br>
              <a:rPr lang="sl-SI" altLang="sl-SI" sz="1700">
                <a:solidFill>
                  <a:srgbClr val="CC99FF"/>
                </a:solidFill>
              </a:rPr>
            </a:br>
            <a:r>
              <a:rPr lang="sl-SI" altLang="sl-SI" sz="1700">
                <a:solidFill>
                  <a:srgbClr val="CCFFFF"/>
                </a:solidFill>
              </a:rPr>
              <a:t>Sin Apolona in Koronis, bog zdravilstva.</a:t>
            </a:r>
          </a:p>
        </p:txBody>
      </p:sp>
      <p:sp>
        <p:nvSpPr>
          <p:cNvPr id="60424" name="Text Box 8">
            <a:extLst>
              <a:ext uri="{FF2B5EF4-FFF2-40B4-BE49-F238E27FC236}">
                <a16:creationId xmlns:a16="http://schemas.microsoft.com/office/drawing/2014/main" id="{8F7D31FF-8809-4ACC-9D4F-718660759AC9}"/>
              </a:ext>
            </a:extLst>
          </p:cNvPr>
          <p:cNvSpPr txBox="1">
            <a:spLocks noChangeArrowheads="1"/>
          </p:cNvSpPr>
          <p:nvPr/>
        </p:nvSpPr>
        <p:spPr bwMode="auto">
          <a:xfrm>
            <a:off x="179388" y="4868863"/>
            <a:ext cx="799147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CC99FF"/>
                </a:solidFill>
              </a:rPr>
              <a:t>HERMES     (Rimski Merkur)</a:t>
            </a:r>
            <a:br>
              <a:rPr lang="sl-SI" altLang="sl-SI">
                <a:solidFill>
                  <a:srgbClr val="CC99FF"/>
                </a:solidFill>
              </a:rPr>
            </a:br>
            <a:r>
              <a:rPr lang="sl-SI" altLang="sl-SI" sz="1700">
                <a:solidFill>
                  <a:srgbClr val="CCFFFF"/>
                </a:solidFill>
              </a:rPr>
              <a:t>Najbolj zvit in pretkan izmed vseh bogov, </a:t>
            </a:r>
            <a:br>
              <a:rPr lang="sl-SI" altLang="sl-SI" sz="1700">
                <a:solidFill>
                  <a:srgbClr val="CCFFFF"/>
                </a:solidFill>
              </a:rPr>
            </a:br>
            <a:r>
              <a:rPr lang="sl-SI" altLang="sl-SI" sz="1700">
                <a:solidFill>
                  <a:srgbClr val="CCFFFF"/>
                </a:solidFill>
              </a:rPr>
              <a:t>bil je bog trgovine in prometa.</a:t>
            </a:r>
          </a:p>
        </p:txBody>
      </p:sp>
    </p:spTree>
  </p:cSld>
  <p:clrMapOvr>
    <a:masterClrMapping/>
  </p:clrMapOvr>
  <p:transition advTm="60000"/>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D6A77EEC-1457-412A-AFCF-7E70C43BFC53}"/>
              </a:ext>
            </a:extLst>
          </p:cNvPr>
          <p:cNvSpPr txBox="1">
            <a:spLocks noChangeArrowheads="1"/>
          </p:cNvSpPr>
          <p:nvPr/>
        </p:nvSpPr>
        <p:spPr bwMode="auto">
          <a:xfrm>
            <a:off x="971550" y="188913"/>
            <a:ext cx="68405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4000" b="1" i="1">
                <a:effectLst>
                  <a:outerShdw blurRad="38100" dist="38100" dir="2700000" algn="tl">
                    <a:srgbClr val="C0C0C0"/>
                  </a:outerShdw>
                </a:effectLst>
                <a:latin typeface="Papyrus" panose="03070502060502030205" pitchFamily="66" charset="0"/>
              </a:rPr>
              <a:t>Metamorfoze in manjše zgodbe</a:t>
            </a:r>
          </a:p>
        </p:txBody>
      </p:sp>
      <p:sp>
        <p:nvSpPr>
          <p:cNvPr id="5126" name="Text Box 6">
            <a:extLst>
              <a:ext uri="{FF2B5EF4-FFF2-40B4-BE49-F238E27FC236}">
                <a16:creationId xmlns:a16="http://schemas.microsoft.com/office/drawing/2014/main" id="{6F303EAC-6DA8-4017-89FA-97C4F541E4D6}"/>
              </a:ext>
            </a:extLst>
          </p:cNvPr>
          <p:cNvSpPr txBox="1">
            <a:spLocks noChangeArrowheads="1"/>
          </p:cNvSpPr>
          <p:nvPr/>
        </p:nvSpPr>
        <p:spPr bwMode="auto">
          <a:xfrm>
            <a:off x="323850" y="981075"/>
            <a:ext cx="2808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u="sng">
                <a:solidFill>
                  <a:srgbClr val="CCCC00"/>
                </a:solidFill>
                <a:latin typeface="Copperplate Gothic Bold" panose="020E0705020206020404" pitchFamily="34" charset="0"/>
              </a:rPr>
              <a:t>PROMETEJ</a:t>
            </a:r>
          </a:p>
        </p:txBody>
      </p:sp>
      <p:sp>
        <p:nvSpPr>
          <p:cNvPr id="5127" name="Text Box 7">
            <a:extLst>
              <a:ext uri="{FF2B5EF4-FFF2-40B4-BE49-F238E27FC236}">
                <a16:creationId xmlns:a16="http://schemas.microsoft.com/office/drawing/2014/main" id="{5B70A559-2FB8-4C1F-8A8D-24E39683E122}"/>
              </a:ext>
            </a:extLst>
          </p:cNvPr>
          <p:cNvSpPr txBox="1">
            <a:spLocks noChangeArrowheads="1"/>
          </p:cNvSpPr>
          <p:nvPr/>
        </p:nvSpPr>
        <p:spPr bwMode="auto">
          <a:xfrm>
            <a:off x="250825" y="1628775"/>
            <a:ext cx="907415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sl-SI" altLang="sl-SI">
                <a:solidFill>
                  <a:srgbClr val="FFE2C5"/>
                </a:solidFill>
              </a:rPr>
              <a:t> Nebo, Zemlja in morje so bili že ustvarjeni</a:t>
            </a:r>
            <a:br>
              <a:rPr lang="sl-SI" altLang="sl-SI">
                <a:solidFill>
                  <a:srgbClr val="FFE2C5"/>
                </a:solidFill>
              </a:rPr>
            </a:br>
            <a:r>
              <a:rPr lang="sl-SI" altLang="sl-SI">
                <a:solidFill>
                  <a:srgbClr val="FFE2C5"/>
                </a:solidFill>
              </a:rPr>
              <a:t>- Ni še bilo stvora, v katerem bi bil naseljen duh</a:t>
            </a:r>
            <a:br>
              <a:rPr lang="sl-SI" altLang="sl-SI">
                <a:solidFill>
                  <a:srgbClr val="FFE2C5"/>
                </a:solidFill>
              </a:rPr>
            </a:br>
            <a:r>
              <a:rPr lang="sl-SI" altLang="sl-SI">
                <a:solidFill>
                  <a:srgbClr val="FFE2C5"/>
                </a:solidFill>
              </a:rPr>
              <a:t>- Na Zemljo je stopil Prometej</a:t>
            </a:r>
            <a:br>
              <a:rPr lang="sl-SI" altLang="sl-SI">
                <a:solidFill>
                  <a:srgbClr val="FFE2C5"/>
                </a:solidFill>
              </a:rPr>
            </a:br>
            <a:r>
              <a:rPr lang="sl-SI" altLang="sl-SI">
                <a:solidFill>
                  <a:srgbClr val="FFE2C5"/>
                </a:solidFill>
              </a:rPr>
              <a:t>- Z ilovice je zgnetel lik po podobi bogov</a:t>
            </a:r>
            <a:br>
              <a:rPr lang="sl-SI" altLang="sl-SI">
                <a:solidFill>
                  <a:srgbClr val="FFE2C5"/>
                </a:solidFill>
              </a:rPr>
            </a:br>
            <a:r>
              <a:rPr lang="sl-SI" altLang="sl-SI">
                <a:solidFill>
                  <a:srgbClr val="FFE2C5"/>
                </a:solidFill>
              </a:rPr>
              <a:t>- Prijateljica Atena jim je vdahnila kanček božanske modrosti</a:t>
            </a:r>
            <a:br>
              <a:rPr lang="sl-SI" altLang="sl-SI">
                <a:solidFill>
                  <a:srgbClr val="FFE2C5"/>
                </a:solidFill>
              </a:rPr>
            </a:br>
            <a:r>
              <a:rPr lang="sl-SI" altLang="sl-SI">
                <a:solidFill>
                  <a:srgbClr val="FFE2C5"/>
                </a:solidFill>
              </a:rPr>
              <a:t>- Nastali so prvi ljudje</a:t>
            </a:r>
            <a:br>
              <a:rPr lang="sl-SI" altLang="sl-SI">
                <a:solidFill>
                  <a:srgbClr val="FFE2C5"/>
                </a:solidFill>
              </a:rPr>
            </a:br>
            <a:r>
              <a:rPr lang="sl-SI" altLang="sl-SI">
                <a:solidFill>
                  <a:srgbClr val="FFE2C5"/>
                </a:solidFill>
              </a:rPr>
              <a:t>- Naučil jih je opazovati, poslušati, vpeljal v umetnost pisanja in štetja</a:t>
            </a:r>
            <a:br>
              <a:rPr lang="sl-SI" altLang="sl-SI">
                <a:solidFill>
                  <a:srgbClr val="FFE2C5"/>
                </a:solidFill>
              </a:rPr>
            </a:br>
            <a:r>
              <a:rPr lang="sl-SI" altLang="sl-SI">
                <a:solidFill>
                  <a:srgbClr val="FFE2C5"/>
                </a:solidFill>
              </a:rPr>
              <a:t>- Bogovi so postali pozorni na ljudi</a:t>
            </a:r>
            <a:br>
              <a:rPr lang="sl-SI" altLang="sl-SI">
                <a:solidFill>
                  <a:srgbClr val="FFE2C5"/>
                </a:solidFill>
              </a:rPr>
            </a:br>
            <a:r>
              <a:rPr lang="sl-SI" altLang="sl-SI">
                <a:solidFill>
                  <a:srgbClr val="FFE2C5"/>
                </a:solidFill>
              </a:rPr>
              <a:t>- Od ljudi so zahtevali da jih časte, oni pa bi jih v zameno varovali</a:t>
            </a:r>
            <a:br>
              <a:rPr lang="sl-SI" altLang="sl-SI">
                <a:solidFill>
                  <a:srgbClr val="FFE2C5"/>
                </a:solidFill>
              </a:rPr>
            </a:br>
            <a:r>
              <a:rPr lang="sl-SI" altLang="sl-SI">
                <a:solidFill>
                  <a:srgbClr val="FFE2C5"/>
                </a:solidFill>
              </a:rPr>
              <a:t>- Prometej je nastopil kot zagovornik ljudi</a:t>
            </a:r>
            <a:br>
              <a:rPr lang="sl-SI" altLang="sl-SI">
                <a:solidFill>
                  <a:srgbClr val="FFE2C5"/>
                </a:solidFill>
              </a:rPr>
            </a:br>
            <a:r>
              <a:rPr lang="sl-SI" altLang="sl-SI">
                <a:solidFill>
                  <a:srgbClr val="FFE2C5"/>
                </a:solidFill>
              </a:rPr>
              <a:t>- Prevaral je bogove, zato se mu je Zevs maščeval</a:t>
            </a:r>
            <a:br>
              <a:rPr lang="sl-SI" altLang="sl-SI">
                <a:solidFill>
                  <a:srgbClr val="FFE2C5"/>
                </a:solidFill>
              </a:rPr>
            </a:br>
            <a:r>
              <a:rPr lang="sl-SI" altLang="sl-SI">
                <a:solidFill>
                  <a:srgbClr val="FFE2C5"/>
                </a:solidFill>
              </a:rPr>
              <a:t>- Med ljudi je poslal oživljen kip lepe device, Pandore po imenu</a:t>
            </a:r>
            <a:br>
              <a:rPr lang="sl-SI" altLang="sl-SI">
                <a:solidFill>
                  <a:srgbClr val="FFE2C5"/>
                </a:solidFill>
              </a:rPr>
            </a:br>
            <a:r>
              <a:rPr lang="sl-SI" altLang="sl-SI">
                <a:solidFill>
                  <a:srgbClr val="FFE2C5"/>
                </a:solidFill>
              </a:rPr>
              <a:t>- V rokah je nosila posodo</a:t>
            </a:r>
            <a:br>
              <a:rPr lang="sl-SI" altLang="sl-SI">
                <a:solidFill>
                  <a:srgbClr val="FFE2C5"/>
                </a:solidFill>
              </a:rPr>
            </a:br>
            <a:r>
              <a:rPr lang="sl-SI" altLang="sl-SI">
                <a:solidFill>
                  <a:srgbClr val="FFE2C5"/>
                </a:solidFill>
              </a:rPr>
              <a:t>- Prišla je do Epineteja, Prometejevega brata, da bi mu izročila dar bogov</a:t>
            </a:r>
            <a:br>
              <a:rPr lang="sl-SI" altLang="sl-SI">
                <a:solidFill>
                  <a:srgbClr val="FFE2C5"/>
                </a:solidFill>
              </a:rPr>
            </a:br>
            <a:r>
              <a:rPr lang="sl-SI" altLang="sl-SI">
                <a:solidFill>
                  <a:srgbClr val="FFE2C5"/>
                </a:solidFill>
              </a:rPr>
              <a:t>- Ko je dvignila pokrov je iz nje vzletela kepica nesreč ki so se razletele po    </a:t>
            </a:r>
            <a:br>
              <a:rPr lang="sl-SI" altLang="sl-SI">
                <a:solidFill>
                  <a:srgbClr val="FFE2C5"/>
                </a:solidFill>
              </a:rPr>
            </a:br>
            <a:r>
              <a:rPr lang="sl-SI" altLang="sl-SI">
                <a:solidFill>
                  <a:srgbClr val="FFE2C5"/>
                </a:solidFill>
              </a:rPr>
              <a:t>  vsej  Zemlji</a:t>
            </a:r>
          </a:p>
        </p:txBody>
      </p:sp>
    </p:spTree>
  </p:cSld>
  <p:clrMapOvr>
    <a:masterClrMapping/>
  </p:clrMapOvr>
  <p:transition advTm="10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5126">
                                            <p:txEl>
                                              <p:pRg st="0" end="0"/>
                                            </p:txEl>
                                          </p:spTgt>
                                        </p:tgtEl>
                                        <p:attrNameLst>
                                          <p:attrName>style.visibility</p:attrName>
                                        </p:attrNameLst>
                                      </p:cBhvr>
                                      <p:to>
                                        <p:strVal val="visible"/>
                                      </p:to>
                                    </p:set>
                                    <p:animEffect transition="in" filter="fade">
                                      <p:cBhvr>
                                        <p:cTn id="7" dur="1000"/>
                                        <p:tgtEl>
                                          <p:spTgt spid="5126">
                                            <p:txEl>
                                              <p:pRg st="0" end="0"/>
                                            </p:txEl>
                                          </p:spTgt>
                                        </p:tgtEl>
                                      </p:cBhvr>
                                    </p:animEffect>
                                    <p:anim calcmode="lin" valueType="num">
                                      <p:cBhvr>
                                        <p:cTn id="8" dur="1000" fill="hold"/>
                                        <p:tgtEl>
                                          <p:spTgt spid="5126">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51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7E0E468-2D35-4C4A-B5AC-3CA64337320F}"/>
              </a:ext>
            </a:extLst>
          </p:cNvPr>
          <p:cNvSpPr>
            <a:spLocks noGrp="1" noChangeArrowheads="1"/>
          </p:cNvSpPr>
          <p:nvPr>
            <p:ph type="title" idx="4294967295"/>
          </p:nvPr>
        </p:nvSpPr>
        <p:spPr>
          <a:xfrm>
            <a:off x="1835150" y="333375"/>
            <a:ext cx="4032250" cy="865188"/>
          </a:xfrm>
        </p:spPr>
        <p:txBody>
          <a:bodyPr/>
          <a:lstStyle/>
          <a:p>
            <a:r>
              <a:rPr lang="sl-SI" altLang="sl-SI" sz="2800">
                <a:solidFill>
                  <a:srgbClr val="00FFFF"/>
                </a:solidFill>
                <a:effectLst>
                  <a:outerShdw blurRad="38100" dist="38100" dir="2700000" algn="tl">
                    <a:srgbClr val="C0C0C0"/>
                  </a:outerShdw>
                </a:effectLst>
                <a:latin typeface="Copperplate Gothic Bold" panose="020E0705020206020404" pitchFamily="34" charset="0"/>
              </a:rPr>
              <a:t>Bogovi voda</a:t>
            </a:r>
          </a:p>
        </p:txBody>
      </p:sp>
      <p:sp>
        <p:nvSpPr>
          <p:cNvPr id="50180" name="Text Box 4">
            <a:extLst>
              <a:ext uri="{FF2B5EF4-FFF2-40B4-BE49-F238E27FC236}">
                <a16:creationId xmlns:a16="http://schemas.microsoft.com/office/drawing/2014/main" id="{B75B8E7F-D0FB-41A2-AA4E-FD9F34CF6532}"/>
              </a:ext>
            </a:extLst>
          </p:cNvPr>
          <p:cNvSpPr txBox="1">
            <a:spLocks noChangeArrowheads="1"/>
          </p:cNvSpPr>
          <p:nvPr/>
        </p:nvSpPr>
        <p:spPr bwMode="auto">
          <a:xfrm>
            <a:off x="395288" y="1557338"/>
            <a:ext cx="83518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00FFFF"/>
                </a:solidFill>
              </a:rPr>
              <a:t>POZEJDON     (Rimski Neptun)</a:t>
            </a:r>
            <a:br>
              <a:rPr lang="sl-SI" altLang="sl-SI">
                <a:solidFill>
                  <a:srgbClr val="00FFFF"/>
                </a:solidFill>
              </a:rPr>
            </a:br>
            <a:r>
              <a:rPr lang="sl-SI" altLang="sl-SI" sz="1700">
                <a:solidFill>
                  <a:srgbClr val="FFFFCC"/>
                </a:solidFill>
              </a:rPr>
              <a:t>Zeusov brat, bog morja. Po morju se je vozil z zlatim vozom, </a:t>
            </a:r>
            <a:br>
              <a:rPr lang="sl-SI" altLang="sl-SI" sz="1700">
                <a:solidFill>
                  <a:srgbClr val="FFFFCC"/>
                </a:solidFill>
              </a:rPr>
            </a:br>
            <a:r>
              <a:rPr lang="sl-SI" altLang="sl-SI" sz="1700">
                <a:solidFill>
                  <a:srgbClr val="FFFFCC"/>
                </a:solidFill>
              </a:rPr>
              <a:t>povzročal valove in stresal Zemljo. </a:t>
            </a:r>
            <a:br>
              <a:rPr lang="sl-SI" altLang="sl-SI" sz="1700">
                <a:solidFill>
                  <a:srgbClr val="FFFFCC"/>
                </a:solidFill>
              </a:rPr>
            </a:br>
            <a:r>
              <a:rPr lang="sl-SI" altLang="sl-SI" sz="1700">
                <a:solidFill>
                  <a:srgbClr val="FFFFCC"/>
                </a:solidFill>
              </a:rPr>
              <a:t>Lahko se je spremenil v katerokoli podobo.</a:t>
            </a:r>
            <a:r>
              <a:rPr lang="sl-SI" altLang="sl-SI" sz="1700">
                <a:solidFill>
                  <a:srgbClr val="FFFF99"/>
                </a:solidFill>
              </a:rPr>
              <a:t> </a:t>
            </a:r>
          </a:p>
        </p:txBody>
      </p:sp>
      <p:sp>
        <p:nvSpPr>
          <p:cNvPr id="50181" name="Text Box 5">
            <a:extLst>
              <a:ext uri="{FF2B5EF4-FFF2-40B4-BE49-F238E27FC236}">
                <a16:creationId xmlns:a16="http://schemas.microsoft.com/office/drawing/2014/main" id="{01AA2D7B-B5D4-40E5-963F-8F6B46BFA5A0}"/>
              </a:ext>
            </a:extLst>
          </p:cNvPr>
          <p:cNvSpPr txBox="1">
            <a:spLocks noChangeArrowheads="1"/>
          </p:cNvSpPr>
          <p:nvPr/>
        </p:nvSpPr>
        <p:spPr bwMode="auto">
          <a:xfrm>
            <a:off x="395288" y="3141663"/>
            <a:ext cx="8135937"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00FFFF"/>
                </a:solidFill>
              </a:rPr>
              <a:t>OCEAN</a:t>
            </a:r>
            <a:br>
              <a:rPr lang="sl-SI" altLang="sl-SI">
                <a:solidFill>
                  <a:srgbClr val="00FFFF"/>
                </a:solidFill>
              </a:rPr>
            </a:br>
            <a:r>
              <a:rPr lang="sl-SI" altLang="sl-SI" sz="1700">
                <a:solidFill>
                  <a:srgbClr val="FFFFCC"/>
                </a:solidFill>
              </a:rPr>
              <a:t>Skupaj z njegovo ženo Tetis sta bila najstarejši morski božanstvi. Prebivala sta na daljnem zahodu v skrivnostni deželi vseh pomorskih pavljic. Bil je vladar “zunanjega” morja, dostopnega samo bogovom. Poleg Zeusa je bil najbolj spoštovan.</a:t>
            </a:r>
          </a:p>
        </p:txBody>
      </p:sp>
      <p:sp>
        <p:nvSpPr>
          <p:cNvPr id="50182" name="Text Box 6">
            <a:extLst>
              <a:ext uri="{FF2B5EF4-FFF2-40B4-BE49-F238E27FC236}">
                <a16:creationId xmlns:a16="http://schemas.microsoft.com/office/drawing/2014/main" id="{8BE35082-0FA5-4BCE-B614-74207F8267A2}"/>
              </a:ext>
            </a:extLst>
          </p:cNvPr>
          <p:cNvSpPr txBox="1">
            <a:spLocks noChangeArrowheads="1"/>
          </p:cNvSpPr>
          <p:nvPr/>
        </p:nvSpPr>
        <p:spPr bwMode="auto">
          <a:xfrm>
            <a:off x="395288" y="4868863"/>
            <a:ext cx="7199312"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00FFFF"/>
                </a:solidFill>
              </a:rPr>
              <a:t>GLAUKOS</a:t>
            </a:r>
            <a:br>
              <a:rPr lang="sl-SI" altLang="sl-SI">
                <a:solidFill>
                  <a:srgbClr val="00FFFF"/>
                </a:solidFill>
              </a:rPr>
            </a:br>
            <a:r>
              <a:rPr lang="sl-SI" altLang="sl-SI" sz="1700">
                <a:solidFill>
                  <a:srgbClr val="FFFFCC"/>
                </a:solidFill>
              </a:rPr>
              <a:t>Bog modrine in tišine morja. </a:t>
            </a:r>
          </a:p>
        </p:txBody>
      </p:sp>
    </p:spTree>
  </p:cSld>
  <p:clrMapOvr>
    <a:masterClrMapping/>
  </p:clrMapOvr>
  <p:transition advTm="43000"/>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132FC8E4-D292-470F-A756-79ABDC0A864F}"/>
              </a:ext>
            </a:extLst>
          </p:cNvPr>
          <p:cNvSpPr>
            <a:spLocks noGrp="1" noChangeArrowheads="1"/>
          </p:cNvSpPr>
          <p:nvPr>
            <p:ph type="title" idx="4294967295"/>
          </p:nvPr>
        </p:nvSpPr>
        <p:spPr>
          <a:xfrm>
            <a:off x="1042988" y="115888"/>
            <a:ext cx="5348287" cy="850900"/>
          </a:xfrm>
        </p:spPr>
        <p:txBody>
          <a:bodyPr/>
          <a:lstStyle/>
          <a:p>
            <a:r>
              <a:rPr lang="sl-SI" altLang="sl-SI" sz="2800">
                <a:solidFill>
                  <a:srgbClr val="FF66FF"/>
                </a:solidFill>
                <a:effectLst>
                  <a:outerShdw blurRad="38100" dist="38100" dir="2700000" algn="tl">
                    <a:srgbClr val="C0C0C0"/>
                  </a:outerShdw>
                </a:effectLst>
                <a:latin typeface="Copperplate Gothic Bold" panose="020E0705020206020404" pitchFamily="34" charset="0"/>
              </a:rPr>
              <a:t>Bogovi zemlje</a:t>
            </a:r>
          </a:p>
        </p:txBody>
      </p:sp>
      <p:sp>
        <p:nvSpPr>
          <p:cNvPr id="52228" name="Text Box 4">
            <a:extLst>
              <a:ext uri="{FF2B5EF4-FFF2-40B4-BE49-F238E27FC236}">
                <a16:creationId xmlns:a16="http://schemas.microsoft.com/office/drawing/2014/main" id="{DBFE7F14-CFE2-4B69-9842-970E98EAC5CA}"/>
              </a:ext>
            </a:extLst>
          </p:cNvPr>
          <p:cNvSpPr txBox="1">
            <a:spLocks noChangeArrowheads="1"/>
          </p:cNvSpPr>
          <p:nvPr/>
        </p:nvSpPr>
        <p:spPr bwMode="auto">
          <a:xfrm>
            <a:off x="395288" y="1052513"/>
            <a:ext cx="8208962"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FF66FF"/>
                </a:solidFill>
              </a:rPr>
              <a:t>DEMETRA     (Rimska Carero)</a:t>
            </a:r>
            <a:br>
              <a:rPr lang="sl-SI" altLang="sl-SI">
                <a:solidFill>
                  <a:srgbClr val="FF66FF"/>
                </a:solidFill>
              </a:rPr>
            </a:br>
            <a:r>
              <a:rPr lang="sl-SI" altLang="sl-SI" sz="1700">
                <a:solidFill>
                  <a:schemeClr val="accent1"/>
                </a:solidFill>
              </a:rPr>
              <a:t>Kronosova in Reina hči, grška boginja rodovitnosti in poljedeljstva.</a:t>
            </a:r>
          </a:p>
        </p:txBody>
      </p:sp>
      <p:sp>
        <p:nvSpPr>
          <p:cNvPr id="52229" name="Text Box 5">
            <a:extLst>
              <a:ext uri="{FF2B5EF4-FFF2-40B4-BE49-F238E27FC236}">
                <a16:creationId xmlns:a16="http://schemas.microsoft.com/office/drawing/2014/main" id="{885415A8-7FD2-41AC-9ADB-A6A081D7464F}"/>
              </a:ext>
            </a:extLst>
          </p:cNvPr>
          <p:cNvSpPr txBox="1">
            <a:spLocks noChangeArrowheads="1"/>
          </p:cNvSpPr>
          <p:nvPr/>
        </p:nvSpPr>
        <p:spPr bwMode="auto">
          <a:xfrm>
            <a:off x="323850" y="2133600"/>
            <a:ext cx="84963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FF66FF"/>
                </a:solidFill>
              </a:rPr>
              <a:t>DIONIZ     (Rimski Libro)</a:t>
            </a:r>
            <a:r>
              <a:rPr lang="sl-SI" altLang="sl-SI">
                <a:solidFill>
                  <a:schemeClr val="accent1"/>
                </a:solidFill>
              </a:rPr>
              <a:t> </a:t>
            </a:r>
            <a:br>
              <a:rPr lang="sl-SI" altLang="sl-SI">
                <a:solidFill>
                  <a:schemeClr val="accent1"/>
                </a:solidFill>
              </a:rPr>
            </a:br>
            <a:r>
              <a:rPr lang="sl-SI" altLang="sl-SI" sz="1700">
                <a:solidFill>
                  <a:schemeClr val="accent1"/>
                </a:solidFill>
              </a:rPr>
              <a:t>Sin Zeusa in Semele. Bog vina. Ljudem naj bi prinesel vinsko trto in jih naučil pridelovati vino. Zato so ga začeli častiti. Bil je tudi zaščitnik sadja, vrtov in grmovja.</a:t>
            </a:r>
          </a:p>
        </p:txBody>
      </p:sp>
      <p:sp>
        <p:nvSpPr>
          <p:cNvPr id="52230" name="Text Box 6">
            <a:extLst>
              <a:ext uri="{FF2B5EF4-FFF2-40B4-BE49-F238E27FC236}">
                <a16:creationId xmlns:a16="http://schemas.microsoft.com/office/drawing/2014/main" id="{C4368BD5-40EE-4498-AF12-4098CE489A20}"/>
              </a:ext>
            </a:extLst>
          </p:cNvPr>
          <p:cNvSpPr txBox="1">
            <a:spLocks noChangeArrowheads="1"/>
          </p:cNvSpPr>
          <p:nvPr/>
        </p:nvSpPr>
        <p:spPr bwMode="auto">
          <a:xfrm>
            <a:off x="395288" y="3573463"/>
            <a:ext cx="7777162"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FF66FF"/>
                </a:solidFill>
              </a:rPr>
              <a:t>SATIRI   (Rimski Favni)</a:t>
            </a:r>
            <a:br>
              <a:rPr lang="sl-SI" altLang="sl-SI">
                <a:solidFill>
                  <a:srgbClr val="FF66FF"/>
                </a:solidFill>
              </a:rPr>
            </a:br>
            <a:r>
              <a:rPr lang="sl-SI" altLang="sl-SI" sz="1700">
                <a:solidFill>
                  <a:schemeClr val="accent1"/>
                </a:solidFill>
              </a:rPr>
              <a:t>Božanstva gora in gozdov, spremljevalci Dioniza. Vedno so bili veseli, zviti in razdudani. Bili os majhni in čokati s kozjimi nogami in ušesi.</a:t>
            </a:r>
          </a:p>
        </p:txBody>
      </p:sp>
      <p:sp>
        <p:nvSpPr>
          <p:cNvPr id="52231" name="Text Box 7">
            <a:extLst>
              <a:ext uri="{FF2B5EF4-FFF2-40B4-BE49-F238E27FC236}">
                <a16:creationId xmlns:a16="http://schemas.microsoft.com/office/drawing/2014/main" id="{8BC8A75D-EDF2-49B4-9F48-7409490F50DB}"/>
              </a:ext>
            </a:extLst>
          </p:cNvPr>
          <p:cNvSpPr txBox="1">
            <a:spLocks noChangeArrowheads="1"/>
          </p:cNvSpPr>
          <p:nvPr/>
        </p:nvSpPr>
        <p:spPr bwMode="auto">
          <a:xfrm>
            <a:off x="395288" y="4941888"/>
            <a:ext cx="7199312"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FF66FF"/>
                </a:solidFill>
              </a:rPr>
              <a:t>PAN     (Rimski Faunus)</a:t>
            </a:r>
            <a:br>
              <a:rPr lang="sl-SI" altLang="sl-SI">
                <a:solidFill>
                  <a:srgbClr val="FF66FF"/>
                </a:solidFill>
              </a:rPr>
            </a:br>
            <a:r>
              <a:rPr lang="sl-SI" altLang="sl-SI" sz="1700">
                <a:solidFill>
                  <a:schemeClr val="accent1"/>
                </a:solidFill>
              </a:rPr>
              <a:t>Bog pastirjev, gozdov, lovcev, rodil se je z rogovi in kozjimi nogami. Bogovi so se norčevali iz njega. Bil je zdravnik in prerokovalec.</a:t>
            </a:r>
          </a:p>
        </p:txBody>
      </p:sp>
    </p:spTree>
  </p:cSld>
  <p:clrMapOvr>
    <a:masterClrMapping/>
  </p:clrMapOvr>
  <p:transition advTm="6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afterEffect">
                                  <p:stCondLst>
                                    <p:cond delay="0"/>
                                  </p:stCondLst>
                                  <p:childTnLst>
                                    <p:animScale>
                                      <p:cBhvr>
                                        <p:cTn id="6" dur="2000" fill="hold"/>
                                        <p:tgtEl>
                                          <p:spTgt spid="522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CADB039-9E16-49F9-BA89-D325853D4394}"/>
              </a:ext>
            </a:extLst>
          </p:cNvPr>
          <p:cNvSpPr>
            <a:spLocks noGrp="1" noChangeArrowheads="1"/>
          </p:cNvSpPr>
          <p:nvPr>
            <p:ph type="title" idx="4294967295"/>
          </p:nvPr>
        </p:nvSpPr>
        <p:spPr>
          <a:xfrm>
            <a:off x="1331913" y="333375"/>
            <a:ext cx="5219700" cy="620713"/>
          </a:xfrm>
        </p:spPr>
        <p:txBody>
          <a:bodyPr/>
          <a:lstStyle/>
          <a:p>
            <a:r>
              <a:rPr lang="sl-SI" altLang="sl-SI" sz="2800">
                <a:solidFill>
                  <a:srgbClr val="FF0000"/>
                </a:solidFill>
                <a:effectLst>
                  <a:outerShdw blurRad="38100" dist="38100" dir="2700000" algn="tl">
                    <a:srgbClr val="C0C0C0"/>
                  </a:outerShdw>
                </a:effectLst>
                <a:latin typeface="Copperplate Gothic Bold" panose="020E0705020206020404" pitchFamily="34" charset="0"/>
              </a:rPr>
              <a:t>Bogovi podzemlja</a:t>
            </a:r>
          </a:p>
        </p:txBody>
      </p:sp>
      <p:sp>
        <p:nvSpPr>
          <p:cNvPr id="54276" name="Text Box 4">
            <a:extLst>
              <a:ext uri="{FF2B5EF4-FFF2-40B4-BE49-F238E27FC236}">
                <a16:creationId xmlns:a16="http://schemas.microsoft.com/office/drawing/2014/main" id="{CF41A153-5C40-4FB6-9A8C-8AA449FF6F24}"/>
              </a:ext>
            </a:extLst>
          </p:cNvPr>
          <p:cNvSpPr txBox="1">
            <a:spLocks noChangeArrowheads="1"/>
          </p:cNvSpPr>
          <p:nvPr/>
        </p:nvSpPr>
        <p:spPr bwMode="auto">
          <a:xfrm>
            <a:off x="395288" y="1196975"/>
            <a:ext cx="7777162"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FF0000"/>
                </a:solidFill>
              </a:rPr>
              <a:t>HAD    (Rimski Pluton)</a:t>
            </a:r>
            <a:br>
              <a:rPr lang="sl-SI" altLang="sl-SI">
                <a:solidFill>
                  <a:srgbClr val="FF0000"/>
                </a:solidFill>
              </a:rPr>
            </a:br>
            <a:r>
              <a:rPr lang="sl-SI" altLang="sl-SI" sz="1700">
                <a:solidFill>
                  <a:schemeClr val="bg1"/>
                </a:solidFill>
              </a:rPr>
              <a:t>Vladar podzemlja, Kronosov in Rein sin. Je eden izmed najstarejših bogov. Na glavi je nosil čelado, zato je bil neviden.</a:t>
            </a:r>
          </a:p>
        </p:txBody>
      </p:sp>
      <p:sp>
        <p:nvSpPr>
          <p:cNvPr id="54277" name="Text Box 5">
            <a:extLst>
              <a:ext uri="{FF2B5EF4-FFF2-40B4-BE49-F238E27FC236}">
                <a16:creationId xmlns:a16="http://schemas.microsoft.com/office/drawing/2014/main" id="{8FB8EA8E-7216-41C1-9554-9B28DDB4FA1F}"/>
              </a:ext>
            </a:extLst>
          </p:cNvPr>
          <p:cNvSpPr txBox="1">
            <a:spLocks noChangeArrowheads="1"/>
          </p:cNvSpPr>
          <p:nvPr/>
        </p:nvSpPr>
        <p:spPr bwMode="auto">
          <a:xfrm>
            <a:off x="395288" y="2420938"/>
            <a:ext cx="734377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FF0000"/>
                </a:solidFill>
              </a:rPr>
              <a:t>HEKATE</a:t>
            </a:r>
            <a:br>
              <a:rPr lang="sl-SI" altLang="sl-SI">
                <a:solidFill>
                  <a:srgbClr val="FF0000"/>
                </a:solidFill>
              </a:rPr>
            </a:br>
            <a:r>
              <a:rPr lang="sl-SI" altLang="sl-SI" sz="1700">
                <a:solidFill>
                  <a:schemeClr val="bg1"/>
                </a:solidFill>
              </a:rPr>
              <a:t>Vlada v nebesih, na Zemlji in v morju, prinaša srečo in zmago, pomaga pomorščakom in lovcem.</a:t>
            </a:r>
          </a:p>
        </p:txBody>
      </p:sp>
      <p:sp>
        <p:nvSpPr>
          <p:cNvPr id="54278" name="Text Box 6">
            <a:extLst>
              <a:ext uri="{FF2B5EF4-FFF2-40B4-BE49-F238E27FC236}">
                <a16:creationId xmlns:a16="http://schemas.microsoft.com/office/drawing/2014/main" id="{0954B8E7-A72D-41B8-BBB5-58DEAC817A71}"/>
              </a:ext>
            </a:extLst>
          </p:cNvPr>
          <p:cNvSpPr txBox="1">
            <a:spLocks noChangeArrowheads="1"/>
          </p:cNvSpPr>
          <p:nvPr/>
        </p:nvSpPr>
        <p:spPr bwMode="auto">
          <a:xfrm>
            <a:off x="468313" y="3644900"/>
            <a:ext cx="46085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FF0000"/>
                </a:solidFill>
              </a:rPr>
              <a:t>ERINIJE</a:t>
            </a:r>
            <a:br>
              <a:rPr lang="sl-SI" altLang="sl-SI">
                <a:solidFill>
                  <a:srgbClr val="FFCC66"/>
                </a:solidFill>
              </a:rPr>
            </a:br>
            <a:r>
              <a:rPr lang="sl-SI" altLang="sl-SI" sz="1700">
                <a:solidFill>
                  <a:schemeClr val="bg1"/>
                </a:solidFill>
              </a:rPr>
              <a:t>Boginje maščevanja, služabnice Hada. </a:t>
            </a:r>
            <a:br>
              <a:rPr lang="sl-SI" altLang="sl-SI" sz="1700">
                <a:solidFill>
                  <a:schemeClr val="bg1"/>
                </a:solidFill>
              </a:rPr>
            </a:br>
            <a:r>
              <a:rPr lang="sl-SI" altLang="sl-SI" sz="1700">
                <a:solidFill>
                  <a:schemeClr val="bg1"/>
                </a:solidFill>
              </a:rPr>
              <a:t>Njihova naloga je bila kaznovati zločince. </a:t>
            </a:r>
            <a:br>
              <a:rPr lang="sl-SI" altLang="sl-SI" sz="1700">
                <a:solidFill>
                  <a:schemeClr val="bg1"/>
                </a:solidFill>
              </a:rPr>
            </a:br>
            <a:r>
              <a:rPr lang="sl-SI" altLang="sl-SI" sz="1700">
                <a:solidFill>
                  <a:schemeClr val="bg1"/>
                </a:solidFill>
              </a:rPr>
              <a:t>Med ljudmi so bile nepriljubljene.</a:t>
            </a:r>
          </a:p>
        </p:txBody>
      </p:sp>
      <p:pic>
        <p:nvPicPr>
          <p:cNvPr id="54279" name="Picture 7" descr="Hades+24br24c-med">
            <a:extLst>
              <a:ext uri="{FF2B5EF4-FFF2-40B4-BE49-F238E27FC236}">
                <a16:creationId xmlns:a16="http://schemas.microsoft.com/office/drawing/2014/main" id="{01913904-8ACD-4E6D-850B-99960472461D}"/>
              </a:ext>
            </a:extLst>
          </p:cNvPr>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5292725" y="3573463"/>
            <a:ext cx="3249613" cy="2827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mph" presetSubtype="0" fill="hold" grpId="0" nodeType="afterEffect">
                                  <p:stCondLst>
                                    <p:cond delay="0"/>
                                  </p:stCondLst>
                                  <p:childTnLst>
                                    <p:animClr clrSpc="hsl" dir="cw">
                                      <p:cBhvr override="childStyle">
                                        <p:cTn id="6" dur="500" fill="hold"/>
                                        <p:tgtEl>
                                          <p:spTgt spid="54274"/>
                                        </p:tgtEl>
                                        <p:attrNameLst>
                                          <p:attrName>style.color</p:attrName>
                                        </p:attrNameLst>
                                      </p:cBhvr>
                                      <p:by>
                                        <p:hsl h="0" s="12549" l="25098"/>
                                      </p:by>
                                    </p:animClr>
                                    <p:animClr clrSpc="hsl" dir="cw">
                                      <p:cBhvr>
                                        <p:cTn id="7" dur="500" fill="hold"/>
                                        <p:tgtEl>
                                          <p:spTgt spid="54274"/>
                                        </p:tgtEl>
                                        <p:attrNameLst>
                                          <p:attrName>fillcolor</p:attrName>
                                        </p:attrNameLst>
                                      </p:cBhvr>
                                      <p:by>
                                        <p:hsl h="0" s="12549" l="25098"/>
                                      </p:by>
                                    </p:animClr>
                                    <p:animClr clrSpc="hsl" dir="cw">
                                      <p:cBhvr>
                                        <p:cTn id="8" dur="500" fill="hold"/>
                                        <p:tgtEl>
                                          <p:spTgt spid="54274"/>
                                        </p:tgtEl>
                                        <p:attrNameLst>
                                          <p:attrName>stroke.color</p:attrName>
                                        </p:attrNameLst>
                                      </p:cBhvr>
                                      <p:by>
                                        <p:hsl h="0" s="12549" l="25098"/>
                                      </p:by>
                                    </p:animClr>
                                    <p:set>
                                      <p:cBhvr>
                                        <p:cTn id="9" dur="500" fill="hold"/>
                                        <p:tgtEl>
                                          <p:spTgt spid="542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93C8DA51-7D9B-49F3-BB62-06E119D42EE2}"/>
              </a:ext>
            </a:extLst>
          </p:cNvPr>
          <p:cNvSpPr txBox="1">
            <a:spLocks noChangeArrowheads="1"/>
          </p:cNvSpPr>
          <p:nvPr/>
        </p:nvSpPr>
        <p:spPr bwMode="auto">
          <a:xfrm>
            <a:off x="179388" y="333375"/>
            <a:ext cx="8351837" cy="626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sl-SI" altLang="sl-SI" sz="1900">
                <a:solidFill>
                  <a:srgbClr val="FFE2C5"/>
                </a:solidFill>
              </a:rPr>
              <a:t> Nato se je Zevs osredotočil na Prometeja</a:t>
            </a:r>
            <a:br>
              <a:rPr lang="sl-SI" altLang="sl-SI" sz="1900">
                <a:solidFill>
                  <a:srgbClr val="FFE2C5"/>
                </a:solidFill>
              </a:rPr>
            </a:br>
            <a:br>
              <a:rPr lang="sl-SI" altLang="sl-SI" sz="1900">
                <a:solidFill>
                  <a:srgbClr val="FFE2C5"/>
                </a:solidFill>
              </a:rPr>
            </a:br>
            <a:r>
              <a:rPr lang="sl-SI" altLang="sl-SI" sz="1900">
                <a:solidFill>
                  <a:srgbClr val="FFE2C5"/>
                </a:solidFill>
              </a:rPr>
              <a:t>- Hefajst in njegova služabnika so ga odvlekli v Skritsko puščavo (Rusija)</a:t>
            </a:r>
            <a:br>
              <a:rPr lang="sl-SI" altLang="sl-SI" sz="1900">
                <a:solidFill>
                  <a:srgbClr val="FFE2C5"/>
                </a:solidFill>
              </a:rPr>
            </a:br>
            <a:br>
              <a:rPr lang="sl-SI" altLang="sl-SI" sz="1900">
                <a:solidFill>
                  <a:srgbClr val="FFE2C5"/>
                </a:solidFill>
              </a:rPr>
            </a:br>
            <a:r>
              <a:rPr lang="sl-SI" altLang="sl-SI" sz="1900">
                <a:solidFill>
                  <a:srgbClr val="FFE2C5"/>
                </a:solidFill>
              </a:rPr>
              <a:t>- Prikovali so ga nad prepad</a:t>
            </a:r>
            <a:br>
              <a:rPr lang="sl-SI" altLang="sl-SI" sz="1900">
                <a:solidFill>
                  <a:srgbClr val="FFE2C5"/>
                </a:solidFill>
              </a:rPr>
            </a:br>
            <a:br>
              <a:rPr lang="sl-SI" altLang="sl-SI" sz="1900">
                <a:solidFill>
                  <a:srgbClr val="FFE2C5"/>
                </a:solidFill>
              </a:rPr>
            </a:br>
            <a:r>
              <a:rPr lang="sl-SI" altLang="sl-SI" sz="1900">
                <a:solidFill>
                  <a:srgbClr val="FFE2C5"/>
                </a:solidFill>
              </a:rPr>
              <a:t>- Zevs je poslal orla ki mu je kljuval jetra</a:t>
            </a:r>
            <a:br>
              <a:rPr lang="sl-SI" altLang="sl-SI" sz="1900">
                <a:solidFill>
                  <a:srgbClr val="FFE2C5"/>
                </a:solidFill>
              </a:rPr>
            </a:br>
            <a:br>
              <a:rPr lang="sl-SI" altLang="sl-SI" sz="1900">
                <a:solidFill>
                  <a:srgbClr val="FFE2C5"/>
                </a:solidFill>
              </a:rPr>
            </a:br>
            <a:r>
              <a:rPr lang="sl-SI" altLang="sl-SI" sz="1900">
                <a:solidFill>
                  <a:srgbClr val="FFE2C5"/>
                </a:solidFill>
              </a:rPr>
              <a:t>- Njegova kazen naj bi trajala 30 000 let</a:t>
            </a:r>
            <a:br>
              <a:rPr lang="sl-SI" altLang="sl-SI" sz="1900">
                <a:solidFill>
                  <a:srgbClr val="FFE2C5"/>
                </a:solidFill>
              </a:rPr>
            </a:br>
            <a:br>
              <a:rPr lang="sl-SI" altLang="sl-SI" sz="1900">
                <a:solidFill>
                  <a:srgbClr val="FFE2C5"/>
                </a:solidFill>
              </a:rPr>
            </a:br>
            <a:r>
              <a:rPr lang="sl-SI" altLang="sl-SI" sz="1900">
                <a:solidFill>
                  <a:srgbClr val="FFE2C5"/>
                </a:solidFill>
              </a:rPr>
              <a:t>- Rešil ga je Herkules, zato je kasneje moral </a:t>
            </a:r>
            <a:br>
              <a:rPr lang="sl-SI" altLang="sl-SI" sz="1900">
                <a:solidFill>
                  <a:srgbClr val="FFE2C5"/>
                </a:solidFill>
              </a:rPr>
            </a:br>
            <a:r>
              <a:rPr lang="sl-SI" altLang="sl-SI" sz="1900">
                <a:solidFill>
                  <a:srgbClr val="FFE2C5"/>
                </a:solidFill>
              </a:rPr>
              <a:t>  umreti</a:t>
            </a:r>
            <a:br>
              <a:rPr lang="sl-SI" altLang="sl-SI" sz="1900">
                <a:solidFill>
                  <a:srgbClr val="FFE2C5"/>
                </a:solidFill>
              </a:rPr>
            </a:br>
            <a:br>
              <a:rPr lang="sl-SI" altLang="sl-SI" sz="1900">
                <a:solidFill>
                  <a:srgbClr val="FFE2C5"/>
                </a:solidFill>
              </a:rPr>
            </a:br>
            <a:r>
              <a:rPr lang="sl-SI" altLang="sl-SI" sz="1900">
                <a:solidFill>
                  <a:srgbClr val="FFE2C5"/>
                </a:solidFill>
              </a:rPr>
              <a:t>- Prometej je moral nositi železni prstan </a:t>
            </a:r>
            <a:br>
              <a:rPr lang="sl-SI" altLang="sl-SI" sz="1900">
                <a:solidFill>
                  <a:srgbClr val="FFE2C5"/>
                </a:solidFill>
              </a:rPr>
            </a:br>
            <a:r>
              <a:rPr lang="sl-SI" altLang="sl-SI" sz="1900">
                <a:solidFill>
                  <a:srgbClr val="FFE2C5"/>
                </a:solidFill>
              </a:rPr>
              <a:t>  v katerem je bil vdelan kamenček s Kavkaške</a:t>
            </a:r>
            <a:br>
              <a:rPr lang="sl-SI" altLang="sl-SI" sz="1900">
                <a:solidFill>
                  <a:srgbClr val="FFE2C5"/>
                </a:solidFill>
              </a:rPr>
            </a:br>
            <a:r>
              <a:rPr lang="sl-SI" altLang="sl-SI" sz="1900">
                <a:solidFill>
                  <a:srgbClr val="FFE2C5"/>
                </a:solidFill>
              </a:rPr>
              <a:t>  pečine</a:t>
            </a:r>
            <a:br>
              <a:rPr lang="sl-SI" altLang="sl-SI" sz="1900">
                <a:solidFill>
                  <a:srgbClr val="FFE2C5"/>
                </a:solidFill>
              </a:rPr>
            </a:br>
            <a:br>
              <a:rPr lang="sl-SI" altLang="sl-SI" sz="1900">
                <a:solidFill>
                  <a:srgbClr val="FFE2C5"/>
                </a:solidFill>
              </a:rPr>
            </a:br>
            <a:r>
              <a:rPr lang="sl-SI" altLang="sl-SI" sz="1900">
                <a:solidFill>
                  <a:srgbClr val="FFE2C5"/>
                </a:solidFill>
              </a:rPr>
              <a:t>-Zevs se je hvalil, da je njegov sovražnik </a:t>
            </a:r>
            <a:br>
              <a:rPr lang="sl-SI" altLang="sl-SI" sz="1900">
                <a:solidFill>
                  <a:srgbClr val="FFE2C5"/>
                </a:solidFill>
              </a:rPr>
            </a:br>
            <a:r>
              <a:rPr lang="sl-SI" altLang="sl-SI" sz="1900">
                <a:solidFill>
                  <a:srgbClr val="FFE2C5"/>
                </a:solidFill>
              </a:rPr>
              <a:t> še vedno prikovan na Kavkaz</a:t>
            </a:r>
            <a:r>
              <a:rPr lang="sl-SI" altLang="sl-SI">
                <a:solidFill>
                  <a:srgbClr val="FFE2C5"/>
                </a:solidFill>
              </a:rPr>
              <a:t> </a:t>
            </a:r>
            <a:br>
              <a:rPr lang="sl-SI" altLang="sl-SI">
                <a:solidFill>
                  <a:srgbClr val="FFE2C5"/>
                </a:solidFill>
              </a:rPr>
            </a:br>
            <a:endParaRPr lang="sl-SI" altLang="sl-SI">
              <a:solidFill>
                <a:srgbClr val="FFE2C5"/>
              </a:solidFill>
            </a:endParaRPr>
          </a:p>
          <a:p>
            <a:pPr>
              <a:spcBef>
                <a:spcPct val="50000"/>
              </a:spcBef>
            </a:pPr>
            <a:endParaRPr lang="sl-SI" altLang="sl-SI"/>
          </a:p>
        </p:txBody>
      </p:sp>
      <p:pic>
        <p:nvPicPr>
          <p:cNvPr id="6149" name="Picture 5" descr="prometej1">
            <a:extLst>
              <a:ext uri="{FF2B5EF4-FFF2-40B4-BE49-F238E27FC236}">
                <a16:creationId xmlns:a16="http://schemas.microsoft.com/office/drawing/2014/main" id="{E7A7BE75-D10B-46A4-9B8A-131539C1D29F}"/>
              </a:ext>
            </a:extLst>
          </p:cNvPr>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6011863" y="1700213"/>
            <a:ext cx="2665412" cy="4679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4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100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1000"/>
                                        <p:tgtEl>
                                          <p:spTgt spid="6149"/>
                                        </p:tgtEl>
                                      </p:cBhvr>
                                    </p:animEffect>
                                    <p:anim calcmode="lin" valueType="num">
                                      <p:cBhvr>
                                        <p:cTn id="8" dur="1000" fill="hold"/>
                                        <p:tgtEl>
                                          <p:spTgt spid="6149"/>
                                        </p:tgtEl>
                                        <p:attrNameLst>
                                          <p:attrName>ppt_x</p:attrName>
                                        </p:attrNameLst>
                                      </p:cBhvr>
                                      <p:tavLst>
                                        <p:tav tm="0">
                                          <p:val>
                                            <p:strVal val="#ppt_x"/>
                                          </p:val>
                                        </p:tav>
                                        <p:tav tm="100000">
                                          <p:val>
                                            <p:strVal val="#ppt_x"/>
                                          </p:val>
                                        </p:tav>
                                      </p:tavLst>
                                    </p:anim>
                                    <p:anim calcmode="lin" valueType="num">
                                      <p:cBhvr>
                                        <p:cTn id="9"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AE38AA39-8520-41AF-99BC-172E654F7FF8}"/>
              </a:ext>
            </a:extLst>
          </p:cNvPr>
          <p:cNvSpPr txBox="1">
            <a:spLocks noChangeArrowheads="1"/>
          </p:cNvSpPr>
          <p:nvPr/>
        </p:nvSpPr>
        <p:spPr bwMode="auto">
          <a:xfrm>
            <a:off x="323850" y="333375"/>
            <a:ext cx="25923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u="sng">
                <a:solidFill>
                  <a:srgbClr val="FF9966"/>
                </a:solidFill>
                <a:latin typeface="Copperplate Gothic Bold" panose="020E0705020206020404" pitchFamily="34" charset="0"/>
              </a:rPr>
              <a:t>FAETONT</a:t>
            </a:r>
          </a:p>
        </p:txBody>
      </p:sp>
      <p:sp>
        <p:nvSpPr>
          <p:cNvPr id="7174" name="Text Box 6">
            <a:extLst>
              <a:ext uri="{FF2B5EF4-FFF2-40B4-BE49-F238E27FC236}">
                <a16:creationId xmlns:a16="http://schemas.microsoft.com/office/drawing/2014/main" id="{9BE24665-2C03-46EC-98DF-7D10AEE1FA9D}"/>
              </a:ext>
            </a:extLst>
          </p:cNvPr>
          <p:cNvSpPr txBox="1">
            <a:spLocks noChangeArrowheads="1"/>
          </p:cNvSpPr>
          <p:nvPr/>
        </p:nvSpPr>
        <p:spPr bwMode="auto">
          <a:xfrm>
            <a:off x="395288" y="1268413"/>
            <a:ext cx="8353425"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sl-SI" altLang="sl-SI">
                <a:solidFill>
                  <a:schemeClr val="bg1"/>
                </a:solidFill>
              </a:rPr>
              <a:t>V palačo sončnega kralja Heliosa </a:t>
            </a:r>
            <a:br>
              <a:rPr lang="sl-SI" altLang="sl-SI">
                <a:solidFill>
                  <a:schemeClr val="bg1"/>
                </a:solidFill>
              </a:rPr>
            </a:br>
            <a:r>
              <a:rPr lang="sl-SI" altLang="sl-SI">
                <a:solidFill>
                  <a:schemeClr val="bg1"/>
                </a:solidFill>
              </a:rPr>
              <a:t>  je vstopil Faetont</a:t>
            </a:r>
          </a:p>
          <a:p>
            <a:pPr>
              <a:spcBef>
                <a:spcPct val="50000"/>
              </a:spcBef>
              <a:buFontTx/>
              <a:buChar char="-"/>
            </a:pPr>
            <a:r>
              <a:rPr lang="sl-SI" altLang="sl-SI">
                <a:solidFill>
                  <a:schemeClr val="bg1"/>
                </a:solidFill>
              </a:rPr>
              <a:t> Helios ga je vprašal čemu je prišel</a:t>
            </a:r>
          </a:p>
          <a:p>
            <a:pPr>
              <a:spcBef>
                <a:spcPct val="50000"/>
              </a:spcBef>
            </a:pPr>
            <a:r>
              <a:rPr lang="sl-SI" altLang="sl-SI">
                <a:solidFill>
                  <a:schemeClr val="bg1"/>
                </a:solidFill>
              </a:rPr>
              <a:t>- Faetont mu je odgovoril, da njegovi </a:t>
            </a:r>
            <a:br>
              <a:rPr lang="sl-SI" altLang="sl-SI">
                <a:solidFill>
                  <a:schemeClr val="bg1"/>
                </a:solidFill>
              </a:rPr>
            </a:br>
            <a:r>
              <a:rPr lang="sl-SI" altLang="sl-SI">
                <a:solidFill>
                  <a:schemeClr val="bg1"/>
                </a:solidFill>
              </a:rPr>
              <a:t>  materi nihče ne verjame da je njen                 </a:t>
            </a:r>
            <a:br>
              <a:rPr lang="sl-SI" altLang="sl-SI">
                <a:solidFill>
                  <a:schemeClr val="bg1"/>
                </a:solidFill>
              </a:rPr>
            </a:br>
            <a:r>
              <a:rPr lang="sl-SI" altLang="sl-SI">
                <a:solidFill>
                  <a:schemeClr val="bg1"/>
                </a:solidFill>
              </a:rPr>
              <a:t>  sin nebeškega rodu in da rabi dokaz</a:t>
            </a:r>
            <a:br>
              <a:rPr lang="sl-SI" altLang="sl-SI">
                <a:solidFill>
                  <a:schemeClr val="bg1"/>
                </a:solidFill>
              </a:rPr>
            </a:br>
            <a:br>
              <a:rPr lang="sl-SI" altLang="sl-SI">
                <a:solidFill>
                  <a:schemeClr val="bg1"/>
                </a:solidFill>
              </a:rPr>
            </a:br>
            <a:r>
              <a:rPr lang="sl-SI" altLang="sl-SI">
                <a:solidFill>
                  <a:schemeClr val="bg1"/>
                </a:solidFill>
              </a:rPr>
              <a:t>- Helios je objel sina in mu rekel, </a:t>
            </a:r>
            <a:br>
              <a:rPr lang="sl-SI" altLang="sl-SI">
                <a:solidFill>
                  <a:schemeClr val="bg1"/>
                </a:solidFill>
              </a:rPr>
            </a:br>
            <a:r>
              <a:rPr lang="sl-SI" altLang="sl-SI">
                <a:solidFill>
                  <a:schemeClr val="bg1"/>
                </a:solidFill>
              </a:rPr>
              <a:t>  da mu izpolni kakršnokoli željo</a:t>
            </a:r>
          </a:p>
          <a:p>
            <a:pPr>
              <a:spcBef>
                <a:spcPct val="50000"/>
              </a:spcBef>
              <a:buFontTx/>
              <a:buChar char="-"/>
            </a:pPr>
            <a:r>
              <a:rPr lang="sl-SI" altLang="sl-SI">
                <a:solidFill>
                  <a:schemeClr val="bg1"/>
                </a:solidFill>
              </a:rPr>
              <a:t> Mladenič mu odvrne, da si želi en </a:t>
            </a:r>
            <a:br>
              <a:rPr lang="sl-SI" altLang="sl-SI">
                <a:solidFill>
                  <a:schemeClr val="bg1"/>
                </a:solidFill>
              </a:rPr>
            </a:br>
            <a:r>
              <a:rPr lang="sl-SI" altLang="sl-SI">
                <a:solidFill>
                  <a:schemeClr val="bg1"/>
                </a:solidFill>
              </a:rPr>
              <a:t>  dan voditi krilati sončni voz</a:t>
            </a:r>
            <a:br>
              <a:rPr lang="sl-SI" altLang="sl-SI">
                <a:solidFill>
                  <a:schemeClr val="bg1"/>
                </a:solidFill>
              </a:rPr>
            </a:br>
            <a:br>
              <a:rPr lang="sl-SI" altLang="sl-SI">
                <a:solidFill>
                  <a:schemeClr val="bg1"/>
                </a:solidFill>
              </a:rPr>
            </a:br>
            <a:r>
              <a:rPr lang="sl-SI" altLang="sl-SI">
                <a:solidFill>
                  <a:schemeClr val="bg1"/>
                </a:solidFill>
              </a:rPr>
              <a:t>- Oče je prebledel in mu povedal,</a:t>
            </a:r>
            <a:br>
              <a:rPr lang="sl-SI" altLang="sl-SI">
                <a:solidFill>
                  <a:schemeClr val="bg1"/>
                </a:solidFill>
              </a:rPr>
            </a:br>
            <a:r>
              <a:rPr lang="sl-SI" altLang="sl-SI">
                <a:solidFill>
                  <a:schemeClr val="bg1"/>
                </a:solidFill>
              </a:rPr>
              <a:t>  da to ni za smrtnike</a:t>
            </a:r>
            <a:br>
              <a:rPr lang="sl-SI" altLang="sl-SI">
                <a:solidFill>
                  <a:schemeClr val="bg1"/>
                </a:solidFill>
              </a:rPr>
            </a:br>
            <a:endParaRPr lang="sl-SI" altLang="sl-SI">
              <a:solidFill>
                <a:schemeClr val="bg1"/>
              </a:solidFill>
            </a:endParaRPr>
          </a:p>
        </p:txBody>
      </p:sp>
      <p:pic>
        <p:nvPicPr>
          <p:cNvPr id="7175" name="Picture 7" descr="faeton2">
            <a:extLst>
              <a:ext uri="{FF2B5EF4-FFF2-40B4-BE49-F238E27FC236}">
                <a16:creationId xmlns:a16="http://schemas.microsoft.com/office/drawing/2014/main" id="{51273F7F-E196-4516-A8E1-10C6E50CAC48}"/>
              </a:ext>
            </a:extLst>
          </p:cNvPr>
          <p:cNvPicPr>
            <a:picLocks noChangeAspect="1" noChangeArrowheads="1"/>
          </p:cNvPicPr>
          <p:nvPr/>
        </p:nvPicPr>
        <p:blipFill>
          <a:blip r:embed="rId4">
            <a:lum bright="6000" contrast="60000"/>
            <a:extLst>
              <a:ext uri="{28A0092B-C50C-407E-A947-70E740481C1C}">
                <a14:useLocalDpi xmlns:a14="http://schemas.microsoft.com/office/drawing/2010/main" val="0"/>
              </a:ext>
            </a:extLst>
          </a:blip>
          <a:srcRect/>
          <a:stretch>
            <a:fillRect/>
          </a:stretch>
        </p:blipFill>
        <p:spPr bwMode="auto">
          <a:xfrm>
            <a:off x="4841875" y="476250"/>
            <a:ext cx="3883025" cy="6119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fade">
                                      <p:cBhvr>
                                        <p:cTn id="7" dur="1000"/>
                                        <p:tgtEl>
                                          <p:spTgt spid="7172">
                                            <p:txEl>
                                              <p:pRg st="0" end="0"/>
                                            </p:txEl>
                                          </p:spTgt>
                                        </p:tgtEl>
                                      </p:cBhvr>
                                    </p:animEffect>
                                    <p:anim calcmode="lin" valueType="num">
                                      <p:cBhvr>
                                        <p:cTn id="8" dur="1000" fill="hold"/>
                                        <p:tgtEl>
                                          <p:spTgt spid="7172">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7172">
                                            <p:txEl>
                                              <p:pRg st="0" end="0"/>
                                            </p:txEl>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600"/>
                            </p:stCondLst>
                            <p:childTnLst>
                              <p:par>
                                <p:cTn id="11" presetID="42" presetClass="entr" presetSubtype="0" fill="hold" nodeType="afterEffect">
                                  <p:stCondLst>
                                    <p:cond delay="1000"/>
                                  </p:stCondLst>
                                  <p:childTnLst>
                                    <p:set>
                                      <p:cBhvr>
                                        <p:cTn id="12" dur="1" fill="hold">
                                          <p:stCondLst>
                                            <p:cond delay="0"/>
                                          </p:stCondLst>
                                        </p:cTn>
                                        <p:tgtEl>
                                          <p:spTgt spid="7175"/>
                                        </p:tgtEl>
                                        <p:attrNameLst>
                                          <p:attrName>style.visibility</p:attrName>
                                        </p:attrNameLst>
                                      </p:cBhvr>
                                      <p:to>
                                        <p:strVal val="visible"/>
                                      </p:to>
                                    </p:set>
                                    <p:animEffect transition="in" filter="fade">
                                      <p:cBhvr>
                                        <p:cTn id="13" dur="1000"/>
                                        <p:tgtEl>
                                          <p:spTgt spid="7175"/>
                                        </p:tgtEl>
                                      </p:cBhvr>
                                    </p:animEffect>
                                    <p:anim calcmode="lin" valueType="num">
                                      <p:cBhvr>
                                        <p:cTn id="14" dur="1000" fill="hold"/>
                                        <p:tgtEl>
                                          <p:spTgt spid="7175"/>
                                        </p:tgtEl>
                                        <p:attrNameLst>
                                          <p:attrName>ppt_x</p:attrName>
                                        </p:attrNameLst>
                                      </p:cBhvr>
                                      <p:tavLst>
                                        <p:tav tm="0">
                                          <p:val>
                                            <p:strVal val="#ppt_x"/>
                                          </p:val>
                                        </p:tav>
                                        <p:tav tm="100000">
                                          <p:val>
                                            <p:strVal val="#ppt_x"/>
                                          </p:val>
                                        </p:tav>
                                      </p:tavLst>
                                    </p:anim>
                                    <p:anim calcmode="lin" valueType="num">
                                      <p:cBhvr>
                                        <p:cTn id="15" dur="1000" fill="hold"/>
                                        <p:tgtEl>
                                          <p:spTgt spid="7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7" name="Text Box 5">
            <a:extLst>
              <a:ext uri="{FF2B5EF4-FFF2-40B4-BE49-F238E27FC236}">
                <a16:creationId xmlns:a16="http://schemas.microsoft.com/office/drawing/2014/main" id="{38F18798-541C-4FE6-90E6-F2154542E7BF}"/>
              </a:ext>
            </a:extLst>
          </p:cNvPr>
          <p:cNvSpPr txBox="1">
            <a:spLocks noChangeArrowheads="1"/>
          </p:cNvSpPr>
          <p:nvPr/>
        </p:nvSpPr>
        <p:spPr bwMode="auto">
          <a:xfrm>
            <a:off x="395288" y="2420938"/>
            <a:ext cx="7777162"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sl-SI" altLang="sl-SI" sz="1900">
                <a:solidFill>
                  <a:schemeClr val="bg1"/>
                </a:solidFill>
              </a:rPr>
              <a:t>Prišli so do oblakov kjer so izpareli</a:t>
            </a:r>
            <a:br>
              <a:rPr lang="sl-SI" altLang="sl-SI" sz="1900">
                <a:solidFill>
                  <a:schemeClr val="bg1"/>
                </a:solidFill>
              </a:rPr>
            </a:br>
            <a:r>
              <a:rPr lang="sl-SI" altLang="sl-SI" sz="1900">
                <a:solidFill>
                  <a:schemeClr val="bg1"/>
                </a:solidFill>
              </a:rPr>
              <a:t>- Voz je padal globje in globje</a:t>
            </a:r>
            <a:br>
              <a:rPr lang="sl-SI" altLang="sl-SI" sz="1900">
                <a:solidFill>
                  <a:schemeClr val="bg1"/>
                </a:solidFill>
              </a:rPr>
            </a:br>
            <a:r>
              <a:rPr lang="sl-SI" altLang="sl-SI" sz="1900">
                <a:solidFill>
                  <a:schemeClr val="bg1"/>
                </a:solidFill>
              </a:rPr>
              <a:t>- Zemlja je od vročine zevala, zamorci so počrneli</a:t>
            </a:r>
            <a:br>
              <a:rPr lang="sl-SI" altLang="sl-SI" sz="1900">
                <a:solidFill>
                  <a:schemeClr val="bg1"/>
                </a:solidFill>
              </a:rPr>
            </a:br>
            <a:r>
              <a:rPr lang="sl-SI" altLang="sl-SI" sz="1900">
                <a:solidFill>
                  <a:schemeClr val="bg1"/>
                </a:solidFill>
              </a:rPr>
              <a:t>- Plamen je zajel Faetontove lase, da je padel z voza v reko Eridanos</a:t>
            </a:r>
            <a:br>
              <a:rPr lang="sl-SI" altLang="sl-SI" sz="1900">
                <a:solidFill>
                  <a:schemeClr val="bg1"/>
                </a:solidFill>
              </a:rPr>
            </a:br>
            <a:r>
              <a:rPr lang="sl-SI" altLang="sl-SI" sz="1900">
                <a:solidFill>
                  <a:schemeClr val="bg1"/>
                </a:solidFill>
              </a:rPr>
              <a:t>- Pravijo da je takrat na Zemlji minil dan brez sončne svetlobe</a:t>
            </a:r>
            <a:br>
              <a:rPr lang="sl-SI" altLang="sl-SI" sz="1900">
                <a:solidFill>
                  <a:schemeClr val="bg1"/>
                </a:solidFill>
              </a:rPr>
            </a:br>
            <a:r>
              <a:rPr lang="sl-SI" altLang="sl-SI" sz="1900">
                <a:solidFill>
                  <a:schemeClr val="bg1"/>
                </a:solidFill>
              </a:rPr>
              <a:t>- Razsvetljevel jo je samo velikanski požar</a:t>
            </a:r>
            <a:br>
              <a:rPr lang="sl-SI" altLang="sl-SI" sz="1900">
                <a:solidFill>
                  <a:schemeClr val="bg1"/>
                </a:solidFill>
              </a:rPr>
            </a:br>
            <a:r>
              <a:rPr lang="sl-SI" altLang="sl-SI" sz="1900">
                <a:solidFill>
                  <a:schemeClr val="bg1"/>
                </a:solidFill>
              </a:rPr>
              <a:t>- Mati in sestre so za njim jokale štiri mesece, potem pa so bile z </a:t>
            </a:r>
            <a:br>
              <a:rPr lang="sl-SI" altLang="sl-SI" sz="1900">
                <a:solidFill>
                  <a:schemeClr val="bg1"/>
                </a:solidFill>
              </a:rPr>
            </a:br>
            <a:r>
              <a:rPr lang="sl-SI" altLang="sl-SI" sz="1900">
                <a:solidFill>
                  <a:schemeClr val="bg1"/>
                </a:solidFill>
              </a:rPr>
              <a:t>  reko Eridanos povzdignjene v zvezde</a:t>
            </a:r>
          </a:p>
        </p:txBody>
      </p:sp>
      <p:sp>
        <p:nvSpPr>
          <p:cNvPr id="8199" name="Rectangle 7">
            <a:extLst>
              <a:ext uri="{FF2B5EF4-FFF2-40B4-BE49-F238E27FC236}">
                <a16:creationId xmlns:a16="http://schemas.microsoft.com/office/drawing/2014/main" id="{B8568F39-B703-459C-8AEC-120E1038432E}"/>
              </a:ext>
            </a:extLst>
          </p:cNvPr>
          <p:cNvSpPr>
            <a:spLocks noChangeArrowheads="1"/>
          </p:cNvSpPr>
          <p:nvPr/>
        </p:nvSpPr>
        <p:spPr bwMode="auto">
          <a:xfrm>
            <a:off x="395288" y="908050"/>
            <a:ext cx="8280400"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sz="1900">
                <a:solidFill>
                  <a:schemeClr val="bg1"/>
                </a:solidFill>
              </a:rPr>
              <a:t>- Vendar si Faetnont ni premislil, zato ga je Helios odpeljal do voza</a:t>
            </a:r>
            <a:br>
              <a:rPr lang="sl-SI" altLang="sl-SI" sz="1900">
                <a:solidFill>
                  <a:schemeClr val="bg1"/>
                </a:solidFill>
              </a:rPr>
            </a:br>
            <a:r>
              <a:rPr lang="sl-SI" altLang="sl-SI" sz="1900">
                <a:solidFill>
                  <a:schemeClr val="bg1"/>
                </a:solidFill>
              </a:rPr>
              <a:t>- Konji so poleteli</a:t>
            </a:r>
            <a:br>
              <a:rPr lang="sl-SI" altLang="sl-SI" sz="1900">
                <a:solidFill>
                  <a:schemeClr val="bg1"/>
                </a:solidFill>
              </a:rPr>
            </a:br>
            <a:r>
              <a:rPr lang="sl-SI" altLang="sl-SI" sz="1900">
                <a:solidFill>
                  <a:schemeClr val="bg1"/>
                </a:solidFill>
              </a:rPr>
              <a:t>- Zaradi manjše teže, so podivjali in skrenili s poti</a:t>
            </a:r>
            <a:br>
              <a:rPr lang="sl-SI" altLang="sl-SI" sz="1900">
                <a:solidFill>
                  <a:schemeClr val="bg1"/>
                </a:solidFill>
              </a:rPr>
            </a:br>
            <a:r>
              <a:rPr lang="sl-SI" altLang="sl-SI" sz="1900">
                <a:solidFill>
                  <a:schemeClr val="bg1"/>
                </a:solidFill>
              </a:rPr>
              <a:t>- Drveli so visoko navzgor, zaletavali se v zvezde</a:t>
            </a:r>
            <a:br>
              <a:rPr lang="sl-SI" altLang="sl-SI" sz="1900">
                <a:solidFill>
                  <a:schemeClr val="bg1"/>
                </a:solidFill>
              </a:rPr>
            </a:br>
            <a:r>
              <a:rPr lang="sl-SI" altLang="sl-SI" sz="1900">
                <a:solidFill>
                  <a:schemeClr val="bg1"/>
                </a:solidFill>
              </a:rPr>
              <a:t>- Faetont jih ni znal ustaviti</a:t>
            </a:r>
            <a:br>
              <a:rPr lang="sl-SI" altLang="sl-SI" sz="1900">
                <a:solidFill>
                  <a:schemeClr val="bg1"/>
                </a:solidFill>
              </a:rPr>
            </a:br>
            <a:endParaRPr lang="sl-SI" altLang="sl-SI" sz="1900">
              <a:solidFill>
                <a:schemeClr val="bg1"/>
              </a:solidFill>
            </a:endParaRPr>
          </a:p>
        </p:txBody>
      </p:sp>
    </p:spTree>
  </p:cSld>
  <p:clrMapOvr>
    <a:masterClrMapping/>
  </p:clrMapOvr>
  <p:transition advTm="55000"/>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pic>
        <p:nvPicPr>
          <p:cNvPr id="9222" name="Picture 6" descr="europa1">
            <a:extLst>
              <a:ext uri="{FF2B5EF4-FFF2-40B4-BE49-F238E27FC236}">
                <a16:creationId xmlns:a16="http://schemas.microsoft.com/office/drawing/2014/main" id="{F9AA4A8F-E8C9-4D9C-B455-FE9882824C4C}"/>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708400" y="2574925"/>
            <a:ext cx="4979988" cy="3881438"/>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a:extLst>
              <a:ext uri="{FF2B5EF4-FFF2-40B4-BE49-F238E27FC236}">
                <a16:creationId xmlns:a16="http://schemas.microsoft.com/office/drawing/2014/main" id="{B9D4E223-DF6F-4EC2-9A52-210F0B236597}"/>
              </a:ext>
            </a:extLst>
          </p:cNvPr>
          <p:cNvSpPr txBox="1">
            <a:spLocks noChangeArrowheads="1"/>
          </p:cNvSpPr>
          <p:nvPr/>
        </p:nvSpPr>
        <p:spPr bwMode="auto">
          <a:xfrm>
            <a:off x="323850" y="260350"/>
            <a:ext cx="39608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u="sng">
                <a:latin typeface="Copperplate Gothic Bold" panose="020E0705020206020404" pitchFamily="34" charset="0"/>
              </a:rPr>
              <a:t>EVROPA</a:t>
            </a:r>
          </a:p>
        </p:txBody>
      </p:sp>
      <p:sp>
        <p:nvSpPr>
          <p:cNvPr id="9221" name="Text Box 5">
            <a:extLst>
              <a:ext uri="{FF2B5EF4-FFF2-40B4-BE49-F238E27FC236}">
                <a16:creationId xmlns:a16="http://schemas.microsoft.com/office/drawing/2014/main" id="{D06593F8-4F17-4D88-92BE-D7703AA5EACA}"/>
              </a:ext>
            </a:extLst>
          </p:cNvPr>
          <p:cNvSpPr txBox="1">
            <a:spLocks noChangeArrowheads="1"/>
          </p:cNvSpPr>
          <p:nvPr/>
        </p:nvSpPr>
        <p:spPr bwMode="auto">
          <a:xfrm>
            <a:off x="323850" y="908050"/>
            <a:ext cx="882015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sl-SI" altLang="sl-SI"/>
              <a:t>Hči kralja Agenorja</a:t>
            </a:r>
            <a:br>
              <a:rPr lang="sl-SI" altLang="sl-SI"/>
            </a:br>
            <a:r>
              <a:rPr lang="sl-SI" altLang="sl-SI"/>
              <a:t>- Živela v globoki samoti očetove palače</a:t>
            </a:r>
            <a:br>
              <a:rPr lang="sl-SI" altLang="sl-SI"/>
            </a:br>
            <a:r>
              <a:rPr lang="sl-SI" altLang="sl-SI"/>
              <a:t>- Zjutraj je skupaj z njenimi spremljevalkami šla do obale</a:t>
            </a:r>
            <a:br>
              <a:rPr lang="sl-SI" altLang="sl-SI"/>
            </a:br>
            <a:r>
              <a:rPr lang="sl-SI" altLang="sl-SI"/>
              <a:t>- Nabrale so rože in pletle vence</a:t>
            </a:r>
            <a:br>
              <a:rPr lang="sl-SI" altLang="sl-SI"/>
            </a:br>
            <a:r>
              <a:rPr lang="sl-SI" altLang="sl-SI"/>
              <a:t>- Zevs jo je opazoval z neba</a:t>
            </a:r>
            <a:br>
              <a:rPr lang="sl-SI" altLang="sl-SI"/>
            </a:br>
            <a:r>
              <a:rPr lang="sl-SI" altLang="sl-SI"/>
              <a:t>- Očarala ga je njena lepota </a:t>
            </a:r>
            <a:br>
              <a:rPr lang="sl-SI" altLang="sl-SI"/>
            </a:br>
            <a:r>
              <a:rPr lang="sl-SI" altLang="sl-SI"/>
              <a:t>- Spomnil se je zvijače s katero bi omamil njeno dušo</a:t>
            </a:r>
            <a:br>
              <a:rPr lang="sl-SI" altLang="sl-SI"/>
            </a:br>
            <a:r>
              <a:rPr lang="sl-SI" altLang="sl-SI"/>
              <a:t>- Spremenil se je v plemenitega bika</a:t>
            </a:r>
            <a:br>
              <a:rPr lang="sl-SI" altLang="sl-SI"/>
            </a:br>
            <a:r>
              <a:rPr lang="sl-SI" altLang="sl-SI"/>
              <a:t>- Prišel je do Evrope in njenih spremljevalk</a:t>
            </a:r>
            <a:br>
              <a:rPr lang="sl-SI" altLang="sl-SI"/>
            </a:br>
            <a:r>
              <a:rPr lang="sl-SI" altLang="sl-SI"/>
              <a:t>- Ta je zajahala bika v katerem je bil Zevs</a:t>
            </a:r>
            <a:br>
              <a:rPr lang="sl-SI" altLang="sl-SI"/>
            </a:br>
            <a:r>
              <a:rPr lang="sl-SI" altLang="sl-SI"/>
              <a:t>- Skraja je počasi stopal z deklico na hrbtu</a:t>
            </a:r>
            <a:br>
              <a:rPr lang="sl-SI" altLang="sl-SI"/>
            </a:br>
            <a:r>
              <a:rPr lang="sl-SI" altLang="sl-SI"/>
              <a:t>- Nato pa se je kot leteči konj pognal do gole obale in v vodo</a:t>
            </a:r>
            <a:br>
              <a:rPr lang="sl-SI" altLang="sl-SI"/>
            </a:br>
            <a:r>
              <a:rPr lang="sl-SI" altLang="sl-SI"/>
              <a:t>- Evropa je bila zelo prestrašena</a:t>
            </a:r>
            <a:br>
              <a:rPr lang="sl-SI" altLang="sl-SI"/>
            </a:br>
            <a:r>
              <a:rPr lang="sl-SI" altLang="sl-SI"/>
              <a:t>- Prišla sta do neke tuje obale, kjer je bik izginil</a:t>
            </a:r>
            <a:br>
              <a:rPr lang="sl-SI" altLang="sl-SI"/>
            </a:br>
            <a:r>
              <a:rPr lang="sl-SI" altLang="sl-SI"/>
              <a:t>- Prikazala se ji je Afrodita</a:t>
            </a:r>
            <a:br>
              <a:rPr lang="sl-SI" altLang="sl-SI"/>
            </a:br>
            <a:r>
              <a:rPr lang="sl-SI" altLang="sl-SI"/>
              <a:t>- Povedala ji je, da jo je ugrabil Zevs</a:t>
            </a:r>
            <a:br>
              <a:rPr lang="sl-SI" altLang="sl-SI"/>
            </a:br>
            <a:r>
              <a:rPr lang="sl-SI" altLang="sl-SI"/>
              <a:t>  in da bo postala njegova zemeljska žena</a:t>
            </a:r>
            <a:br>
              <a:rPr lang="sl-SI" altLang="sl-SI"/>
            </a:br>
            <a:r>
              <a:rPr lang="sl-SI" altLang="sl-SI"/>
              <a:t>- Ter da se bo tuji del sveta, kamor jo je pripeljal, po njej imenoval Evropa</a:t>
            </a:r>
            <a:br>
              <a:rPr lang="sl-SI" altLang="sl-SI"/>
            </a:br>
            <a:endParaRPr lang="sl-SI" altLang="sl-SI"/>
          </a:p>
        </p:txBody>
      </p:sp>
    </p:spTree>
  </p:cSld>
  <p:clrMapOvr>
    <a:masterClrMapping/>
  </p:clrMapOvr>
  <p:transition advTm="8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CCCCFF"/>
            </a:gs>
          </a:gsLst>
          <a:lin ang="5400000" scaled="1"/>
        </a:gradFill>
        <a:effectLst/>
      </p:bgPr>
    </p:bg>
    <p:spTree>
      <p:nvGrpSpPr>
        <p:cNvPr id="1" name=""/>
        <p:cNvGrpSpPr/>
        <p:nvPr/>
      </p:nvGrpSpPr>
      <p:grpSpPr>
        <a:xfrm>
          <a:off x="0" y="0"/>
          <a:ext cx="0" cy="0"/>
          <a:chOff x="0" y="0"/>
          <a:chExt cx="0" cy="0"/>
        </a:xfrm>
      </p:grpSpPr>
      <p:pic>
        <p:nvPicPr>
          <p:cNvPr id="10246" name="Picture 6" descr="SIM_GM_Perzej-in-Andromeda_big">
            <a:extLst>
              <a:ext uri="{FF2B5EF4-FFF2-40B4-BE49-F238E27FC236}">
                <a16:creationId xmlns:a16="http://schemas.microsoft.com/office/drawing/2014/main" id="{4C100B48-3FDC-436A-B921-56D8CB23426A}"/>
              </a:ext>
            </a:extLst>
          </p:cNvPr>
          <p:cNvPicPr>
            <a:picLocks noChangeAspect="1" noChangeArrowheads="1"/>
          </p:cNvPicPr>
          <p:nvPr/>
        </p:nvPicPr>
        <p:blipFill>
          <a:blip r:embed="rId3">
            <a:lum bright="18000" contrast="-60000"/>
            <a:extLst>
              <a:ext uri="{28A0092B-C50C-407E-A947-70E740481C1C}">
                <a14:useLocalDpi xmlns:a14="http://schemas.microsoft.com/office/drawing/2010/main" val="0"/>
              </a:ext>
            </a:extLst>
          </a:blip>
          <a:srcRect/>
          <a:stretch>
            <a:fillRect/>
          </a:stretch>
        </p:blipFill>
        <p:spPr bwMode="auto">
          <a:xfrm>
            <a:off x="4252913" y="836613"/>
            <a:ext cx="4503737" cy="5618162"/>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a:extLst>
              <a:ext uri="{FF2B5EF4-FFF2-40B4-BE49-F238E27FC236}">
                <a16:creationId xmlns:a16="http://schemas.microsoft.com/office/drawing/2014/main" id="{04DEFB63-635B-4E32-8A2E-C8D1B4DC9B6F}"/>
              </a:ext>
            </a:extLst>
          </p:cNvPr>
          <p:cNvSpPr txBox="1">
            <a:spLocks noChangeArrowheads="1"/>
          </p:cNvSpPr>
          <p:nvPr/>
        </p:nvSpPr>
        <p:spPr bwMode="auto">
          <a:xfrm>
            <a:off x="395288" y="333375"/>
            <a:ext cx="3673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u="sng">
                <a:latin typeface="Copperplate Gothic Bold" panose="020E0705020206020404" pitchFamily="34" charset="0"/>
              </a:rPr>
              <a:t>PERZEJ</a:t>
            </a:r>
          </a:p>
        </p:txBody>
      </p:sp>
      <p:sp>
        <p:nvSpPr>
          <p:cNvPr id="10245" name="Text Box 5">
            <a:extLst>
              <a:ext uri="{FF2B5EF4-FFF2-40B4-BE49-F238E27FC236}">
                <a16:creationId xmlns:a16="http://schemas.microsoft.com/office/drawing/2014/main" id="{65C5FEF1-B139-455C-974C-9D5F524B3609}"/>
              </a:ext>
            </a:extLst>
          </p:cNvPr>
          <p:cNvSpPr txBox="1">
            <a:spLocks noChangeArrowheads="1"/>
          </p:cNvSpPr>
          <p:nvPr/>
        </p:nvSpPr>
        <p:spPr bwMode="auto">
          <a:xfrm>
            <a:off x="395288" y="981075"/>
            <a:ext cx="7848600"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sl-SI" altLang="sl-SI"/>
              <a:t>Zevsov sin</a:t>
            </a:r>
            <a:br>
              <a:rPr lang="sl-SI" altLang="sl-SI"/>
            </a:br>
            <a:r>
              <a:rPr lang="sl-SI" altLang="sl-SI"/>
              <a:t>- Njegovemu dedu Akriziju je preročišče prerokovalo, da mu bo vnuk </a:t>
            </a:r>
            <a:br>
              <a:rPr lang="sl-SI" altLang="sl-SI"/>
            </a:br>
            <a:r>
              <a:rPr lang="sl-SI" altLang="sl-SI"/>
              <a:t>  prevzel prestol in mu vzel življenje</a:t>
            </a:r>
            <a:br>
              <a:rPr lang="sl-SI" altLang="sl-SI"/>
            </a:br>
            <a:r>
              <a:rPr lang="sl-SI" altLang="sl-SI"/>
              <a:t>- Perzeja in njegovo mater Daneo je zaprl v skrinjo in vrgel v morje</a:t>
            </a:r>
            <a:br>
              <a:rPr lang="sl-SI" altLang="sl-SI"/>
            </a:br>
            <a:r>
              <a:rPr lang="sl-SI" altLang="sl-SI"/>
              <a:t>- Obvaroval ju je Zevs</a:t>
            </a:r>
            <a:br>
              <a:rPr lang="sl-SI" altLang="sl-SI"/>
            </a:br>
            <a:r>
              <a:rPr lang="sl-SI" altLang="sl-SI"/>
              <a:t>- Rešila sta se na otoku Serifu, kjer sta gospodovala brata Diktis in Polidekt</a:t>
            </a:r>
            <a:br>
              <a:rPr lang="sl-SI" altLang="sl-SI"/>
            </a:br>
            <a:r>
              <a:rPr lang="sl-SI" altLang="sl-SI"/>
              <a:t>- Polidekt se je poročil z Daneo</a:t>
            </a:r>
            <a:br>
              <a:rPr lang="sl-SI" altLang="sl-SI"/>
            </a:br>
            <a:r>
              <a:rPr lang="sl-SI" altLang="sl-SI"/>
              <a:t>- Ko je Perzej odrastel, mu je Polidekt naročil, naj mu prinese glavo Meduze</a:t>
            </a:r>
            <a:br>
              <a:rPr lang="sl-SI" altLang="sl-SI"/>
            </a:br>
            <a:r>
              <a:rPr lang="sl-SI" altLang="sl-SI"/>
              <a:t>- Priletel je do Oceana, kjer so prebivale Gorgone</a:t>
            </a:r>
            <a:br>
              <a:rPr lang="sl-SI" altLang="sl-SI"/>
            </a:br>
            <a:r>
              <a:rPr lang="sl-SI" altLang="sl-SI"/>
              <a:t>- Kdor jih je pogledal, se je spremenil v skalo</a:t>
            </a:r>
            <a:br>
              <a:rPr lang="sl-SI" altLang="sl-SI"/>
            </a:br>
            <a:r>
              <a:rPr lang="sl-SI" altLang="sl-SI"/>
              <a:t>- Posute so bile z zmajskimi luskami, namesto las so bile porasle s kačami,</a:t>
            </a:r>
            <a:br>
              <a:rPr lang="sl-SI" altLang="sl-SI"/>
            </a:br>
            <a:r>
              <a:rPr lang="sl-SI" altLang="sl-SI"/>
              <a:t>   imele so bronaste roke in zlate peruti</a:t>
            </a:r>
            <a:br>
              <a:rPr lang="sl-SI" altLang="sl-SI"/>
            </a:br>
            <a:r>
              <a:rPr lang="sl-SI" altLang="sl-SI"/>
              <a:t>-  Meduzi odreže glavo; iz trupa skočita krilati konj Pegaz in velikan Hrizaor</a:t>
            </a:r>
            <a:br>
              <a:rPr lang="sl-SI" altLang="sl-SI"/>
            </a:br>
            <a:r>
              <a:rPr lang="sl-SI" altLang="sl-SI"/>
              <a:t>- V deželi Atlanta si je hotel spočiti, a ta mu ni dovolil zaradi prerokbe,</a:t>
            </a:r>
            <a:br>
              <a:rPr lang="sl-SI" altLang="sl-SI"/>
            </a:br>
            <a:r>
              <a:rPr lang="sl-SI" altLang="sl-SI"/>
              <a:t>  ki je govorila, da mu bo Zevsov sin ukradel zlata jabolka</a:t>
            </a:r>
            <a:br>
              <a:rPr lang="sl-SI" altLang="sl-SI"/>
            </a:br>
            <a:r>
              <a:rPr lang="sl-SI" altLang="sl-SI"/>
              <a:t>- Perzej je bil jezen in zato mu je pokazal Meduzino glavo</a:t>
            </a:r>
            <a:br>
              <a:rPr lang="sl-SI" altLang="sl-SI"/>
            </a:br>
            <a:r>
              <a:rPr lang="sl-SI" altLang="sl-SI"/>
              <a:t>- Spremenil se je v skalo </a:t>
            </a:r>
            <a:br>
              <a:rPr lang="sl-SI" altLang="sl-SI"/>
            </a:br>
            <a:r>
              <a:rPr lang="sl-SI" altLang="sl-SI"/>
              <a:t>- Letel je naprej in prišel do obale Etiopije</a:t>
            </a:r>
            <a:br>
              <a:rPr lang="sl-SI" altLang="sl-SI"/>
            </a:br>
            <a:r>
              <a:rPr lang="sl-SI" altLang="sl-SI"/>
              <a:t>- Na morski pečini je opazil priklenjeno deklico</a:t>
            </a:r>
            <a:br>
              <a:rPr lang="sl-SI" altLang="sl-SI"/>
            </a:br>
            <a:r>
              <a:rPr lang="sl-SI" altLang="sl-SI"/>
              <a:t>- Bila je Andromeda, hčer kralja Kefeja</a:t>
            </a:r>
            <a:br>
              <a:rPr lang="sl-SI" altLang="sl-SI"/>
            </a:br>
            <a:endParaRPr lang="sl-SI" altLang="sl-SI"/>
          </a:p>
        </p:txBody>
      </p:sp>
    </p:spTree>
  </p:cSld>
  <p:clrMapOvr>
    <a:masterClrMapping/>
  </p:clrMapOvr>
  <p:transition advTm="13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10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CCCCFF"/>
            </a:gs>
          </a:gsLst>
          <a:lin ang="5400000" scaled="1"/>
        </a:gradFill>
        <a:effectLst/>
      </p:bgPr>
    </p:bg>
    <p:spTree>
      <p:nvGrpSpPr>
        <p:cNvPr id="1" name=""/>
        <p:cNvGrpSpPr/>
        <p:nvPr/>
      </p:nvGrpSpPr>
      <p:grpSpPr>
        <a:xfrm>
          <a:off x="0" y="0"/>
          <a:ext cx="0" cy="0"/>
          <a:chOff x="0" y="0"/>
          <a:chExt cx="0" cy="0"/>
        </a:xfrm>
      </p:grpSpPr>
      <p:pic>
        <p:nvPicPr>
          <p:cNvPr id="32774" name="Picture 6" descr="perseus">
            <a:extLst>
              <a:ext uri="{FF2B5EF4-FFF2-40B4-BE49-F238E27FC236}">
                <a16:creationId xmlns:a16="http://schemas.microsoft.com/office/drawing/2014/main" id="{9A5F5549-B9EA-47C8-B4AB-0FB00F9A3142}"/>
              </a:ext>
            </a:extLst>
          </p:cNvPr>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a:stretch>
            <a:fillRect/>
          </a:stretch>
        </p:blipFill>
        <p:spPr bwMode="auto">
          <a:xfrm>
            <a:off x="3851275" y="692150"/>
            <a:ext cx="4487863" cy="5545138"/>
          </a:xfrm>
          <a:prstGeom prst="rect">
            <a:avLst/>
          </a:prstGeom>
          <a:noFill/>
          <a:extLst>
            <a:ext uri="{909E8E84-426E-40DD-AFC4-6F175D3DCCD1}">
              <a14:hiddenFill xmlns:a14="http://schemas.microsoft.com/office/drawing/2010/main">
                <a:solidFill>
                  <a:srgbClr val="FFFFFF"/>
                </a:solidFill>
              </a14:hiddenFill>
            </a:ext>
          </a:extLst>
        </p:spPr>
      </p:pic>
      <p:sp>
        <p:nvSpPr>
          <p:cNvPr id="32772" name="Text Box 4">
            <a:extLst>
              <a:ext uri="{FF2B5EF4-FFF2-40B4-BE49-F238E27FC236}">
                <a16:creationId xmlns:a16="http://schemas.microsoft.com/office/drawing/2014/main" id="{FD048179-DF31-4D8D-80C9-AB579AB93CF7}"/>
              </a:ext>
            </a:extLst>
          </p:cNvPr>
          <p:cNvSpPr txBox="1">
            <a:spLocks noChangeArrowheads="1"/>
          </p:cNvSpPr>
          <p:nvPr/>
        </p:nvSpPr>
        <p:spPr bwMode="auto">
          <a:xfrm>
            <a:off x="323850" y="260350"/>
            <a:ext cx="7632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32773" name="Text Box 5">
            <a:extLst>
              <a:ext uri="{FF2B5EF4-FFF2-40B4-BE49-F238E27FC236}">
                <a16:creationId xmlns:a16="http://schemas.microsoft.com/office/drawing/2014/main" id="{CA385692-8BC4-47DA-9C85-A0012201E484}"/>
              </a:ext>
            </a:extLst>
          </p:cNvPr>
          <p:cNvSpPr txBox="1">
            <a:spLocks noChangeArrowheads="1"/>
          </p:cNvSpPr>
          <p:nvPr/>
        </p:nvSpPr>
        <p:spPr bwMode="auto">
          <a:xfrm>
            <a:off x="179388" y="333375"/>
            <a:ext cx="7850187"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 Ta jo je priklenil na pečino, ker se je njegova žena Kasiopa </a:t>
            </a:r>
            <a:br>
              <a:rPr lang="sl-SI" altLang="sl-SI"/>
            </a:br>
            <a:r>
              <a:rPr lang="sl-SI" altLang="sl-SI"/>
              <a:t>  hvalila pred morskimi nimfami, da je lepša od vseh</a:t>
            </a:r>
            <a:br>
              <a:rPr lang="sl-SI" altLang="sl-SI"/>
            </a:br>
            <a:r>
              <a:rPr lang="sl-SI" altLang="sl-SI"/>
              <a:t>- Nimfe so prosile Pojzedona, naj kaznuje Kefeja in Ksiopejo </a:t>
            </a:r>
            <a:br>
              <a:rPr lang="sl-SI" altLang="sl-SI"/>
            </a:br>
            <a:r>
              <a:rPr lang="sl-SI" altLang="sl-SI"/>
              <a:t>- V deželo je poslal poplavo in morskega psa ki vse požre</a:t>
            </a:r>
            <a:br>
              <a:rPr lang="sl-SI" altLang="sl-SI"/>
            </a:br>
            <a:r>
              <a:rPr lang="sl-SI" altLang="sl-SI"/>
              <a:t>- Po prerokbi je bilo napovedano, da bo dežela rešena, če kraljičino hčer </a:t>
            </a:r>
            <a:br>
              <a:rPr lang="sl-SI" altLang="sl-SI"/>
            </a:br>
            <a:r>
              <a:rPr lang="sl-SI" altLang="sl-SI"/>
              <a:t>  požre morska pošast</a:t>
            </a:r>
            <a:br>
              <a:rPr lang="sl-SI" altLang="sl-SI"/>
            </a:br>
            <a:r>
              <a:rPr lang="sl-SI" altLang="sl-SI"/>
              <a:t>- Perzej je ubil morsko pošast in rešil Andromedo</a:t>
            </a:r>
            <a:br>
              <a:rPr lang="sl-SI" altLang="sl-SI"/>
            </a:br>
            <a:r>
              <a:rPr lang="sl-SI" altLang="sl-SI"/>
              <a:t>- Na svatbo pa pride njen stric Finej, ki jo je želel za ženo,</a:t>
            </a:r>
            <a:br>
              <a:rPr lang="sl-SI" altLang="sl-SI"/>
            </a:br>
            <a:r>
              <a:rPr lang="sl-SI" altLang="sl-SI"/>
              <a:t>  ampak si je ni upal rešiti</a:t>
            </a:r>
            <a:br>
              <a:rPr lang="sl-SI" altLang="sl-SI"/>
            </a:br>
            <a:r>
              <a:rPr lang="sl-SI" altLang="sl-SI"/>
              <a:t>- Pričel se je hud boj</a:t>
            </a:r>
            <a:br>
              <a:rPr lang="sl-SI" altLang="sl-SI"/>
            </a:br>
            <a:r>
              <a:rPr lang="sl-SI" altLang="sl-SI"/>
              <a:t>- Z Meduzino glavo je okamenel Fineja in njegove vojake</a:t>
            </a:r>
            <a:br>
              <a:rPr lang="sl-SI" altLang="sl-SI"/>
            </a:br>
            <a:r>
              <a:rPr lang="sl-SI" altLang="sl-SI"/>
              <a:t>- Andromedo je peljal na svoj dom</a:t>
            </a:r>
            <a:br>
              <a:rPr lang="sl-SI" altLang="sl-SI"/>
            </a:br>
            <a:r>
              <a:rPr lang="sl-SI" altLang="sl-SI"/>
              <a:t>- Tam je našel svojo mater v stiski, saj se ne more rešiti nasilnega Polidekta</a:t>
            </a:r>
            <a:br>
              <a:rPr lang="sl-SI" altLang="sl-SI"/>
            </a:br>
            <a:r>
              <a:rPr lang="sl-SI" altLang="sl-SI"/>
              <a:t>- Pohitel je v Polidektovo palačo in mu pokazal Meduzino glavo</a:t>
            </a:r>
            <a:br>
              <a:rPr lang="sl-SI" altLang="sl-SI"/>
            </a:br>
            <a:r>
              <a:rPr lang="sl-SI" altLang="sl-SI"/>
              <a:t>- Polidekt je okamenel</a:t>
            </a:r>
            <a:br>
              <a:rPr lang="sl-SI" altLang="sl-SI"/>
            </a:br>
            <a:r>
              <a:rPr lang="sl-SI" altLang="sl-SI"/>
              <a:t>- Oblast je izročil njegovemu bratu Diktisu</a:t>
            </a:r>
            <a:br>
              <a:rPr lang="sl-SI" altLang="sl-SI"/>
            </a:br>
            <a:r>
              <a:rPr lang="sl-SI" altLang="sl-SI"/>
              <a:t>- Z materjo in ženo je odšel v Argos</a:t>
            </a:r>
            <a:br>
              <a:rPr lang="sl-SI" altLang="sl-SI"/>
            </a:br>
            <a:r>
              <a:rPr lang="sl-SI" altLang="sl-SI"/>
              <a:t>- Njegov ded Akrizij je zbežal</a:t>
            </a:r>
            <a:br>
              <a:rPr lang="sl-SI" altLang="sl-SI"/>
            </a:br>
            <a:r>
              <a:rPr lang="sl-SI" altLang="sl-SI"/>
              <a:t>- Perzej pa sedel na prestol</a:t>
            </a:r>
            <a:br>
              <a:rPr lang="sl-SI" altLang="sl-SI"/>
            </a:br>
            <a:r>
              <a:rPr lang="sl-SI" altLang="sl-SI"/>
              <a:t>- Nekoč se je udeležil bojnih iger, kjer je bil tudi njegov ded</a:t>
            </a:r>
            <a:br>
              <a:rPr lang="sl-SI" altLang="sl-SI"/>
            </a:br>
            <a:r>
              <a:rPr lang="sl-SI" altLang="sl-SI"/>
              <a:t>- Vrgel je disk, ki je visoko poletel in zadel Akrizija v glavo </a:t>
            </a:r>
            <a:br>
              <a:rPr lang="sl-SI" altLang="sl-SI"/>
            </a:br>
            <a:r>
              <a:rPr lang="sl-SI" altLang="sl-SI"/>
              <a:t>- Izpolnila se je prerokba</a:t>
            </a:r>
            <a:br>
              <a:rPr lang="sl-SI" altLang="sl-SI"/>
            </a:br>
            <a:r>
              <a:rPr lang="sl-SI" altLang="sl-SI"/>
              <a:t>   </a:t>
            </a:r>
          </a:p>
        </p:txBody>
      </p:sp>
    </p:spTree>
  </p:cSld>
  <p:clrMapOvr>
    <a:masterClrMapping/>
  </p:clrMapOvr>
  <p:transition advTm="13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fade">
                                      <p:cBhvr>
                                        <p:cTn id="7" dur="100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1265</Words>
  <Application>Microsoft Office PowerPoint</Application>
  <PresentationFormat>On-screen Show (4:3)</PresentationFormat>
  <Paragraphs>149</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Copperplate Gothic Bold</vt:lpstr>
      <vt:lpstr>Papyrus</vt:lpstr>
      <vt:lpstr>Trebuchet MS</vt:lpstr>
      <vt:lpstr>Privzeti načrt</vt:lpstr>
      <vt:lpstr>NAJLEPŠE ANTICNE PRIPOVEDKE</vt:lpstr>
      <vt:lpstr>KAZALO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PRIPOVEDKA O ARGONAVTIH</vt:lpstr>
      <vt:lpstr>PowerPoint Presentation</vt:lpstr>
      <vt:lpstr>PowerPoint Presentation</vt:lpstr>
      <vt:lpstr>PowerPoint Presentation</vt:lpstr>
      <vt:lpstr>PowerPoint Presentation</vt:lpstr>
      <vt:lpstr>PowerPoint Presentation</vt:lpstr>
      <vt:lpstr>PowerPoint Presentation</vt:lpstr>
      <vt:lpstr>GRŠKI IN RIMSKI BOGOVI</vt:lpstr>
      <vt:lpstr>PowerPoint Presentation</vt:lpstr>
      <vt:lpstr>PowerPoint Presentation</vt:lpstr>
      <vt:lpstr>PowerPoint Presentation</vt:lpstr>
      <vt:lpstr>Bogovi voda</vt:lpstr>
      <vt:lpstr>Bogovi zemlje</vt:lpstr>
      <vt:lpstr>Bogovi podzemlja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2019-06-03T09:07:41Z</dcterms:created>
  <dcterms:modified xsi:type="dcterms:W3CDTF">2019-06-03T09:07:41Z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