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7" r:id="rId2"/>
    <p:sldId id="257" r:id="rId3"/>
    <p:sldId id="284" r:id="rId4"/>
    <p:sldId id="256" r:id="rId5"/>
    <p:sldId id="277" r:id="rId6"/>
    <p:sldId id="276" r:id="rId7"/>
    <p:sldId id="259" r:id="rId8"/>
    <p:sldId id="260" r:id="rId9"/>
    <p:sldId id="261" r:id="rId10"/>
    <p:sldId id="262" r:id="rId11"/>
    <p:sldId id="263" r:id="rId12"/>
    <p:sldId id="278" r:id="rId13"/>
    <p:sldId id="264" r:id="rId14"/>
    <p:sldId id="265" r:id="rId15"/>
    <p:sldId id="266" r:id="rId16"/>
    <p:sldId id="267" r:id="rId17"/>
    <p:sldId id="268" r:id="rId18"/>
    <p:sldId id="279" r:id="rId19"/>
    <p:sldId id="269" r:id="rId20"/>
    <p:sldId id="270" r:id="rId21"/>
    <p:sldId id="271" r:id="rId22"/>
    <p:sldId id="272" r:id="rId23"/>
    <p:sldId id="273" r:id="rId24"/>
    <p:sldId id="280" r:id="rId25"/>
    <p:sldId id="288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306A6"/>
    <a:srgbClr val="F971D9"/>
    <a:srgbClr val="5043F9"/>
    <a:srgbClr val="9F02B4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2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76"/>
    </p:cViewPr>
  </p:sorterViewPr>
  <p:notesViewPr>
    <p:cSldViewPr>
      <p:cViewPr>
        <p:scale>
          <a:sx n="100" d="100"/>
          <a:sy n="100" d="100"/>
        </p:scale>
        <p:origin x="-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4CAD95D-E753-4F1B-82FE-2196538E03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sl-SI" altLang="sl-SI"/>
              <a:t>Majda Čelik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0C4D43C-90EE-46EE-A2B2-73FE7D9F28E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endParaRPr lang="sl-SI" altLang="sl-SI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2EDD021-CC84-434A-9B96-0A7BDB15A9D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sl-SI" altLang="sl-SI"/>
              <a:t>Lepo je biti zaljubljen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25E5BF0-2C2E-4B05-AC47-18F45C5EB77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932F6E5C-9C9B-4F8C-AAC3-AD0D3D89524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7529ED4-584C-4A82-9E48-95EE4F7B75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sl-SI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76CF063-9A25-49C8-A0B0-E4F82EFF51AD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9B2B44C-047C-45E2-9C28-C7895295F45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EA30FFF-4FF5-4F51-8D39-23BE12F9165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endParaRPr lang="en-US" altLang="sl-SI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D5A71E9-5E1F-40FF-920A-3700ACDDFDA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sl-SI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AF60A2B-FC9A-42D3-8901-3338B8B4C4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E2FE90A-97D2-4F67-BFE6-EB5B19C87B46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4FD4D5-F1B2-4EE6-B9B4-17F659A132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42FB5-0C75-47C8-AD16-2AA252355B68}" type="slidenum">
              <a:rPr lang="en-US" altLang="sl-SI"/>
              <a:pPr/>
              <a:t>2</a:t>
            </a:fld>
            <a:endParaRPr lang="en-US" altLang="sl-SI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0C9D6153-6088-4C92-A9DE-2EBE2252E5D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59D0BA64-0CA5-4346-A7EE-7CCB5F3AB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34A113-BAFC-4515-8E74-29A69E4143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789D3-7286-4973-8240-0A024F742F3A}" type="slidenum">
              <a:rPr lang="en-US" altLang="sl-SI"/>
              <a:pPr/>
              <a:t>4</a:t>
            </a:fld>
            <a:endParaRPr lang="en-US" altLang="sl-SI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5ABF559-E716-4B57-A6CD-2ECDD9156FA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C9FF489-7DAB-4200-B31B-DC099B03A3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3C8298-D3BE-45CF-97C9-DC91E6572D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0D3D9D-4215-4D92-808E-90E9535A3AD9}" type="slidenum">
              <a:rPr lang="en-US" altLang="sl-SI"/>
              <a:pPr/>
              <a:t>5</a:t>
            </a:fld>
            <a:endParaRPr lang="en-US" altLang="sl-SI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B2B12357-136A-4ADD-B132-06A1D3FD39E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82D0E42-BD0C-45F2-8CD1-749B3AE79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4367D9-BB98-4BAC-B029-B3A9124AB3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BCFE46-6EF2-49D9-81EE-C9C04A141961}" type="slidenum">
              <a:rPr lang="en-US" altLang="sl-SI"/>
              <a:pPr/>
              <a:t>6</a:t>
            </a:fld>
            <a:endParaRPr lang="en-US" altLang="sl-SI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707899E1-21DB-4114-AC76-9AC71BF90F6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3F9F1C8-C4F4-4E8C-812C-16D5C7CE7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1" name="Group 19">
            <a:extLst>
              <a:ext uri="{FF2B5EF4-FFF2-40B4-BE49-F238E27FC236}">
                <a16:creationId xmlns:a16="http://schemas.microsoft.com/office/drawing/2014/main" id="{F75282F7-EB8B-40B8-8EB3-4D58628C55E9}"/>
              </a:ext>
            </a:extLst>
          </p:cNvPr>
          <p:cNvGrpSpPr>
            <a:grpSpLocks/>
          </p:cNvGrpSpPr>
          <p:nvPr/>
        </p:nvGrpSpPr>
        <p:grpSpPr bwMode="auto">
          <a:xfrm>
            <a:off x="0" y="1981200"/>
            <a:ext cx="9142413" cy="1371600"/>
            <a:chOff x="0" y="1248"/>
            <a:chExt cx="5759" cy="864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3E0C00F2-6C43-402B-A651-D38FC5ABB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968"/>
              <a:ext cx="5759" cy="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7342984B-E0C4-44D8-ABC2-B78548420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584"/>
              <a:ext cx="5376" cy="192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6" name="AutoShape 4">
              <a:extLst>
                <a:ext uri="{FF2B5EF4-FFF2-40B4-BE49-F238E27FC236}">
                  <a16:creationId xmlns:a16="http://schemas.microsoft.com/office/drawing/2014/main" id="{92768770-EF01-449A-A78D-0C77E32D3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7" name="AutoShape 5">
              <a:extLst>
                <a:ext uri="{FF2B5EF4-FFF2-40B4-BE49-F238E27FC236}">
                  <a16:creationId xmlns:a16="http://schemas.microsoft.com/office/drawing/2014/main" id="{60DAF347-A564-4E82-96B2-BAB7EFA56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8" name="AutoShape 6">
              <a:extLst>
                <a:ext uri="{FF2B5EF4-FFF2-40B4-BE49-F238E27FC236}">
                  <a16:creationId xmlns:a16="http://schemas.microsoft.com/office/drawing/2014/main" id="{287752CB-C3C2-4CB0-9442-CF271C3D0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9" name="AutoShape 7">
              <a:extLst>
                <a:ext uri="{FF2B5EF4-FFF2-40B4-BE49-F238E27FC236}">
                  <a16:creationId xmlns:a16="http://schemas.microsoft.com/office/drawing/2014/main" id="{051097C0-65F8-4195-A4FA-AEEADBE45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0" name="AutoShape 8">
              <a:extLst>
                <a:ext uri="{FF2B5EF4-FFF2-40B4-BE49-F238E27FC236}">
                  <a16:creationId xmlns:a16="http://schemas.microsoft.com/office/drawing/2014/main" id="{28B7F99B-12C0-457F-A791-D25AF4838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1" name="AutoShape 9">
              <a:extLst>
                <a:ext uri="{FF2B5EF4-FFF2-40B4-BE49-F238E27FC236}">
                  <a16:creationId xmlns:a16="http://schemas.microsoft.com/office/drawing/2014/main" id="{FD083A10-B970-45D6-9A57-CFB811454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3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2" name="AutoShape 10">
              <a:extLst>
                <a:ext uri="{FF2B5EF4-FFF2-40B4-BE49-F238E27FC236}">
                  <a16:creationId xmlns:a16="http://schemas.microsoft.com/office/drawing/2014/main" id="{523EAD23-F8D2-4DC3-8CE5-C5B5D2037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7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3" name="AutoShape 11">
              <a:extLst>
                <a:ext uri="{FF2B5EF4-FFF2-40B4-BE49-F238E27FC236}">
                  <a16:creationId xmlns:a16="http://schemas.microsoft.com/office/drawing/2014/main" id="{36956F49-9307-4038-9E9E-C36478165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4" name="AutoShape 12">
              <a:extLst>
                <a:ext uri="{FF2B5EF4-FFF2-40B4-BE49-F238E27FC236}">
                  <a16:creationId xmlns:a16="http://schemas.microsoft.com/office/drawing/2014/main" id="{3E90AA2A-9836-4CD3-89BE-2AE9B9834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5" name="AutoShape 13">
              <a:extLst>
                <a:ext uri="{FF2B5EF4-FFF2-40B4-BE49-F238E27FC236}">
                  <a16:creationId xmlns:a16="http://schemas.microsoft.com/office/drawing/2014/main" id="{9A609794-02B0-4C17-A923-3B39B5AE1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6" name="AutoShape 14">
              <a:extLst>
                <a:ext uri="{FF2B5EF4-FFF2-40B4-BE49-F238E27FC236}">
                  <a16:creationId xmlns:a16="http://schemas.microsoft.com/office/drawing/2014/main" id="{5A0AC8F4-95B3-408D-AD88-C43CE0831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3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7" name="AutoShape 15">
              <a:extLst>
                <a:ext uri="{FF2B5EF4-FFF2-40B4-BE49-F238E27FC236}">
                  <a16:creationId xmlns:a16="http://schemas.microsoft.com/office/drawing/2014/main" id="{2B7AA79C-7A99-4FB6-8299-68E59348F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7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8" name="AutoShape 16">
              <a:extLst>
                <a:ext uri="{FF2B5EF4-FFF2-40B4-BE49-F238E27FC236}">
                  <a16:creationId xmlns:a16="http://schemas.microsoft.com/office/drawing/2014/main" id="{EAFF46AB-DA1F-4B77-B87A-74CF0B36A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1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9" name="AutoShape 17">
              <a:extLst>
                <a:ext uri="{FF2B5EF4-FFF2-40B4-BE49-F238E27FC236}">
                  <a16:creationId xmlns:a16="http://schemas.microsoft.com/office/drawing/2014/main" id="{123D7EFF-D9FE-4076-AD69-26287A491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5" y="1488"/>
              <a:ext cx="384" cy="384"/>
            </a:xfrm>
            <a:prstGeom prst="diamond">
              <a:avLst/>
            </a:prstGeom>
            <a:solidFill>
              <a:schemeClr val="hlink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0" name="Rectangle 18">
              <a:extLst>
                <a:ext uri="{FF2B5EF4-FFF2-40B4-BE49-F238E27FC236}">
                  <a16:creationId xmlns:a16="http://schemas.microsoft.com/office/drawing/2014/main" id="{C2F27EA4-8B46-4586-951C-B526CF765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248"/>
              <a:ext cx="5759" cy="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3092" name="Rectangle 20">
            <a:extLst>
              <a:ext uri="{FF2B5EF4-FFF2-40B4-BE49-F238E27FC236}">
                <a16:creationId xmlns:a16="http://schemas.microsoft.com/office/drawing/2014/main" id="{AF5A89B6-7581-41E9-AADE-33DAEC214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7813"/>
            <a:ext cx="9142413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7F7E7273-02C1-4F4A-BD21-E3E50C59409D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6096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sl-SI" noProof="0"/>
              <a:t>Click to edit Master title style</a:t>
            </a:r>
          </a:p>
        </p:txBody>
      </p:sp>
      <p:sp>
        <p:nvSpPr>
          <p:cNvPr id="3094" name="Rectangle 22">
            <a:extLst>
              <a:ext uri="{FF2B5EF4-FFF2-40B4-BE49-F238E27FC236}">
                <a16:creationId xmlns:a16="http://schemas.microsoft.com/office/drawing/2014/main" id="{8C6D2BCE-1412-4147-82D5-24300F13BC20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581400"/>
            <a:ext cx="6400800" cy="1752600"/>
          </a:xfrm>
        </p:spPr>
        <p:txBody>
          <a:bodyPr anchor="t" anchorCtr="0"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sl-SI" noProof="0"/>
              <a:t>Click to edit Master subtitle style</a:t>
            </a:r>
          </a:p>
        </p:txBody>
      </p:sp>
      <p:sp>
        <p:nvSpPr>
          <p:cNvPr id="3095" name="Rectangle 23">
            <a:extLst>
              <a:ext uri="{FF2B5EF4-FFF2-40B4-BE49-F238E27FC236}">
                <a16:creationId xmlns:a16="http://schemas.microsoft.com/office/drawing/2014/main" id="{748D9A3B-2B65-4337-AD66-21EDE4418F23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096" name="Rectangle 24">
            <a:extLst>
              <a:ext uri="{FF2B5EF4-FFF2-40B4-BE49-F238E27FC236}">
                <a16:creationId xmlns:a16="http://schemas.microsoft.com/office/drawing/2014/main" id="{19F37904-7FBC-4754-B46E-8B2BC92F20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097" name="Rectangle 25">
            <a:extLst>
              <a:ext uri="{FF2B5EF4-FFF2-40B4-BE49-F238E27FC236}">
                <a16:creationId xmlns:a16="http://schemas.microsoft.com/office/drawing/2014/main" id="{414D08BA-ABE5-4C4A-B944-0068F3169A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F2499-3F0D-47B8-8187-DF634D09670D}" type="slidenum">
              <a:rPr lang="en-US" altLang="sl-SI"/>
              <a:pPr/>
              <a:t>‹#›</a:t>
            </a:fld>
            <a:endParaRPr lang="en-US" altLang="sl-SI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27E1-4DEB-4ABA-8DC8-331E60F03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7DBCF-104E-43C9-9DC1-129130FB3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8218E-08E1-417F-B8C3-614571FE7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FFBCB-0DD0-4B17-8A07-FC9AE624E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33179-C6EE-4D8C-93EA-9A483B7CA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20CC2-D451-4E1F-9C73-9B45950B747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0290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2476B7-8E32-4488-9C88-0B93480F7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24845-9A74-4CF8-826A-0FAEC1F05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ECE1A-F0FF-4BAC-8698-544A050B1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E25E7-2465-485A-A10B-38DBEA6F8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D7A6F-B63D-42CC-8F5B-E61D0C96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2789C-D932-4EAE-9D23-EDCB99EBF26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0262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0871-D0B3-4B3C-B461-1DEEFE1F4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5D3FB-D90C-4E4B-ADD9-EF3A1EC32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2F79D-13A3-41AC-A796-B7D7312EA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1E04-6537-4FDF-A69A-E954116F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E2218-BF58-41AB-BF01-C8537CDF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95AD9-F43F-40BC-B734-17D83FAFF73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74668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99C22-D679-4FF6-A0BC-18701964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F8DA1-5B90-4F57-97B0-CF2A2EB62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E937F-C291-4FA5-AB90-5C462A3EE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7C91D-83F4-4B02-A9BD-0752A393E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67B4C-AFAF-4CAD-B18B-832BD0298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E32D1-9B7E-4E84-8111-B4F3BB34A40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335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83D31-B0F2-41E5-A94E-8D334BA3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8B082-B567-4F8A-A07C-9C79908E2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99992-3AAA-4D2F-9B1A-5367EC0D7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E6ADC-ED58-4F68-AFE0-EF7CB54E1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0E25F-D2BC-4F54-9005-5E2FE51A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B5EF2-9234-42C3-AA1B-99B75256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FB55F-DE42-4BE6-88C2-D092F4BB5FA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11276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1FBD4-9DBE-4F91-A474-3E29370FB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EB775-760E-4700-A41E-F4FC9A2E8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6E31CB-D2EB-4FE1-BF2D-9DA5706A1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567A7-9F4F-4763-8E1A-4E51097299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D5ED25-F9FE-42F6-A1E6-C733B263D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15CDD7-DFCF-4A98-A7C2-6F33D9B7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D1428-2604-4E7A-89AD-C063919E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31D26F-41D1-49B1-BF83-7997EE80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193BF-AE2B-40F9-B3C0-4D8113E076F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9074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E7664-3D16-46F9-8608-054903E9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BD2C63-89BE-422A-A46B-9DEE7DAAA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F3EDB-6A23-4ECF-913A-C03DA350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4A4ED8-1211-43FA-81BC-93B1C34A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12547-CEB1-4032-95C1-A78F391B072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966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1A70CF-CD86-443D-94C7-E8ABEF32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7ED4F9-E3F4-42FD-B953-48114A129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81F33-8BD5-458C-8939-D8F5A9D89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B0CE1-2536-4EDE-869B-3C3F7F45348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521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495C3-0B64-4E6E-8B39-97AE5B47F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71C19-7197-492B-B2A4-BAC7033D0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FDA95-E75B-480E-919B-662456F86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AE54B-FE26-45B3-87D0-912BC6841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337ED-3E32-475A-975D-5328AB1C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5C01E-2266-44D4-862B-AB1849017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18E30-B2E5-4174-B73B-8EAC7203C8F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1932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51B39-3E7D-4921-89BC-94AE4A9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D249C-0806-4215-A7BC-3462A964E8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2C56-ABEA-4696-A976-0161D6D6B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28731-7040-49EE-B390-AD5D5C5FE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43E42-7B4E-4D48-80CA-2C0AC75F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19B3D-84D1-4687-BD10-7F2D6391E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09840-F78D-4956-A44B-0DD1FECF456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19437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C24408-7778-4A8B-AC44-9B76E9064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57325"/>
            <a:ext cx="9142413" cy="65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B7B2BA9-5725-4BED-B456-B769B5683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38" y="1676400"/>
            <a:ext cx="8856662" cy="14446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5BDECAEE-FFB6-4B50-8866-F0064A580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29" name="AutoShape 5">
            <a:extLst>
              <a:ext uri="{FF2B5EF4-FFF2-40B4-BE49-F238E27FC236}">
                <a16:creationId xmlns:a16="http://schemas.microsoft.com/office/drawing/2014/main" id="{3D84295F-8B79-45DF-A3CD-BA0CE53AC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0" name="AutoShape 6">
            <a:extLst>
              <a:ext uri="{FF2B5EF4-FFF2-40B4-BE49-F238E27FC236}">
                <a16:creationId xmlns:a16="http://schemas.microsoft.com/office/drawing/2014/main" id="{A6933714-A800-4FBE-9F3B-04686F3AD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1" name="AutoShape 7">
            <a:extLst>
              <a:ext uri="{FF2B5EF4-FFF2-40B4-BE49-F238E27FC236}">
                <a16:creationId xmlns:a16="http://schemas.microsoft.com/office/drawing/2014/main" id="{E29E0547-F126-4424-B190-1CC028DFB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7C3403D1-05B1-4F4C-A29E-E829E0D76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EA4D171C-07B0-47EB-A25C-E874D8B0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439C5B29-DCBA-43C7-9AB5-66C8F5CC8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5" name="AutoShape 11">
            <a:extLst>
              <a:ext uri="{FF2B5EF4-FFF2-40B4-BE49-F238E27FC236}">
                <a16:creationId xmlns:a16="http://schemas.microsoft.com/office/drawing/2014/main" id="{F572CADB-66B4-4086-9A89-58333230F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8838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6" name="AutoShape 12">
            <a:extLst>
              <a:ext uri="{FF2B5EF4-FFF2-40B4-BE49-F238E27FC236}">
                <a16:creationId xmlns:a16="http://schemas.microsoft.com/office/drawing/2014/main" id="{9F86312E-4350-4BE4-B457-5A2985069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713" y="1617663"/>
            <a:ext cx="273050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7" name="AutoShape 13">
            <a:extLst>
              <a:ext uri="{FF2B5EF4-FFF2-40B4-BE49-F238E27FC236}">
                <a16:creationId xmlns:a16="http://schemas.microsoft.com/office/drawing/2014/main" id="{BD52633E-D9B7-433F-9A2C-419C0188F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763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8" name="AutoShape 14">
            <a:extLst>
              <a:ext uri="{FF2B5EF4-FFF2-40B4-BE49-F238E27FC236}">
                <a16:creationId xmlns:a16="http://schemas.microsoft.com/office/drawing/2014/main" id="{13ADFF8A-FD14-45C4-93A0-5C67CF7F0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8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9" name="AutoShape 15">
            <a:extLst>
              <a:ext uri="{FF2B5EF4-FFF2-40B4-BE49-F238E27FC236}">
                <a16:creationId xmlns:a16="http://schemas.microsoft.com/office/drawing/2014/main" id="{4D562582-3E2A-4669-B10C-D72596CBD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3100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40" name="AutoShape 16">
            <a:extLst>
              <a:ext uri="{FF2B5EF4-FFF2-40B4-BE49-F238E27FC236}">
                <a16:creationId xmlns:a16="http://schemas.microsoft.com/office/drawing/2014/main" id="{BD19E020-C22B-4BE2-BE1F-23721FB16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4563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41" name="AutoShape 17">
            <a:extLst>
              <a:ext uri="{FF2B5EF4-FFF2-40B4-BE49-F238E27FC236}">
                <a16:creationId xmlns:a16="http://schemas.microsoft.com/office/drawing/2014/main" id="{F55EE186-1883-4319-84DD-556F0B936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D2D1A5A8-98C3-465B-B29D-6ABC1F221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7813"/>
            <a:ext cx="9142413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43" name="Rectangle 19">
            <a:extLst>
              <a:ext uri="{FF2B5EF4-FFF2-40B4-BE49-F238E27FC236}">
                <a16:creationId xmlns:a16="http://schemas.microsoft.com/office/drawing/2014/main" id="{42FD17DC-E482-4A73-B49A-D861C0A6B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44" name="Rectangle 20">
            <a:extLst>
              <a:ext uri="{FF2B5EF4-FFF2-40B4-BE49-F238E27FC236}">
                <a16:creationId xmlns:a16="http://schemas.microsoft.com/office/drawing/2014/main" id="{D47FD8C7-B194-4CD5-99AE-34E8CE6188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045" name="Rectangle 21">
            <a:extLst>
              <a:ext uri="{FF2B5EF4-FFF2-40B4-BE49-F238E27FC236}">
                <a16:creationId xmlns:a16="http://schemas.microsoft.com/office/drawing/2014/main" id="{5C7B91F1-7392-4FF8-9CC6-0D4937AA5E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sl-SI"/>
          </a:p>
        </p:txBody>
      </p:sp>
      <p:sp>
        <p:nvSpPr>
          <p:cNvPr id="1046" name="Rectangle 22">
            <a:extLst>
              <a:ext uri="{FF2B5EF4-FFF2-40B4-BE49-F238E27FC236}">
                <a16:creationId xmlns:a16="http://schemas.microsoft.com/office/drawing/2014/main" id="{5CEA909A-B6F8-4A8E-BF15-80CE0A188D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sl-SI"/>
          </a:p>
        </p:txBody>
      </p:sp>
      <p:sp>
        <p:nvSpPr>
          <p:cNvPr id="1047" name="Rectangle 23">
            <a:extLst>
              <a:ext uri="{FF2B5EF4-FFF2-40B4-BE49-F238E27FC236}">
                <a16:creationId xmlns:a16="http://schemas.microsoft.com/office/drawing/2014/main" id="{F636DEE0-8FB9-459E-B406-47FC8BFD79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8465F4-CDC0-45ED-B935-AA58E59FA34A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C4CD4927-6EAF-4376-AF3E-EB18D2184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68500"/>
            <a:ext cx="9142413" cy="65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49" name="AutoShape 25">
            <a:extLst>
              <a:ext uri="{FF2B5EF4-FFF2-40B4-BE49-F238E27FC236}">
                <a16:creationId xmlns:a16="http://schemas.microsoft.com/office/drawing/2014/main" id="{27E095C6-C61C-417A-A387-A6E2A6288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488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0" name="AutoShape 26">
            <a:extLst>
              <a:ext uri="{FF2B5EF4-FFF2-40B4-BE49-F238E27FC236}">
                <a16:creationId xmlns:a16="http://schemas.microsoft.com/office/drawing/2014/main" id="{C9460E3D-6748-4C70-AECC-94DCBE1E9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0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1" name="AutoShape 27">
            <a:extLst>
              <a:ext uri="{FF2B5EF4-FFF2-40B4-BE49-F238E27FC236}">
                <a16:creationId xmlns:a16="http://schemas.microsoft.com/office/drawing/2014/main" id="{E81735CE-E696-4744-8AC3-111CF6665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2" name="AutoShape 28">
            <a:extLst>
              <a:ext uri="{FF2B5EF4-FFF2-40B4-BE49-F238E27FC236}">
                <a16:creationId xmlns:a16="http://schemas.microsoft.com/office/drawing/2014/main" id="{5B941462-FA10-4340-B2FF-F973E0760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0288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3" name="AutoShape 29">
            <a:extLst>
              <a:ext uri="{FF2B5EF4-FFF2-40B4-BE49-F238E27FC236}">
                <a16:creationId xmlns:a16="http://schemas.microsoft.com/office/drawing/2014/main" id="{4C16330E-850E-4750-93C9-BA8D14811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0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4" name="AutoShape 30">
            <a:extLst>
              <a:ext uri="{FF2B5EF4-FFF2-40B4-BE49-F238E27FC236}">
                <a16:creationId xmlns:a16="http://schemas.microsoft.com/office/drawing/2014/main" id="{94D842DE-7D8A-4DF6-9E43-28F695A2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25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5" name="AutoShape 31">
            <a:extLst>
              <a:ext uri="{FF2B5EF4-FFF2-40B4-BE49-F238E27FC236}">
                <a16:creationId xmlns:a16="http://schemas.microsoft.com/office/drawing/2014/main" id="{39DD4724-4122-45D3-87C9-B99A5EC1C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088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6" name="AutoShape 32">
            <a:extLst>
              <a:ext uri="{FF2B5EF4-FFF2-40B4-BE49-F238E27FC236}">
                <a16:creationId xmlns:a16="http://schemas.microsoft.com/office/drawing/2014/main" id="{773C8E2B-7EB5-4C6D-A3CC-172D4FBF4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550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7" name="AutoShape 33">
            <a:extLst>
              <a:ext uri="{FF2B5EF4-FFF2-40B4-BE49-F238E27FC236}">
                <a16:creationId xmlns:a16="http://schemas.microsoft.com/office/drawing/2014/main" id="{EF71F945-BD0A-419C-B0CC-9BB62962C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25" y="1617663"/>
            <a:ext cx="273050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8" name="AutoShape 34">
            <a:extLst>
              <a:ext uri="{FF2B5EF4-FFF2-40B4-BE49-F238E27FC236}">
                <a16:creationId xmlns:a16="http://schemas.microsoft.com/office/drawing/2014/main" id="{09431460-23CD-4FCF-818F-22E0BBDB3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475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59" name="AutoShape 35">
            <a:extLst>
              <a:ext uri="{FF2B5EF4-FFF2-40B4-BE49-F238E27FC236}">
                <a16:creationId xmlns:a16="http://schemas.microsoft.com/office/drawing/2014/main" id="{996869ED-8404-4610-998A-97A732E40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7350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60" name="AutoShape 36">
            <a:extLst>
              <a:ext uri="{FF2B5EF4-FFF2-40B4-BE49-F238E27FC236}">
                <a16:creationId xmlns:a16="http://schemas.microsoft.com/office/drawing/2014/main" id="{5CBCFD46-B393-46CD-A8ED-E58D1FFA4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61" name="AutoShape 37">
            <a:extLst>
              <a:ext uri="{FF2B5EF4-FFF2-40B4-BE49-F238E27FC236}">
                <a16:creationId xmlns:a16="http://schemas.microsoft.com/office/drawing/2014/main" id="{85EC13B6-464F-4DDD-953E-4426295D5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275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62" name="AutoShape 38">
            <a:extLst>
              <a:ext uri="{FF2B5EF4-FFF2-40B4-BE49-F238E27FC236}">
                <a16:creationId xmlns:a16="http://schemas.microsoft.com/office/drawing/2014/main" id="{F86FE0D5-ECDE-4756-B4DE-CD042839B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0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63" name="AutoShape 39">
            <a:extLst>
              <a:ext uri="{FF2B5EF4-FFF2-40B4-BE49-F238E27FC236}">
                <a16:creationId xmlns:a16="http://schemas.microsoft.com/office/drawing/2014/main" id="{94EEF55B-AD6A-4B16-A394-6569F4DD4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64" name="AutoShape 40">
            <a:extLst>
              <a:ext uri="{FF2B5EF4-FFF2-40B4-BE49-F238E27FC236}">
                <a16:creationId xmlns:a16="http://schemas.microsoft.com/office/drawing/2014/main" id="{4653DCFA-B8C0-4C88-8AC4-E3C3132C8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9900" y="1617663"/>
            <a:ext cx="271463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65" name="AutoShape 41">
            <a:extLst>
              <a:ext uri="{FF2B5EF4-FFF2-40B4-BE49-F238E27FC236}">
                <a16:creationId xmlns:a16="http://schemas.microsoft.com/office/drawing/2014/main" id="{F6B554A6-A371-43A5-81A1-E71A46718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363" y="1617663"/>
            <a:ext cx="269875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66" name="AutoShape 42">
            <a:extLst>
              <a:ext uri="{FF2B5EF4-FFF2-40B4-BE49-F238E27FC236}">
                <a16:creationId xmlns:a16="http://schemas.microsoft.com/office/drawing/2014/main" id="{C148A956-4798-4F8F-8363-4092C06C5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1238" y="1617663"/>
            <a:ext cx="271462" cy="269875"/>
          </a:xfrm>
          <a:prstGeom prst="diamond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Char char="u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0F024947-E795-49DB-A338-80A75EB20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dirty="0">
                <a:latin typeface="Arial" panose="020B0604020202020204" pitchFamily="34" charset="0"/>
              </a:rPr>
              <a:t>Alfa Romeo &amp; </a:t>
            </a:r>
            <a:r>
              <a:rPr lang="en-US" altLang="sl-SI" dirty="0" err="1">
                <a:latin typeface="Arial" panose="020B0604020202020204" pitchFamily="34" charset="0"/>
              </a:rPr>
              <a:t>Julija</a:t>
            </a:r>
            <a:br>
              <a:rPr lang="sl-SI" altLang="sl-SI" dirty="0">
                <a:latin typeface="Arial" panose="020B0604020202020204" pitchFamily="34" charset="0"/>
              </a:rPr>
            </a:br>
            <a:r>
              <a:rPr lang="sl-SI" altLang="sl-SI" sz="2000" dirty="0">
                <a:latin typeface="Arial" panose="020B0604020202020204" pitchFamily="34" charset="0"/>
              </a:rPr>
              <a:t> </a:t>
            </a:r>
            <a:endParaRPr lang="en-US" altLang="sl-SI" sz="2000" dirty="0">
              <a:latin typeface="Arial" panose="020B0604020202020204" pitchFamily="34" charset="0"/>
            </a:endParaRPr>
          </a:p>
        </p:txBody>
      </p:sp>
      <p:pic>
        <p:nvPicPr>
          <p:cNvPr id="61447" name="Picture 7" descr="CD_ker_s">
            <a:extLst>
              <a:ext uri="{FF2B5EF4-FFF2-40B4-BE49-F238E27FC236}">
                <a16:creationId xmlns:a16="http://schemas.microsoft.com/office/drawing/2014/main" id="{1C721560-EB40-4880-B3B5-D5D0496FDB1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2179638"/>
            <a:ext cx="4248150" cy="4248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DBD9071-9262-437B-8788-086C6D55A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4. Kaj pomeni rek </a:t>
            </a:r>
            <a:br>
              <a:rPr lang="en-US" altLang="sl-SI" sz="2800">
                <a:latin typeface="Arial" panose="020B0604020202020204" pitchFamily="34" charset="0"/>
              </a:rPr>
            </a:br>
            <a:r>
              <a:rPr lang="en-US" altLang="sl-SI" sz="2800">
                <a:latin typeface="Arial" panose="020B0604020202020204" pitchFamily="34" charset="0"/>
              </a:rPr>
              <a:t>“ljubezen je bolezen”?</a:t>
            </a:r>
            <a:endParaRPr lang="en-US" altLang="sl-SI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8BAA31A-72B9-4187-B4C2-D3BB7890A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9624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Če ne uporabljamo prezervativa, tvegamo okužbo z AIDS.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Zaradi zaljubljenosti usodno upade imunska odpornost organizma.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Zaljubljenost povzroča podobno stanje kot bolezen.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Zaljubljenost povzroča znano jutranjo slabost pri nosečnicah.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0282EB5-A033-4C0B-A705-25E8F96D5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5. Kako bi prevedli latinski pregovor </a:t>
            </a:r>
            <a:br>
              <a:rPr lang="en-US" altLang="sl-SI" sz="2800">
                <a:latin typeface="Arial" panose="020B0604020202020204" pitchFamily="34" charset="0"/>
              </a:rPr>
            </a:br>
            <a:r>
              <a:rPr lang="en-US" altLang="sl-SI" sz="2800">
                <a:latin typeface="Arial" panose="020B0604020202020204" pitchFamily="34" charset="0"/>
              </a:rPr>
              <a:t>“Amor magister est optimus”?</a:t>
            </a:r>
            <a:r>
              <a:rPr lang="en-US" altLang="sl-SI" sz="2800"/>
              <a:t> </a:t>
            </a:r>
            <a:endParaRPr lang="en-US" altLang="sl-SI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8940D65-C0E9-4684-9D08-EFB6EB298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6576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Ljubezen do učenja zagotavlja uspeh.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Ljubezen in znanje sta (v življenju) najbolj pomembni.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Pravo ljubezen je mogoče doseči le z izobraževanjem.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Ljubezen je najboljši učitelj.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>
            <a:extLst>
              <a:ext uri="{FF2B5EF4-FFF2-40B4-BE49-F238E27FC236}">
                <a16:creationId xmlns:a16="http://schemas.microsoft.com/office/drawing/2014/main" id="{365AA541-5934-45DF-8EFD-D197B1252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Prenesla me ljubezni je perut: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ljubezni ne ubrani zid kamén;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in kar ljubezen more, to si upa…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1800">
                <a:solidFill>
                  <a:srgbClr val="5043F9"/>
                </a:solidFill>
                <a:latin typeface="Arial" panose="020B0604020202020204" pitchFamily="34" charset="0"/>
              </a:rPr>
              <a:t>W. Shakespeare (Romeo in Julija)</a:t>
            </a:r>
            <a:endParaRPr lang="en-US" altLang="sl-SI"/>
          </a:p>
        </p:txBody>
      </p:sp>
      <p:sp>
        <p:nvSpPr>
          <p:cNvPr id="41987" name="Rectangle 1027">
            <a:extLst>
              <a:ext uri="{FF2B5EF4-FFF2-40B4-BE49-F238E27FC236}">
                <a16:creationId xmlns:a16="http://schemas.microsoft.com/office/drawing/2014/main" id="{12147C63-42DE-4C0C-ABD9-83970C027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  <p:pic>
        <p:nvPicPr>
          <p:cNvPr id="41988" name="Picture 1028" descr="untitled">
            <a:extLst>
              <a:ext uri="{FF2B5EF4-FFF2-40B4-BE49-F238E27FC236}">
                <a16:creationId xmlns:a16="http://schemas.microsoft.com/office/drawing/2014/main" id="{4B3F79DF-198D-4BEF-8774-480DDFDD5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5943600" cy="424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F44BEE5-D1A1-4F5F-B0C9-F87CD68E5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6. Angleški dramatik W. Shakespeare se je rodil 23. aprila 1564 v Stratfordu ob Avoni in umrl na svoj rojstni dan 1616</a:t>
            </a:r>
            <a:endParaRPr lang="en-US" altLang="sl-SI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4C72E3D-1E44-4B16-AB5D-1532EA3EC5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514600"/>
            <a:ext cx="7772400" cy="31242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	v Veroni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	v Stratfordu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	v Londonu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	v Mantovi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2A122D2-0A14-4E1F-B053-AF8508242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7. Shakespeare velja za najpomembnejšega predstavnika elizabetinske dramatike. Katero od navedenih del ni njegovo?</a:t>
            </a:r>
            <a:r>
              <a:rPr lang="en-US" altLang="sl-SI" sz="2800"/>
              <a:t> </a:t>
            </a:r>
            <a:endParaRPr lang="en-US" altLang="sl-SI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90BE9CA-9F67-4DC1-9CB9-787540EC2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3528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	Antigona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 		Hamlet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	Kralj Lear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	Julij Cezar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17013FE-F1A6-4183-B2CA-37E58B51C8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8. V času angleške renesanse in humanizma se je Anglija odcepila od rimsko-katoliške Cerkve. Katero vero je tudi uradno sprejela?</a:t>
            </a:r>
            <a:r>
              <a:rPr lang="en-US" altLang="sl-SI" sz="2800"/>
              <a:t> </a:t>
            </a:r>
            <a:endParaRPr lang="en-US" altLang="sl-SI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6184118-9D6B-451D-8A93-8C3F06061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2766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 		pravoslavno vero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	protireformacijo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	protestant</a:t>
            </a:r>
            <a:r>
              <a:rPr lang="sl-SI" altLang="sl-SI" sz="2800">
                <a:latin typeface="Arial" panose="020B0604020202020204" pitchFamily="34" charset="0"/>
              </a:rPr>
              <a:t>sko vero</a:t>
            </a:r>
            <a:endParaRPr lang="en-US" altLang="sl-SI" sz="280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	ateizem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26AAEF9-04AF-4697-8CED-B112104AA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9. K. Čapek je med drugim tudi avtor predelave Shakespearove žaloigre Romeo in Julija. </a:t>
            </a:r>
            <a:br>
              <a:rPr lang="en-US" altLang="sl-SI" sz="2800">
                <a:latin typeface="Arial" panose="020B0604020202020204" pitchFamily="34" charset="0"/>
              </a:rPr>
            </a:br>
            <a:r>
              <a:rPr lang="en-US" altLang="sl-SI" sz="2800">
                <a:latin typeface="Arial" panose="020B0604020202020204" pitchFamily="34" charset="0"/>
              </a:rPr>
              <a:t>Kako pravimo takšni humoristični predelavi resnega dela?</a:t>
            </a:r>
            <a:endParaRPr lang="en-US" altLang="sl-SI" sz="280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E3D69AD-6713-452F-A7CB-C7109388B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1242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	veseloigra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	parodija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	satira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	komedija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F1A7D3D-0F2C-4F18-9329-76066B555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10. Kaj pomeni “replika”?</a:t>
            </a:r>
            <a:r>
              <a:rPr lang="en-US" altLang="sl-SI" sz="2800"/>
              <a:t> </a:t>
            </a:r>
            <a:endParaRPr lang="en-US" altLang="sl-SI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4D9FC05-976C-4964-848B-B2BB12A6D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5814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	kratek in jedrnat odgovor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	samogovor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	nagovor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	piker odgovor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AE98E38-D284-457B-9D1E-BCAFF9480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Prenesla me ljubezni je perut: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ljubezni ne ubrani zid kamén;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in kar ljubezen more, to si upa…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1800">
                <a:solidFill>
                  <a:srgbClr val="5043F9"/>
                </a:solidFill>
                <a:latin typeface="Arial" panose="020B0604020202020204" pitchFamily="34" charset="0"/>
              </a:rPr>
              <a:t>W. Shakespeare (Romeo in Julija)</a:t>
            </a:r>
            <a:endParaRPr lang="en-US" altLang="sl-SI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9E75E70-123C-4C1E-973F-CF511B5CF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  <p:pic>
        <p:nvPicPr>
          <p:cNvPr id="43012" name="Picture 4" descr="untitled">
            <a:extLst>
              <a:ext uri="{FF2B5EF4-FFF2-40B4-BE49-F238E27FC236}">
                <a16:creationId xmlns:a16="http://schemas.microsoft.com/office/drawing/2014/main" id="{EC903EA7-ECF4-45E4-8810-A0A79CFFF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5943600" cy="424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5B19A64-920B-4A32-AFC2-1ADC6B10F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11. Kdo je avtor navedka, ki opisuje Julijino stisko?</a:t>
            </a:r>
            <a:br>
              <a:rPr lang="en-US" altLang="sl-SI" sz="2000">
                <a:latin typeface="Arial" panose="020B0604020202020204" pitchFamily="34" charset="0"/>
              </a:rPr>
            </a:br>
            <a:r>
              <a:rPr lang="en-US" altLang="sl-SI" sz="1800">
                <a:latin typeface="Arial" panose="020B0604020202020204" pitchFamily="34" charset="0"/>
              </a:rPr>
              <a:t>“Nazadnje pa je zmagala v njej ljubezen do Romea in hkrati je živo začutila, kako se ji poroka s Parisom upira. Vsa obupana je izpraznila stekleničko in omedlela.”</a:t>
            </a:r>
            <a:endParaRPr lang="en-US" altLang="sl-SI" sz="28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9D59C10-E6BB-498B-B3E9-C268C418B8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 		Charles in Mary Lamb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	Oton Župančič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	William Shakespeare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	Karel Čapek</a:t>
            </a:r>
            <a:endParaRPr lang="en-US" altLang="sl-SI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8E328CA-85F7-41D0-8DB4-7F54CD6F68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 sz="4800">
                <a:latin typeface="Arial" panose="020B0604020202020204" pitchFamily="34" charset="0"/>
              </a:rPr>
              <a:t>LEPO JE BITI ZALJUBLJEN</a:t>
            </a:r>
            <a:endParaRPr lang="sl-SI" altLang="sl-SI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4025504-E204-4656-89B1-5421AFC041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l-SI" altLang="sl-SI" sz="1600" dirty="0">
                <a:latin typeface="Arial" panose="020B0604020202020204" pitchFamily="34" charset="0"/>
              </a:rPr>
              <a:t> </a:t>
            </a:r>
          </a:p>
          <a:p>
            <a:pPr algn="ctr"/>
            <a:endParaRPr lang="sl-SI" altLang="sl-SI" sz="1600" dirty="0">
              <a:latin typeface="Arial" panose="020B0604020202020204" pitchFamily="34" charset="0"/>
            </a:endParaRPr>
          </a:p>
          <a:p>
            <a:pPr algn="ctr"/>
            <a:endParaRPr lang="sl-SI" altLang="sl-SI" sz="1600" dirty="0">
              <a:latin typeface="Arial" panose="020B0604020202020204" pitchFamily="34" charset="0"/>
            </a:endParaRPr>
          </a:p>
          <a:p>
            <a:pPr algn="ctr"/>
            <a:endParaRPr lang="sl-SI" altLang="sl-SI" sz="1600" dirty="0">
              <a:latin typeface="Arial" panose="020B0604020202020204" pitchFamily="34" charset="0"/>
            </a:endParaRPr>
          </a:p>
          <a:p>
            <a:pPr algn="ctr"/>
            <a:r>
              <a:rPr lang="sl-SI" altLang="sl-SI" sz="1600" dirty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D0760FD-0AEF-4C37-9868-6346B646B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12. Charles in Mary Lamb sta avtorja dela Pripovedke iz Shakespeara. Kaj je pravzaprav njun avtorski delež?</a:t>
            </a:r>
            <a:endParaRPr lang="en-US" altLang="sl-SI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7F2F09A-B864-4368-BB88-C20CAB26F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spremna beseda k slovenskemu prevodu Romea in Julije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Arial" panose="020B0604020202020204" pitchFamily="34" charset="0"/>
              </a:rPr>
              <a:t>B</a:t>
            </a:r>
            <a:r>
              <a:rPr lang="en-US" altLang="sl-SI" sz="2800">
                <a:latin typeface="Arial" panose="020B0604020202020204" pitchFamily="34" charset="0"/>
              </a:rPr>
              <a:t>	parodija na balkonski prizor iz Romea in Julije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Arial" panose="020B0604020202020204" pitchFamily="34" charset="0"/>
              </a:rPr>
              <a:t>C</a:t>
            </a:r>
            <a:r>
              <a:rPr lang="en-US" altLang="sl-SI" sz="2800">
                <a:latin typeface="Arial" panose="020B0604020202020204" pitchFamily="34" charset="0"/>
              </a:rPr>
              <a:t>	Shakespearova biografija (življenjepis)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 prozna priredba nekaterih Shakespearovih del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DCDB116-6E33-4BD1-B48E-778A8F3E8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13. Kaj pomeni italijanski izraz “vossignoria reverendissima”, s katerim oče Ipolito nagovori sira Olivera?</a:t>
            </a:r>
            <a:endParaRPr lang="en-US" altLang="sl-SI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B0FB623-2B5B-4845-9A8C-5EBCF3796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	Njegova Visokost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	Vaša Svetost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	vaša prečastita prevzvišenost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	častitljivi gospod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1147D7D-546B-4A1A-B21E-D69AFCC99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14. V drugem prizoru drugega dejanja Romea in Julije sklene Romeo svoj monolog z besedami</a:t>
            </a:r>
            <a:r>
              <a:rPr lang="en-US" altLang="sl-SI" sz="2800"/>
              <a:t> </a:t>
            </a:r>
            <a:endParaRPr lang="en-US" altLang="sl-SI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757A546-C02B-468C-9AC1-D5D5036F8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To, čemur roža pravimo, dišalo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	 bi prav tako z imenom drugim.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Namesto koga roža cveti, namesto koga sem jaz?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O, da sem rokavica na tej dlani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	 in ji poljubljam lice.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Ljubiti ali ne ljubiti: to je zdaj vprašanje!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00AC446-4D5D-44C3-A98A-FF5AA6129B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br>
              <a:rPr lang="en-US" altLang="sl-SI" sz="2800"/>
            </a:br>
            <a:br>
              <a:rPr lang="en-US" altLang="sl-SI" sz="2800"/>
            </a:br>
            <a:r>
              <a:rPr lang="en-US" altLang="sl-SI" sz="2800">
                <a:latin typeface="Arial" panose="020B0604020202020204" pitchFamily="34" charset="0"/>
              </a:rPr>
              <a:t>15. Kdo je pravzaprav Jupiter, ki ga omenja Julija v t.i. Balkonski sceni, katero rimsko božanstvo?</a:t>
            </a:r>
            <a:br>
              <a:rPr lang="en-US" altLang="sl-SI" sz="2800">
                <a:latin typeface="Arial" panose="020B0604020202020204" pitchFamily="34" charset="0"/>
              </a:rPr>
            </a:br>
            <a:r>
              <a:rPr lang="en-US" altLang="sl-SI" sz="2000">
                <a:latin typeface="Arial" panose="020B0604020202020204" pitchFamily="34" charset="0"/>
              </a:rPr>
              <a:t>“... Jupiter baje zaljubljenim prisegam se kar smeje.”</a:t>
            </a:r>
            <a:br>
              <a:rPr lang="en-US" altLang="sl-SI" sz="2000">
                <a:latin typeface="Arial" panose="020B0604020202020204" pitchFamily="34" charset="0"/>
              </a:rPr>
            </a:br>
            <a:endParaRPr lang="en-US" altLang="sl-SI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D354E48-FA22-4125-9ED0-B2679F0CE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 bog Sonca in medicine, prerokovanja  in umetnosti nasploh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 bog ljubezni (enačimo ga z grškim Erosom)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 najvišji bog rimske državne religije, </a:t>
            </a:r>
            <a:r>
              <a:rPr lang="sl-SI" altLang="sl-SI" sz="2800">
                <a:latin typeface="Arial" panose="020B0604020202020204" pitchFamily="34" charset="0"/>
              </a:rPr>
              <a:t>bog neba in svetlobe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 bog vojne, oče Romula in Rema in zaščitnik Rima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9DB0066-2F25-4028-BEE8-D7B68B945A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Prenesla me ljubezni je petut: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ljubezni ne ubrani zid kamén;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in kar ljubezen more, to si upa…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1800">
                <a:solidFill>
                  <a:srgbClr val="5043F9"/>
                </a:solidFill>
                <a:latin typeface="Arial" panose="020B0604020202020204" pitchFamily="34" charset="0"/>
              </a:rPr>
              <a:t>W. Shakespeare (Romeo in Julija)</a:t>
            </a:r>
            <a:endParaRPr lang="en-US" altLang="sl-SI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125D245-34C2-4584-858A-D7733A964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  <p:pic>
        <p:nvPicPr>
          <p:cNvPr id="44036" name="Picture 4" descr="untitled">
            <a:extLst>
              <a:ext uri="{FF2B5EF4-FFF2-40B4-BE49-F238E27FC236}">
                <a16:creationId xmlns:a16="http://schemas.microsoft.com/office/drawing/2014/main" id="{B592612A-6590-4BCC-8628-BE0F628C6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5943600" cy="424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69AAF1D-668B-4558-B9BA-CA35A29F9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>
                <a:latin typeface="Arial" panose="020B0604020202020204" pitchFamily="34" charset="0"/>
              </a:rPr>
              <a:t>S</a:t>
            </a:r>
            <a:r>
              <a:rPr lang="sl-SI" altLang="sl-SI">
                <a:latin typeface="Arial" panose="020B0604020202020204" pitchFamily="34" charset="0"/>
              </a:rPr>
              <a:t>h</a:t>
            </a:r>
            <a:r>
              <a:rPr lang="en-US" altLang="sl-SI">
                <a:latin typeface="Arial" panose="020B0604020202020204" pitchFamily="34" charset="0"/>
              </a:rPr>
              <a:t>akespeare bi se v grobu obračal...</a:t>
            </a:r>
            <a:endParaRPr lang="en-US" altLang="sl-SI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692E062-751F-45BE-B035-922E313E8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sl-SI" altLang="sl-SI" sz="4000">
                <a:latin typeface="Arial" panose="020B0604020202020204" pitchFamily="34" charset="0"/>
              </a:rPr>
              <a:t>Ali kako se ne obnašamo v gledališču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l-SI" altLang="sl-SI" sz="1800">
                <a:latin typeface="Arial" panose="020B0604020202020204" pitchFamily="34" charset="0"/>
              </a:rPr>
              <a:t>http://www2.arnes.si/~mjanez6/hecno/Publika.html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>
            <a:extLst>
              <a:ext uri="{FF2B5EF4-FFF2-40B4-BE49-F238E27FC236}">
                <a16:creationId xmlns:a16="http://schemas.microsoft.com/office/drawing/2014/main" id="{2FE8007F-FF84-425B-97AB-6F1558AA3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Prenesla me ljubezni je perut: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ljubezni ne ubrani zid kamén;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  <a:t>in kar ljubezen more, to si upa…</a:t>
            </a:r>
            <a:br>
              <a:rPr lang="en-US" altLang="sl-SI" sz="2800">
                <a:solidFill>
                  <a:srgbClr val="5043F9"/>
                </a:solidFill>
                <a:latin typeface="Arial" panose="020B0604020202020204" pitchFamily="34" charset="0"/>
              </a:rPr>
            </a:br>
            <a:r>
              <a:rPr lang="en-US" altLang="sl-SI" sz="1800">
                <a:solidFill>
                  <a:srgbClr val="5043F9"/>
                </a:solidFill>
                <a:latin typeface="Arial" panose="020B0604020202020204" pitchFamily="34" charset="0"/>
              </a:rPr>
              <a:t>W. Shakespeare (Romeo in Julija)</a:t>
            </a:r>
            <a:endParaRPr lang="en-US" altLang="sl-SI"/>
          </a:p>
        </p:txBody>
      </p:sp>
      <p:sp>
        <p:nvSpPr>
          <p:cNvPr id="51203" name="Rectangle 1027">
            <a:extLst>
              <a:ext uri="{FF2B5EF4-FFF2-40B4-BE49-F238E27FC236}">
                <a16:creationId xmlns:a16="http://schemas.microsoft.com/office/drawing/2014/main" id="{1F2B38D1-E81F-4283-937F-9938BE04B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  <p:pic>
        <p:nvPicPr>
          <p:cNvPr id="51204" name="Picture 1028" descr="untitled">
            <a:extLst>
              <a:ext uri="{FF2B5EF4-FFF2-40B4-BE49-F238E27FC236}">
                <a16:creationId xmlns:a16="http://schemas.microsoft.com/office/drawing/2014/main" id="{832D4095-9220-48A7-B28A-C56D739FB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5943600" cy="424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C8864B6-28F2-4FDC-8895-8DFA3F0D5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>
                <a:latin typeface="Arial" panose="020B0604020202020204" pitchFamily="34" charset="0"/>
              </a:rPr>
              <a:t>Kviz vsebuje</a:t>
            </a:r>
            <a:endParaRPr lang="en-US" altLang="sl-SI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8F7D363-3901-460E-A6C7-D6B162A19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sl-SI">
                <a:latin typeface="Arial" panose="020B0604020202020204" pitchFamily="34" charset="0"/>
              </a:rPr>
              <a:t>Spretnostna naloga (po trije učenci iz vsakega razreda)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sl-SI">
              <a:latin typeface="Arial" panose="020B0604020202020204" pitchFamily="34" charset="0"/>
            </a:endParaRPr>
          </a:p>
          <a:p>
            <a:r>
              <a:rPr lang="en-US" altLang="sl-SI">
                <a:latin typeface="Arial" panose="020B0604020202020204" pitchFamily="34" charset="0"/>
              </a:rPr>
              <a:t>Izbirni tip nalog (15 vprašanj za izbra)</a:t>
            </a:r>
            <a:endParaRPr lang="en-US" alt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FD463A9-4780-41E7-BB07-E33DF4ACF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Nagrade</a:t>
            </a:r>
            <a:br>
              <a:rPr lang="en-US" altLang="sl-SI" sz="2800">
                <a:latin typeface="Arial" panose="020B0604020202020204" pitchFamily="34" charset="0"/>
              </a:rPr>
            </a:br>
            <a:r>
              <a:rPr lang="en-US" altLang="sl-SI" sz="2800">
                <a:latin typeface="Arial" panose="020B0604020202020204" pitchFamily="34" charset="0"/>
              </a:rPr>
              <a:t>za</a:t>
            </a:r>
            <a:br>
              <a:rPr lang="en-US" altLang="sl-SI" sz="2800">
                <a:latin typeface="Arial" panose="020B0604020202020204" pitchFamily="34" charset="0"/>
              </a:rPr>
            </a:br>
            <a:r>
              <a:rPr lang="en-US" altLang="sl-SI" sz="2800">
                <a:latin typeface="Arial" panose="020B0604020202020204" pitchFamily="34" charset="0"/>
              </a:rPr>
              <a:t>pravilne odgovore</a:t>
            </a:r>
            <a:endParaRPr lang="en-US" altLang="sl-SI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980E0E7-3523-47B4-92C7-D42398DD0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sl-SI" sz="2800"/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1 -  5:   1 knjiga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1 - 10:  2 knjigi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1 - 15:  3 knjige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sl-SI"/>
          </a:p>
          <a:p>
            <a:pPr lvl="1"/>
            <a:endParaRPr lang="en-US" alt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75BDE974-E7F9-45B5-8200-5B9170D0F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br>
              <a:rPr lang="en-US" altLang="sl-SI" sz="2800"/>
            </a:br>
            <a:r>
              <a:rPr lang="en-US" altLang="sl-SI" sz="2800">
                <a:latin typeface="Arial" panose="020B0604020202020204" pitchFamily="34" charset="0"/>
              </a:rPr>
              <a:t>Zasilni izhodi</a:t>
            </a:r>
            <a:br>
              <a:rPr lang="en-US" altLang="sl-SI" sz="2800"/>
            </a:br>
            <a:endParaRPr lang="en-US" altLang="sl-SI"/>
          </a:p>
        </p:txBody>
      </p:sp>
      <p:sp>
        <p:nvSpPr>
          <p:cNvPr id="35843" name="Rectangle 1027">
            <a:extLst>
              <a:ext uri="{FF2B5EF4-FFF2-40B4-BE49-F238E27FC236}">
                <a16:creationId xmlns:a16="http://schemas.microsoft.com/office/drawing/2014/main" id="{ECBAF983-3422-46C9-8FFB-0AF2DBECE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0"/>
          </a:xfrm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Glas ljudstva</a:t>
            </a:r>
          </a:p>
          <a:p>
            <a:endParaRPr lang="en-US" altLang="sl-SI" sz="2800">
              <a:latin typeface="Arial" panose="020B0604020202020204" pitchFamily="34" charset="0"/>
            </a:endParaRPr>
          </a:p>
          <a:p>
            <a:r>
              <a:rPr lang="en-US" altLang="sl-SI" sz="2800">
                <a:latin typeface="Arial" panose="020B0604020202020204" pitchFamily="34" charset="0"/>
              </a:rPr>
              <a:t>Polovička</a:t>
            </a:r>
          </a:p>
          <a:p>
            <a:pPr>
              <a:buFont typeface="Wingdings" panose="05000000000000000000" pitchFamily="2" charset="2"/>
              <a:buNone/>
            </a:pPr>
            <a:endParaRPr lang="en-US" altLang="sl-SI" sz="2800">
              <a:latin typeface="Arial" panose="020B0604020202020204" pitchFamily="34" charset="0"/>
            </a:endParaRPr>
          </a:p>
          <a:p>
            <a:r>
              <a:rPr lang="en-US" altLang="sl-SI" sz="2800">
                <a:latin typeface="Arial" panose="020B0604020202020204" pitchFamily="34" charset="0"/>
              </a:rPr>
              <a:t>Klic v sili </a:t>
            </a:r>
            <a:endParaRPr lang="en-US" altLang="sl-SI">
              <a:latin typeface="Arial" panose="020B0604020202020204" pitchFamily="34" charset="0"/>
            </a:endParaRPr>
          </a:p>
          <a:p>
            <a:pPr lvl="1"/>
            <a:endParaRPr lang="en-US" altLang="sl-S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FB1E8B0-8AEC-4FF8-823D-6A1D48B61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1. Katera od naslednjih besed v nobenem od evropskih jezikov ne pomeni “poljub”?</a:t>
            </a:r>
            <a:r>
              <a:rPr lang="en-US" altLang="sl-SI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C52B4CD-D7BF-47D9-A564-4E564A853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5814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	bacio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	kiss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	Küsse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	pancio</a:t>
            </a:r>
          </a:p>
          <a:p>
            <a:endParaRPr lang="en-US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E566D1D-CC97-48F8-A91F-47FC5B89D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2. Izraz “ljubezen na prvi pogled” pomeni, da gre za čustva</a:t>
            </a:r>
            <a:endParaRPr lang="en-US" altLang="sl-SI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3A1A30F-CECC-49A6-8A08-038FC5C48B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5814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ko prvič opazimo osebo nasprotnega spola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ko ugotovimo, da je ljubezen slepa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ki so značilna za predšolske otroke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ki se vnamejo v trenutku</a:t>
            </a:r>
            <a:endParaRPr lang="en-US" altLang="sl-SI"/>
          </a:p>
          <a:p>
            <a:endParaRPr lang="en-US" altLang="sl-S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BF5EC85-91D2-4E09-8882-32EAE1A5C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l-SI" sz="2800">
                <a:latin typeface="Arial" panose="020B0604020202020204" pitchFamily="34" charset="0"/>
              </a:rPr>
              <a:t>3. Ljudski rek “ljubezen gre skozi želodec” razumemo kot nauk</a:t>
            </a:r>
            <a:endParaRPr lang="en-US" altLang="sl-SI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E0B1A6F-4F7E-4489-A0D2-783994257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6576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A	da resnična ljubezen zadošča za preživetje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B	da se s polnim želodcem ni zdravo ljubiti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C	da se je v času zaljubljenosti dobro postiti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>
                <a:latin typeface="Arial" panose="020B0604020202020204" pitchFamily="34" charset="0"/>
              </a:rPr>
              <a:t>D	da je za ohranitev ljubezni potrebna materialna podlaga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CBCBCB"/>
      </a:lt1>
      <a:dk2>
        <a:srgbClr val="003366"/>
      </a:dk2>
      <a:lt2>
        <a:srgbClr val="CCECFF"/>
      </a:lt2>
      <a:accent1>
        <a:srgbClr val="8381B3"/>
      </a:accent1>
      <a:accent2>
        <a:srgbClr val="336699"/>
      </a:accent2>
      <a:accent3>
        <a:srgbClr val="AAADB8"/>
      </a:accent3>
      <a:accent4>
        <a:srgbClr val="ADADAD"/>
      </a:accent4>
      <a:accent5>
        <a:srgbClr val="C1C1D6"/>
      </a:accent5>
      <a:accent6>
        <a:srgbClr val="2D5C8A"/>
      </a:accent6>
      <a:hlink>
        <a:srgbClr val="5B6192"/>
      </a:hlink>
      <a:folHlink>
        <a:srgbClr val="B2B2B2"/>
      </a:folHlink>
    </a:clrScheme>
    <a:fontScheme name="Privzeti načrt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rivzeti načrt 1">
        <a:dk1>
          <a:srgbClr val="000000"/>
        </a:dk1>
        <a:lt1>
          <a:srgbClr val="CBCBCB"/>
        </a:lt1>
        <a:dk2>
          <a:srgbClr val="003366"/>
        </a:dk2>
        <a:lt2>
          <a:srgbClr val="CCECFF"/>
        </a:lt2>
        <a:accent1>
          <a:srgbClr val="8381B3"/>
        </a:accent1>
        <a:accent2>
          <a:srgbClr val="336699"/>
        </a:accent2>
        <a:accent3>
          <a:srgbClr val="AAADB8"/>
        </a:accent3>
        <a:accent4>
          <a:srgbClr val="ADADAD"/>
        </a:accent4>
        <a:accent5>
          <a:srgbClr val="C1C1D6"/>
        </a:accent5>
        <a:accent6>
          <a:srgbClr val="2D5C8A"/>
        </a:accent6>
        <a:hlink>
          <a:srgbClr val="5B6192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3366"/>
        </a:dk2>
        <a:lt2>
          <a:srgbClr val="6F84A5"/>
        </a:lt2>
        <a:accent1>
          <a:srgbClr val="CCFFCC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E2FFE2"/>
        </a:accent5>
        <a:accent6>
          <a:srgbClr val="B9D6E7"/>
        </a:accent6>
        <a:hlink>
          <a:srgbClr val="0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86868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3C3C3"/>
        </a:accent5>
        <a:accent6>
          <a:srgbClr val="B8B8B8"/>
        </a:accent6>
        <a:hlink>
          <a:srgbClr val="EAEAEA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FFFFFF"/>
        </a:lt1>
        <a:dk2>
          <a:srgbClr val="214121"/>
        </a:dk2>
        <a:lt2>
          <a:srgbClr val="5D6755"/>
        </a:lt2>
        <a:accent1>
          <a:srgbClr val="D8C68E"/>
        </a:accent1>
        <a:accent2>
          <a:srgbClr val="98B27D"/>
        </a:accent2>
        <a:accent3>
          <a:srgbClr val="FFFFFF"/>
        </a:accent3>
        <a:accent4>
          <a:srgbClr val="000000"/>
        </a:accent4>
        <a:accent5>
          <a:srgbClr val="E9DFC6"/>
        </a:accent5>
        <a:accent6>
          <a:srgbClr val="89A171"/>
        </a:accent6>
        <a:hlink>
          <a:srgbClr val="CC990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FF"/>
        </a:lt1>
        <a:dk2>
          <a:srgbClr val="800000"/>
        </a:dk2>
        <a:lt2>
          <a:srgbClr val="6F605E"/>
        </a:lt2>
        <a:accent1>
          <a:srgbClr val="FFCC66"/>
        </a:accent1>
        <a:accent2>
          <a:srgbClr val="FFCCCC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B9"/>
        </a:accent6>
        <a:hlink>
          <a:srgbClr val="B24E76"/>
        </a:hlink>
        <a:folHlink>
          <a:srgbClr val="C1A4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0000"/>
        </a:dk1>
        <a:lt1>
          <a:srgbClr val="FFFFCC"/>
        </a:lt1>
        <a:dk2>
          <a:srgbClr val="660033"/>
        </a:dk2>
        <a:lt2>
          <a:srgbClr val="CC9900"/>
        </a:lt2>
        <a:accent1>
          <a:srgbClr val="FF9966"/>
        </a:accent1>
        <a:accent2>
          <a:srgbClr val="996633"/>
        </a:accent2>
        <a:accent3>
          <a:srgbClr val="FFFFE2"/>
        </a:accent3>
        <a:accent4>
          <a:srgbClr val="000000"/>
        </a:accent4>
        <a:accent5>
          <a:srgbClr val="FFCAB8"/>
        </a:accent5>
        <a:accent6>
          <a:srgbClr val="8A5C2D"/>
        </a:accent6>
        <a:hlink>
          <a:srgbClr val="D79EAB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000000"/>
        </a:dk1>
        <a:lt1>
          <a:srgbClr val="FFFFFF"/>
        </a:lt1>
        <a:dk2>
          <a:srgbClr val="990066"/>
        </a:dk2>
        <a:lt2>
          <a:srgbClr val="969696"/>
        </a:lt2>
        <a:accent1>
          <a:srgbClr val="CCCCFF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2D8A"/>
        </a:accent6>
        <a:hlink>
          <a:srgbClr val="CE98CE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382</Words>
  <Application>Microsoft Office PowerPoint</Application>
  <PresentationFormat>On-screen Show (4:3)</PresentationFormat>
  <Paragraphs>110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Times New Roman</vt:lpstr>
      <vt:lpstr>Wingdings</vt:lpstr>
      <vt:lpstr>Privzeti načrt</vt:lpstr>
      <vt:lpstr>Alfa Romeo &amp; Julija  </vt:lpstr>
      <vt:lpstr>LEPO JE BITI ZALJUBLJEN</vt:lpstr>
      <vt:lpstr>Prenesla me ljubezni je perut: ljubezni ne ubrani zid kamén; in kar ljubezen more, to si upa… W. Shakespeare (Romeo in Julija)</vt:lpstr>
      <vt:lpstr>Kviz vsebuje</vt:lpstr>
      <vt:lpstr>Nagrade za pravilne odgovore</vt:lpstr>
      <vt:lpstr> Zasilni izhodi </vt:lpstr>
      <vt:lpstr>1. Katera od naslednjih besed v nobenem od evropskih jezikov ne pomeni “poljub”? </vt:lpstr>
      <vt:lpstr>2. Izraz “ljubezen na prvi pogled” pomeni, da gre za čustva</vt:lpstr>
      <vt:lpstr>3. Ljudski rek “ljubezen gre skozi želodec” razumemo kot nauk</vt:lpstr>
      <vt:lpstr>4. Kaj pomeni rek  “ljubezen je bolezen”?</vt:lpstr>
      <vt:lpstr>5. Kako bi prevedli latinski pregovor  “Amor magister est optimus”? </vt:lpstr>
      <vt:lpstr>Prenesla me ljubezni je perut: ljubezni ne ubrani zid kamén; in kar ljubezen more, to si upa… W. Shakespeare (Romeo in Julija)</vt:lpstr>
      <vt:lpstr>6. Angleški dramatik W. Shakespeare se je rodil 23. aprila 1564 v Stratfordu ob Avoni in umrl na svoj rojstni dan 1616</vt:lpstr>
      <vt:lpstr>7. Shakespeare velja za najpomembnejšega predstavnika elizabetinske dramatike. Katero od navedenih del ni njegovo? </vt:lpstr>
      <vt:lpstr>8. V času angleške renesanse in humanizma se je Anglija odcepila od rimsko-katoliške Cerkve. Katero vero je tudi uradno sprejela? </vt:lpstr>
      <vt:lpstr>9. K. Čapek je med drugim tudi avtor predelave Shakespearove žaloigre Romeo in Julija.  Kako pravimo takšni humoristični predelavi resnega dela?</vt:lpstr>
      <vt:lpstr>10. Kaj pomeni “replika”? </vt:lpstr>
      <vt:lpstr>Prenesla me ljubezni je perut: ljubezni ne ubrani zid kamén; in kar ljubezen more, to si upa… W. Shakespeare (Romeo in Julija)</vt:lpstr>
      <vt:lpstr>11. Kdo je avtor navedka, ki opisuje Julijino stisko? “Nazadnje pa je zmagala v njej ljubezen do Romea in hkrati je živo začutila, kako se ji poroka s Parisom upira. Vsa obupana je izpraznila stekleničko in omedlela.”</vt:lpstr>
      <vt:lpstr>12. Charles in Mary Lamb sta avtorja dela Pripovedke iz Shakespeara. Kaj je pravzaprav njun avtorski delež?</vt:lpstr>
      <vt:lpstr>13. Kaj pomeni italijanski izraz “vossignoria reverendissima”, s katerim oče Ipolito nagovori sira Olivera?</vt:lpstr>
      <vt:lpstr>14. V drugem prizoru drugega dejanja Romea in Julije sklene Romeo svoj monolog z besedami </vt:lpstr>
      <vt:lpstr>  15. Kdo je pravzaprav Jupiter, ki ga omenja Julija v t.i. Balkonski sceni, katero rimsko božanstvo? “... Jupiter baje zaljubljenim prisegam se kar smeje.” </vt:lpstr>
      <vt:lpstr>Prenesla me ljubezni je petut: ljubezni ne ubrani zid kamén; in kar ljubezen more, to si upa… W. Shakespeare (Romeo in Julija)</vt:lpstr>
      <vt:lpstr>Shakespeare bi se v grobu obračal...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2019-06-03T09:07:41Z</dcterms:created>
  <dcterms:modified xsi:type="dcterms:W3CDTF">2019-06-03T09:07:41Z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