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9" r:id="rId3"/>
    <p:sldId id="258" r:id="rId4"/>
    <p:sldId id="264" r:id="rId5"/>
    <p:sldId id="263" r:id="rId6"/>
    <p:sldId id="261" r:id="rId7"/>
    <p:sldId id="262" r:id="rId8"/>
    <p:sldId id="260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3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Temni slog 1 – poudarek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37" autoAdjust="0"/>
  </p:normalViewPr>
  <p:slideViewPr>
    <p:cSldViewPr>
      <p:cViewPr varScale="1">
        <p:scale>
          <a:sx n="108" d="100"/>
          <a:sy n="108" d="100"/>
        </p:scale>
        <p:origin x="1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581B838B-9CF9-4768-984A-6A63D7AECDC3}"/>
              </a:ext>
            </a:extLst>
          </p:cNvPr>
          <p:cNvSpPr/>
          <p:nvPr/>
        </p:nvSpPr>
        <p:spPr>
          <a:xfrm rot="20707748">
            <a:off x="-617538" y="-652463"/>
            <a:ext cx="6664326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CABBD1FC-25C1-4E63-A322-134FC8C8DB60}"/>
              </a:ext>
            </a:extLst>
          </p:cNvPr>
          <p:cNvSpPr/>
          <p:nvPr/>
        </p:nvSpPr>
        <p:spPr>
          <a:xfrm rot="20707748">
            <a:off x="6167438" y="-441325"/>
            <a:ext cx="312737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57CD6EBD-26D9-4346-94DE-6785E298727B}"/>
              </a:ext>
            </a:extLst>
          </p:cNvPr>
          <p:cNvSpPr/>
          <p:nvPr/>
        </p:nvSpPr>
        <p:spPr>
          <a:xfrm rot="20707748">
            <a:off x="7143750" y="2001838"/>
            <a:ext cx="2679700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0D187828-CCE4-4948-8588-B38852704277}"/>
              </a:ext>
            </a:extLst>
          </p:cNvPr>
          <p:cNvSpPr/>
          <p:nvPr/>
        </p:nvSpPr>
        <p:spPr>
          <a:xfrm rot="20707748">
            <a:off x="-206375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4A78D5F-5DC6-4387-BCC4-4F66E9DE8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6742113" y="2312988"/>
            <a:ext cx="1524000" cy="365125"/>
          </a:xfrm>
        </p:spPr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0493F3E-9F50-44B8-9773-39AADE7B57C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AA19515-89CA-46E0-A889-6CFD55ED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6551613" y="1528763"/>
            <a:ext cx="24653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9CA6420-4E35-4899-A287-69946D956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6451600" y="1162050"/>
            <a:ext cx="2133600" cy="42068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F978E825-9AA8-4015-A0BB-9AB36A26F0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60161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6B634BC5-1EFA-4362-8D6A-AF6768CF90B3}"/>
              </a:ext>
            </a:extLst>
          </p:cNvPr>
          <p:cNvSpPr/>
          <p:nvPr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990B9E0F-1B94-4665-9FB1-F9C9CEF47F48}"/>
              </a:ext>
            </a:extLst>
          </p:cNvPr>
          <p:cNvSpPr/>
          <p:nvPr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80E7D286-0469-45DE-804B-BA8113ECC969}"/>
              </a:ext>
            </a:extLst>
          </p:cNvPr>
          <p:cNvSpPr/>
          <p:nvPr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192F8C52-456F-475D-851C-82EFD60AA57D}"/>
              </a:ext>
            </a:extLst>
          </p:cNvPr>
          <p:cNvSpPr/>
          <p:nvPr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09AAD57-5647-48EC-8A7A-7F760B50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69961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39B5B-0CB8-4500-9141-D26C3EA01FE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195CEC-B47D-4ED2-9E8A-66C6C068F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5321300" y="6094413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D37376-2133-418A-8754-2780C845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8181975" y="3246438"/>
            <a:ext cx="908050" cy="365125"/>
          </a:xfrm>
        </p:spPr>
        <p:txBody>
          <a:bodyPr/>
          <a:lstStyle>
            <a:lvl1pPr algn="l">
              <a:defRPr/>
            </a:lvl1pPr>
          </a:lstStyle>
          <a:p>
            <a:fld id="{79912096-E500-4564-BC2C-F94FA816A00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70915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AEDB8252-6B3B-4D71-BB55-2A991DB617C8}"/>
              </a:ext>
            </a:extLst>
          </p:cNvPr>
          <p:cNvSpPr/>
          <p:nvPr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345CE5E7-A3FC-4069-BCCF-16A52D8F148E}"/>
              </a:ext>
            </a:extLst>
          </p:cNvPr>
          <p:cNvSpPr/>
          <p:nvPr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1A09CCEE-328C-46A4-A1EA-4932822EAA09}"/>
              </a:ext>
            </a:extLst>
          </p:cNvPr>
          <p:cNvSpPr/>
          <p:nvPr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49335F91-94EC-4A11-9012-C5D1171B0D89}"/>
              </a:ext>
            </a:extLst>
          </p:cNvPr>
          <p:cNvSpPr/>
          <p:nvPr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EC58C70-FFBC-4B31-B72B-82C9693E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DEDC668-021C-495C-B57E-97E85E09C65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013B711-C832-4FB0-AF8C-E1D5EC4DD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4997450" y="6188075"/>
            <a:ext cx="23812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56B5302-4518-4E15-B3AD-08192A96E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fld id="{E7713490-78A6-4795-ADE5-4060E6F99C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98423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986BEFA1-F73D-4FD7-A446-30F0684D3E91}"/>
              </a:ext>
            </a:extLst>
          </p:cNvPr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1A5D0A7D-8003-4E2E-A510-6EABBCA71668}"/>
              </a:ext>
            </a:extLst>
          </p:cNvPr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B09095C1-5E4A-4113-A28E-18D50550E136}"/>
              </a:ext>
            </a:extLst>
          </p:cNvPr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5CEBD655-53A8-48B4-950E-04532476E017}"/>
              </a:ext>
            </a:extLst>
          </p:cNvPr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76E284-F1CE-4898-B74C-E55AF844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1690688" y="608013"/>
            <a:ext cx="178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9763-D9F3-41D6-B13D-33ED38BA087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DC230DF-D3CA-487D-8E50-45CB71E5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3103563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560169-C910-445E-A571-2287C9A1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>
            <a:off x="1265238" y="300038"/>
            <a:ext cx="2287587" cy="365125"/>
          </a:xfrm>
        </p:spPr>
        <p:txBody>
          <a:bodyPr/>
          <a:lstStyle>
            <a:lvl1pPr>
              <a:defRPr/>
            </a:lvl1pPr>
          </a:lstStyle>
          <a:p>
            <a:fld id="{D0EA409C-F0D8-4B45-BB31-6C126D2A6C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30363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C641D3C5-1DB2-44AF-B868-C2BE50B4DCC0}"/>
              </a:ext>
            </a:extLst>
          </p:cNvPr>
          <p:cNvSpPr/>
          <p:nvPr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6F966E49-2EBC-45F7-85A1-7A8F354B70F1}"/>
              </a:ext>
            </a:extLst>
          </p:cNvPr>
          <p:cNvSpPr/>
          <p:nvPr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8">
            <a:extLst>
              <a:ext uri="{FF2B5EF4-FFF2-40B4-BE49-F238E27FC236}">
                <a16:creationId xmlns:a16="http://schemas.microsoft.com/office/drawing/2014/main" id="{4966A7DC-C5F0-4822-BA71-4474FE59941F}"/>
              </a:ext>
            </a:extLst>
          </p:cNvPr>
          <p:cNvSpPr/>
          <p:nvPr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DACC0AA5-BB97-41E7-A4C9-66BE47EBCC72}"/>
              </a:ext>
            </a:extLst>
          </p:cNvPr>
          <p:cNvSpPr/>
          <p:nvPr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DB5D49-409E-4D84-8734-D88890B57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6878638" y="3760788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02397FD-26B2-45E6-BF1E-AFF763532BD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ED5B68A-4E50-4AA5-B13F-907B86822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7056438" y="3170238"/>
            <a:ext cx="1927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9BA16B-2ED5-4591-A66E-F50D51AB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7088" y="2660650"/>
            <a:ext cx="682625" cy="365125"/>
          </a:xfrm>
        </p:spPr>
        <p:txBody>
          <a:bodyPr/>
          <a:lstStyle>
            <a:lvl1pPr algn="l">
              <a:defRPr/>
            </a:lvl1pPr>
          </a:lstStyle>
          <a:p>
            <a:fld id="{2DEE221B-460E-478A-97C7-0150B54F3F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013240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6C0FBEE6-2EB9-42AE-834F-12BBA95A2035}"/>
              </a:ext>
            </a:extLst>
          </p:cNvPr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7">
            <a:extLst>
              <a:ext uri="{FF2B5EF4-FFF2-40B4-BE49-F238E27FC236}">
                <a16:creationId xmlns:a16="http://schemas.microsoft.com/office/drawing/2014/main" id="{1EE3D6D3-F9C1-431B-992F-031E2CF1C62E}"/>
              </a:ext>
            </a:extLst>
          </p:cNvPr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29A2F3CA-CBBE-45EF-A5E5-59C19467ED63}"/>
              </a:ext>
            </a:extLst>
          </p:cNvPr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FDECA9BA-ADDC-45C3-A910-46432A329BF8}"/>
              </a:ext>
            </a:extLst>
          </p:cNvPr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5B3E17AF-3EDA-4642-8AFE-62D3BCC3E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7756525" y="5888038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0AB4676F-D9D8-44AE-8FC6-B8591156FE1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399F631-802A-4F10-9155-ADA2E2D66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4054475" y="5494338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C0A30A6-A41F-4B45-87F1-97D0F5E9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3563"/>
            <a:ext cx="1241425" cy="365125"/>
          </a:xfrm>
        </p:spPr>
        <p:txBody>
          <a:bodyPr/>
          <a:lstStyle>
            <a:lvl1pPr algn="l">
              <a:defRPr/>
            </a:lvl1pPr>
          </a:lstStyle>
          <a:p>
            <a:fld id="{0BF3B8EF-859E-4933-98C0-4F16604EB1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644913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>
            <a:extLst>
              <a:ext uri="{FF2B5EF4-FFF2-40B4-BE49-F238E27FC236}">
                <a16:creationId xmlns:a16="http://schemas.microsoft.com/office/drawing/2014/main" id="{B900BA6D-7026-4CFC-BAA6-F09A8C1E4479}"/>
              </a:ext>
            </a:extLst>
          </p:cNvPr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53">
            <a:extLst>
              <a:ext uri="{FF2B5EF4-FFF2-40B4-BE49-F238E27FC236}">
                <a16:creationId xmlns:a16="http://schemas.microsoft.com/office/drawing/2014/main" id="{582CB942-E340-4FD8-818F-E3242C1605ED}"/>
              </a:ext>
            </a:extLst>
          </p:cNvPr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54">
            <a:extLst>
              <a:ext uri="{FF2B5EF4-FFF2-40B4-BE49-F238E27FC236}">
                <a16:creationId xmlns:a16="http://schemas.microsoft.com/office/drawing/2014/main" id="{334DFBF9-399E-4E59-B0F6-4F4A482C0FEE}"/>
              </a:ext>
            </a:extLst>
          </p:cNvPr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55">
            <a:extLst>
              <a:ext uri="{FF2B5EF4-FFF2-40B4-BE49-F238E27FC236}">
                <a16:creationId xmlns:a16="http://schemas.microsoft.com/office/drawing/2014/main" id="{343AF075-5069-4068-A2B6-CD78ADED71BC}"/>
              </a:ext>
            </a:extLst>
          </p:cNvPr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98E6DDA7-21AD-4ED8-AC42-E4517B02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90D6259-1E41-43F7-AEB3-9DD60507E5E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70BEBB93-FFE1-41E1-8545-6D4B003E2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4051300" y="5495925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DD61E567-1EDB-4BD3-AAB4-93403F91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fld id="{BFAFAEAE-C434-406B-84AA-E6356A3AD4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91382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>
            <a:extLst>
              <a:ext uri="{FF2B5EF4-FFF2-40B4-BE49-F238E27FC236}">
                <a16:creationId xmlns:a16="http://schemas.microsoft.com/office/drawing/2014/main" id="{3C55D0F7-3FAB-4343-8093-3FFEE61F0042}"/>
              </a:ext>
            </a:extLst>
          </p:cNvPr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07D2FE33-074E-4FDE-B148-595AD8838118}"/>
              </a:ext>
            </a:extLst>
          </p:cNvPr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22">
            <a:extLst>
              <a:ext uri="{FF2B5EF4-FFF2-40B4-BE49-F238E27FC236}">
                <a16:creationId xmlns:a16="http://schemas.microsoft.com/office/drawing/2014/main" id="{2E5EF9EB-D286-43E4-85CD-06CE2C2A12F6}"/>
              </a:ext>
            </a:extLst>
          </p:cNvPr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23">
            <a:extLst>
              <a:ext uri="{FF2B5EF4-FFF2-40B4-BE49-F238E27FC236}">
                <a16:creationId xmlns:a16="http://schemas.microsoft.com/office/drawing/2014/main" id="{50C6B369-A4A1-4FFB-B3DD-1F21D0ED2AE9}"/>
              </a:ext>
            </a:extLst>
          </p:cNvPr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CF0573CD-AD9A-4115-A2BE-9CB04B588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1692275" y="612775"/>
            <a:ext cx="1792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3BADF-9A23-4E4B-AC42-BBF281223CC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A357A4B-87D5-49F6-82D7-85BBE145B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2493963" y="6100763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0447807-C66C-4007-A95D-D8373AB8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>
            <a:off x="1262063" y="30162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fld id="{C0669269-0BED-40CF-B121-5AE5CD3E8B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02188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41DA844A-9C1A-4EF5-870B-D6010966E199}"/>
              </a:ext>
            </a:extLst>
          </p:cNvPr>
          <p:cNvSpPr/>
          <p:nvPr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025E2242-F39D-42B4-9BB1-EED6D3D457E2}"/>
              </a:ext>
            </a:extLst>
          </p:cNvPr>
          <p:cNvSpPr/>
          <p:nvPr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D00A7874-5FF2-48F4-A282-7F345BA994C2}"/>
              </a:ext>
            </a:extLst>
          </p:cNvPr>
          <p:cNvSpPr/>
          <p:nvPr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A0BB5E66-2855-49CE-B902-33146F8A19E0}"/>
              </a:ext>
            </a:extLst>
          </p:cNvPr>
          <p:cNvSpPr/>
          <p:nvPr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C0C27FB-3A99-41DF-A1FC-2849B5E4A9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7521575" y="5927725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6B1D2D3-604E-41DF-B846-054ECF0569F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121F129-48A1-462E-9ADA-CD41A951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3892550" y="5988050"/>
            <a:ext cx="3124200" cy="2936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2F608E6-A893-4734-BE2D-99F70CCE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>
            <a:off x="7599363" y="5570538"/>
            <a:ext cx="715962" cy="365125"/>
          </a:xfrm>
        </p:spPr>
        <p:txBody>
          <a:bodyPr/>
          <a:lstStyle>
            <a:lvl1pPr algn="l">
              <a:defRPr/>
            </a:lvl1pPr>
          </a:lstStyle>
          <a:p>
            <a:fld id="{2CBF133C-2FAB-4E44-A47E-F9BB3DEAC2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14873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C435E18E-768D-496B-86E2-0E4D73B0100E}"/>
              </a:ext>
            </a:extLst>
          </p:cNvPr>
          <p:cNvSpPr/>
          <p:nvPr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2B9EF1E2-4A9D-42B4-BE38-B3C55B3D73D8}"/>
              </a:ext>
            </a:extLst>
          </p:cNvPr>
          <p:cNvSpPr/>
          <p:nvPr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1AE1A275-6BF9-45ED-9013-98BD809E8235}"/>
              </a:ext>
            </a:extLst>
          </p:cNvPr>
          <p:cNvSpPr/>
          <p:nvPr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D89ABC93-0B0B-45B3-9742-29AFB03CB09C}"/>
              </a:ext>
            </a:extLst>
          </p:cNvPr>
          <p:cNvSpPr/>
          <p:nvPr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EEF9FD43-1583-4ED9-AE13-34A7C0C5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F6E5187-1168-47D6-9FD1-D5617C61103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D7F7559-B748-4F08-A48F-A32A8E77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4264025" y="6099175"/>
            <a:ext cx="30622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7D19E14-D33D-4651-8EF4-5B87C6BA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fld id="{FB8273C2-EDDE-431B-8679-FD7484896D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22024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2ABEFC6C-3445-4F3A-8E28-B0A3E25F3FAB}"/>
              </a:ext>
            </a:extLst>
          </p:cNvPr>
          <p:cNvSpPr/>
          <p:nvPr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94D85633-150C-422D-B665-471C88ACDDB4}"/>
              </a:ext>
            </a:extLst>
          </p:cNvPr>
          <p:cNvSpPr/>
          <p:nvPr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B90AE327-151E-4EB9-BF20-ABCAED7359C8}"/>
              </a:ext>
            </a:extLst>
          </p:cNvPr>
          <p:cNvSpPr/>
          <p:nvPr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560A99B4-189E-4AAE-9E1A-E2F2729D4949}"/>
              </a:ext>
            </a:extLst>
          </p:cNvPr>
          <p:cNvSpPr/>
          <p:nvPr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94AAE287-A441-4E85-A142-9D123139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6992938" y="571500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E61ECC8-179D-4592-9CFA-99F70AF02B2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88B85E4-C083-4519-98AF-93B01FA2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647700" y="5162550"/>
            <a:ext cx="297656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FBE867C-3245-45FF-BBF1-28A22C72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>
            <a:off x="7046913" y="390525"/>
            <a:ext cx="1962150" cy="365125"/>
          </a:xfrm>
        </p:spPr>
        <p:txBody>
          <a:bodyPr/>
          <a:lstStyle>
            <a:lvl1pPr algn="l">
              <a:defRPr/>
            </a:lvl1pPr>
          </a:lstStyle>
          <a:p>
            <a:fld id="{0D77464A-5252-40B2-B84A-5176F6EB51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852555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can1080Base.png">
            <a:extLst>
              <a:ext uri="{FF2B5EF4-FFF2-40B4-BE49-F238E27FC236}">
                <a16:creationId xmlns:a16="http://schemas.microsoft.com/office/drawing/2014/main" id="{43564F05-A9A4-4C63-ACF2-D78C7DF3E147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E3048C-1024-474E-8223-1A580E935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5400000">
            <a:off x="-673893" y="2807493"/>
            <a:ext cx="5321300" cy="1839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0D90F-C741-4B59-B632-C10480F6A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9C784-9C17-49CE-B97A-7E187C058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62800" y="60960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CF0CAE8E-7F2C-448A-8382-E6D5FDC1A96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499D7-DB57-4990-A995-F60CF9D60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6E78C-946F-4EAB-A193-7F9B04DE3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2788" y="5318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FFFFFF"/>
                </a:solidFill>
              </a:defRPr>
            </a:lvl1pPr>
          </a:lstStyle>
          <a:p>
            <a:fld id="{7ABF3789-094B-4097-805D-63E7223BB3A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anose="02060603020205020403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anose="02060603020205020403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anose="02060603020205020403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anose="020606030202050204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l" rtl="0" fontAlgn="base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l" rtl="0" fontAlgn="base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l" rtl="0" fontAlgn="base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l" rtl="0" fontAlgn="base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1BE169-2B35-4865-A832-21823C30F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700000">
            <a:off x="522288" y="3325813"/>
            <a:ext cx="6248400" cy="19954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7200" b="1" dirty="0"/>
              <a:t>Predstavitev knjige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4C1DDDC-809D-491E-9315-91F2FF9BC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0700000">
            <a:off x="2433638" y="5257800"/>
            <a:ext cx="4656137" cy="1473200"/>
          </a:xfrm>
        </p:spPr>
        <p:txBody>
          <a:bodyPr/>
          <a:lstStyle/>
          <a:p>
            <a:pPr fontAlgn="auto">
              <a:defRPr/>
            </a:pPr>
            <a:r>
              <a:rPr lang="sl-SI" sz="3200" dirty="0">
                <a:solidFill>
                  <a:srgbClr val="FF0000"/>
                </a:solidFill>
              </a:rPr>
              <a:t>Dim Zupan,</a:t>
            </a:r>
          </a:p>
          <a:p>
            <a:pPr fontAlgn="auto">
              <a:defRPr/>
            </a:pPr>
            <a:r>
              <a:rPr lang="sl-SI" sz="3200" dirty="0">
                <a:solidFill>
                  <a:srgbClr val="FF0000"/>
                </a:solidFill>
              </a:rPr>
              <a:t>Trnovska mafija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1015E3-216A-4E9F-84F6-8F6C5668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7100000">
            <a:off x="4578351" y="2744787"/>
            <a:ext cx="5035550" cy="19970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dirty="0"/>
              <a:t>Dim Zupan</a:t>
            </a:r>
          </a:p>
        </p:txBody>
      </p:sp>
      <p:sp>
        <p:nvSpPr>
          <p:cNvPr id="4" name="Ograda besedila 3">
            <a:extLst>
              <a:ext uri="{FF2B5EF4-FFF2-40B4-BE49-F238E27FC236}">
                <a16:creationId xmlns:a16="http://schemas.microsoft.com/office/drawing/2014/main" id="{8FCF2722-EF23-4BDF-87AE-32BC83041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900000">
            <a:off x="822325" y="4160838"/>
            <a:ext cx="4311650" cy="1203325"/>
          </a:xfrm>
        </p:spPr>
        <p:txBody>
          <a:bodyPr/>
          <a:lstStyle/>
          <a:p>
            <a:pPr fontAlgn="auto">
              <a:defRPr/>
            </a:pPr>
            <a:r>
              <a:rPr lang="sl-SI" sz="3200" dirty="0"/>
              <a:t>SLOVENSKI MLADINSKI PISATELJ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9756D562-7FD3-41B9-A821-70C4A4F341D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r="6258"/>
          <a:stretch>
            <a:fillRect/>
          </a:stretch>
        </p:blipFill>
        <p:spPr bwMode="auto">
          <a:xfrm rot="900000">
            <a:off x="1508125" y="615950"/>
            <a:ext cx="4322763" cy="3294063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3A989E-FE1C-4077-9DD5-E8956EF1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7100000">
            <a:off x="-755650" y="3014663"/>
            <a:ext cx="5257800" cy="16954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b="1" dirty="0"/>
              <a:t>Trnovska mafija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B405C25-A447-4E05-9341-DA782EFB1DAF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900000">
            <a:off x="3479800" y="960438"/>
            <a:ext cx="4657725" cy="5076825"/>
          </a:xfrm>
        </p:spPr>
        <p:txBody>
          <a:bodyPr/>
          <a:lstStyle/>
          <a:p>
            <a:pPr marL="0" indent="0" fontAlgn="auto">
              <a:buFont typeface="Wingdings" panose="05000000000000000000" pitchFamily="2" charset="2"/>
              <a:buNone/>
              <a:defRPr/>
            </a:pPr>
            <a:endParaRPr lang="sl-SI" dirty="0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8A2BAFFF-DFF3-423D-8DF2-B81939531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t="5449" r="7533" b="6934"/>
          <a:stretch>
            <a:fillRect/>
          </a:stretch>
        </p:blipFill>
        <p:spPr bwMode="auto">
          <a:xfrm rot="927701">
            <a:off x="3844925" y="757238"/>
            <a:ext cx="3910013" cy="534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01199-1B5D-443A-944C-B461B279C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7100000">
            <a:off x="4578351" y="2744787"/>
            <a:ext cx="5035550" cy="19970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800" b="1" dirty="0"/>
              <a:t>Bratovščina Sinjega galeba</a:t>
            </a:r>
          </a:p>
        </p:txBody>
      </p:sp>
      <p:sp>
        <p:nvSpPr>
          <p:cNvPr id="4" name="Ograda besedila 3">
            <a:extLst>
              <a:ext uri="{FF2B5EF4-FFF2-40B4-BE49-F238E27FC236}">
                <a16:creationId xmlns:a16="http://schemas.microsoft.com/office/drawing/2014/main" id="{83AE161D-C2DD-43C7-B9D5-26177FEDB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900000">
            <a:off x="822325" y="4160838"/>
            <a:ext cx="4311650" cy="1203325"/>
          </a:xfrm>
        </p:spPr>
        <p:txBody>
          <a:bodyPr/>
          <a:lstStyle/>
          <a:p>
            <a:pPr fontAlgn="auto">
              <a:defRPr/>
            </a:pPr>
            <a:endParaRPr lang="sl-SI" dirty="0"/>
          </a:p>
        </p:txBody>
      </p:sp>
      <p:sp>
        <p:nvSpPr>
          <p:cNvPr id="5" name="Ograda slike 4">
            <a:extLst>
              <a:ext uri="{FF2B5EF4-FFF2-40B4-BE49-F238E27FC236}">
                <a16:creationId xmlns:a16="http://schemas.microsoft.com/office/drawing/2014/main" id="{23795EBD-4C72-49C9-B3D3-D9E0D2E144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900000">
            <a:off x="2544450" y="2139678"/>
            <a:ext cx="3085951" cy="1906984"/>
          </a:xfrm>
        </p:spPr>
      </p:sp>
      <p:pic>
        <p:nvPicPr>
          <p:cNvPr id="16391" name="Picture 5">
            <a:extLst>
              <a:ext uri="{FF2B5EF4-FFF2-40B4-BE49-F238E27FC236}">
                <a16:creationId xmlns:a16="http://schemas.microsoft.com/office/drawing/2014/main" id="{EB8132F9-2B53-42E1-AF37-99C0C6AD3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815">
            <a:off x="1885950" y="414338"/>
            <a:ext cx="4021138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23A733-5C78-43AA-A8F7-ACD7EA8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500000">
            <a:off x="4959350" y="2144713"/>
            <a:ext cx="5203825" cy="14351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dirty="0"/>
              <a:t>PRIMERJAVA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A0874496-D8CA-4B7E-9BBE-DCFCD0AC2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00000">
            <a:off x="-90488" y="1249363"/>
            <a:ext cx="2768601" cy="1062037"/>
          </a:xfrm>
        </p:spPr>
        <p:txBody>
          <a:bodyPr>
            <a:noAutofit/>
          </a:bodyPr>
          <a:lstStyle/>
          <a:p>
            <a:pPr algn="r" fontAlgn="auto">
              <a:defRPr/>
            </a:pPr>
            <a:r>
              <a:rPr lang="sl-SI" sz="3200" dirty="0" err="1"/>
              <a:t>Trnovksa</a:t>
            </a:r>
            <a:r>
              <a:rPr lang="sl-SI" sz="3200" dirty="0"/>
              <a:t> mafija</a:t>
            </a:r>
          </a:p>
        </p:txBody>
      </p:sp>
      <p:graphicFrame>
        <p:nvGraphicFramePr>
          <p:cNvPr id="7" name="Ograda vsebine 6">
            <a:extLst>
              <a:ext uri="{FF2B5EF4-FFF2-40B4-BE49-F238E27FC236}">
                <a16:creationId xmlns:a16="http://schemas.microsoft.com/office/drawing/2014/main" id="{888C9885-E4B3-47BC-B6F4-5BB192074EE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0" y="44450"/>
          <a:ext cx="9144000" cy="7008813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313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6682">
                <a:tc>
                  <a:txBody>
                    <a:bodyPr/>
                    <a:lstStyle/>
                    <a:p>
                      <a:endParaRPr lang="sl-SI" sz="3400" dirty="0"/>
                    </a:p>
                  </a:txBody>
                  <a:tcPr marT="48021" marB="480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TRNOVSKA MAFIJA</a:t>
                      </a:r>
                    </a:p>
                  </a:txBody>
                  <a:tcPr marT="48021" marB="480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BRATOVŠČINA</a:t>
                      </a:r>
                      <a:r>
                        <a:rPr lang="sl-SI" sz="3200" baseline="0" dirty="0"/>
                        <a:t> SINJEGA GALEBA</a:t>
                      </a:r>
                      <a:endParaRPr lang="sl-SI" sz="3200" dirty="0"/>
                    </a:p>
                  </a:txBody>
                  <a:tcPr marT="48021" marB="480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511">
                <a:tc>
                  <a:txBody>
                    <a:bodyPr/>
                    <a:lstStyle/>
                    <a:p>
                      <a:r>
                        <a:rPr lang="sl-SI" sz="2300" dirty="0"/>
                        <a:t>GLAVNI</a:t>
                      </a:r>
                      <a:r>
                        <a:rPr lang="sl-SI" sz="2300" baseline="0" dirty="0"/>
                        <a:t>  KNJIŽEVNI  JUNAK  TER  VODJA SKUPINE PRIJATELJEV</a:t>
                      </a:r>
                      <a:endParaRPr lang="sl-SI" sz="2300" dirty="0"/>
                    </a:p>
                  </a:txBody>
                  <a:tcPr marT="48021" marB="480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300" dirty="0"/>
                        <a:t>Žalostni</a:t>
                      </a:r>
                      <a:r>
                        <a:rPr lang="sl-SI" sz="2300" baseline="0" dirty="0"/>
                        <a:t> Miha (Žan)</a:t>
                      </a:r>
                      <a:endParaRPr lang="sl-SI" sz="2300" dirty="0"/>
                    </a:p>
                  </a:txBody>
                  <a:tcPr marT="48021" marB="480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300" dirty="0"/>
                        <a:t>Ivo</a:t>
                      </a:r>
                    </a:p>
                  </a:txBody>
                  <a:tcPr marT="48021" marB="480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2441">
                <a:tc>
                  <a:txBody>
                    <a:bodyPr/>
                    <a:lstStyle/>
                    <a:p>
                      <a:endParaRPr lang="sl-SI" sz="2300" dirty="0"/>
                    </a:p>
                    <a:p>
                      <a:r>
                        <a:rPr lang="sl-SI" sz="2300" dirty="0"/>
                        <a:t>PRIJATELJI</a:t>
                      </a:r>
                      <a:r>
                        <a:rPr lang="sl-SI" sz="2300" baseline="0" dirty="0"/>
                        <a:t>  V  SKUPINI</a:t>
                      </a:r>
                      <a:endParaRPr lang="sl-SI" sz="2300" dirty="0"/>
                    </a:p>
                  </a:txBody>
                  <a:tcPr marT="48021" marB="480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3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Tina, Metka, Nika in Maja ter Švejk, Tine in Žalostni Miha (Žan)</a:t>
                      </a:r>
                    </a:p>
                    <a:p>
                      <a:endParaRPr lang="sl-SI" sz="1900" dirty="0"/>
                    </a:p>
                  </a:txBody>
                  <a:tcPr marT="48021" marB="480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3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Mihael</a:t>
                      </a:r>
                      <a:r>
                        <a:rPr lang="es-ES" sz="23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Franjo, Peter, Pero</a:t>
                      </a:r>
                      <a:r>
                        <a:rPr lang="sl-SI" sz="23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s-ES" sz="23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Jure</a:t>
                      </a:r>
                      <a:r>
                        <a:rPr lang="sl-SI" sz="23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</a:t>
                      </a:r>
                      <a:r>
                        <a:rPr lang="sl-SI" sz="2300" b="0" i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Ivo</a:t>
                      </a:r>
                      <a:endParaRPr lang="sl-SI" sz="2300" dirty="0"/>
                    </a:p>
                  </a:txBody>
                  <a:tcPr marT="48021" marB="480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511">
                <a:tc>
                  <a:txBody>
                    <a:bodyPr/>
                    <a:lstStyle/>
                    <a:p>
                      <a:pPr algn="ctr"/>
                      <a:endParaRPr lang="sl-SI" sz="2300" dirty="0"/>
                    </a:p>
                    <a:p>
                      <a:pPr algn="ctr"/>
                      <a:r>
                        <a:rPr lang="sl-SI" sz="2300" dirty="0"/>
                        <a:t>KRAJ</a:t>
                      </a:r>
                      <a:r>
                        <a:rPr lang="sl-SI" sz="2300" baseline="0" dirty="0"/>
                        <a:t>  DOGAJANJA</a:t>
                      </a:r>
                      <a:endParaRPr lang="sl-SI" sz="2300" dirty="0"/>
                    </a:p>
                  </a:txBody>
                  <a:tcPr marT="48021" marB="480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300" dirty="0"/>
                    </a:p>
                    <a:p>
                      <a:pPr algn="ctr"/>
                      <a:r>
                        <a:rPr lang="sl-SI" sz="2300" dirty="0"/>
                        <a:t>Trnovo</a:t>
                      </a:r>
                      <a:r>
                        <a:rPr lang="sl-SI" sz="2300" baseline="0" dirty="0"/>
                        <a:t>, Ljubljana</a:t>
                      </a:r>
                      <a:endParaRPr lang="sl-SI" sz="2300" dirty="0"/>
                    </a:p>
                  </a:txBody>
                  <a:tcPr marT="48021" marB="480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300" dirty="0"/>
                    </a:p>
                    <a:p>
                      <a:pPr algn="ctr"/>
                      <a:r>
                        <a:rPr lang="sl-SI" sz="2300" dirty="0"/>
                        <a:t>Na morju in</a:t>
                      </a:r>
                      <a:r>
                        <a:rPr lang="sl-SI" sz="2300" baseline="0" dirty="0"/>
                        <a:t>                ob morju</a:t>
                      </a:r>
                      <a:endParaRPr lang="sl-SI" sz="2300" dirty="0"/>
                    </a:p>
                  </a:txBody>
                  <a:tcPr marT="48021" marB="480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4667">
                <a:tc>
                  <a:txBody>
                    <a:bodyPr/>
                    <a:lstStyle/>
                    <a:p>
                      <a:pPr algn="ctr"/>
                      <a:endParaRPr lang="sl-SI" sz="2300" dirty="0"/>
                    </a:p>
                    <a:p>
                      <a:pPr algn="ctr"/>
                      <a:r>
                        <a:rPr lang="sl-SI" sz="2300" dirty="0"/>
                        <a:t>NAJDEN</a:t>
                      </a:r>
                      <a:r>
                        <a:rPr lang="sl-SI" sz="2300" baseline="0" dirty="0"/>
                        <a:t> “ZAKLAD“</a:t>
                      </a:r>
                      <a:endParaRPr lang="sl-SI" sz="2300" dirty="0"/>
                    </a:p>
                  </a:txBody>
                  <a:tcPr marT="48021" marB="480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l-SI" sz="2300" dirty="0"/>
                        <a:t>Zaklad</a:t>
                      </a:r>
                      <a:r>
                        <a:rPr lang="sl-SI" sz="2300" baseline="0" dirty="0"/>
                        <a:t> najdejo v rovih, zaklad pripada dvema lopovoma iz Sarajevske mafije</a:t>
                      </a:r>
                      <a:endParaRPr lang="sl-SI" sz="2300" dirty="0"/>
                    </a:p>
                  </a:txBody>
                  <a:tcPr marT="48021" marB="480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l-SI" sz="2300" dirty="0"/>
                        <a:t>Zaklad</a:t>
                      </a:r>
                      <a:r>
                        <a:rPr lang="sl-SI" sz="2300" baseline="0" dirty="0"/>
                        <a:t> najdejo na otoku v votlini, zaklad pripada tihotapcem</a:t>
                      </a:r>
                      <a:endParaRPr lang="sl-SI" sz="2300" dirty="0"/>
                    </a:p>
                  </a:txBody>
                  <a:tcPr marT="48021" marB="480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grada besedila 4">
            <a:extLst>
              <a:ext uri="{FF2B5EF4-FFF2-40B4-BE49-F238E27FC236}">
                <a16:creationId xmlns:a16="http://schemas.microsoft.com/office/drawing/2014/main" id="{58BD032D-0920-4B83-BE4D-1613B2B947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rot="20700000">
            <a:off x="9505950" y="622300"/>
            <a:ext cx="2959100" cy="1233488"/>
          </a:xfrm>
        </p:spPr>
        <p:txBody>
          <a:bodyPr>
            <a:noAutofit/>
          </a:bodyPr>
          <a:lstStyle/>
          <a:p>
            <a:pPr fontAlgn="auto">
              <a:defRPr/>
            </a:pPr>
            <a:r>
              <a:rPr lang="sl-SI" sz="3200" dirty="0" err="1"/>
              <a:t>ratovščina</a:t>
            </a:r>
            <a:r>
              <a:rPr lang="sl-SI" sz="3200" dirty="0"/>
              <a:t> Sinjega galeba</a:t>
            </a:r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26E57914-033F-41F5-8165-5060D2D5F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 rot="20700000">
            <a:off x="9888538" y="2217738"/>
            <a:ext cx="2235200" cy="3544887"/>
          </a:xfrm>
        </p:spPr>
        <p:txBody>
          <a:bodyPr/>
          <a:lstStyle/>
          <a:p>
            <a:pPr marL="731520" lvl="1" indent="-365760" fontAlgn="auto">
              <a:defRPr/>
            </a:pPr>
            <a:endParaRPr lang="sl-SI" dirty="0"/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B72C0A6-CF89-4899-9183-56EA4BBB40E8}"/>
              </a:ext>
            </a:extLst>
          </p:cNvPr>
          <p:cNvSpPr txBox="1"/>
          <p:nvPr/>
        </p:nvSpPr>
        <p:spPr>
          <a:xfrm>
            <a:off x="250825" y="188913"/>
            <a:ext cx="8642350" cy="3706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sl-SI" sz="2800" dirty="0">
                <a:latin typeface="+mj-lt"/>
                <a:ea typeface="Calibri"/>
                <a:cs typeface="Times New Roman"/>
              </a:rPr>
              <a:t>Naštej vsaj tri imena članov trnovske mafije!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sl-SI" sz="2800" dirty="0">
                <a:latin typeface="+mj-lt"/>
                <a:ea typeface="Calibri"/>
                <a:cs typeface="Times New Roman"/>
              </a:rPr>
              <a:t>_______________________________________________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sl-SI" sz="2800" dirty="0">
                <a:latin typeface="+mj-lt"/>
                <a:ea typeface="Calibri"/>
                <a:cs typeface="Times New Roman"/>
              </a:rPr>
              <a:t>O katerem obdobju življenja govori knjiga?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sl-SI" sz="2800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A</a:t>
            </a:r>
            <a:r>
              <a:rPr lang="sl-SI" sz="2800" dirty="0">
                <a:latin typeface="+mj-lt"/>
                <a:ea typeface="Calibri"/>
                <a:cs typeface="Times New Roman"/>
              </a:rPr>
              <a:t> O mladosti.  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sl-SI" sz="2800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B</a:t>
            </a:r>
            <a:r>
              <a:rPr lang="sl-SI" sz="2800" dirty="0">
                <a:latin typeface="+mj-lt"/>
                <a:ea typeface="Calibri"/>
                <a:cs typeface="Times New Roman"/>
              </a:rPr>
              <a:t> O otroštvu. 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sl-SI" sz="2800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C</a:t>
            </a:r>
            <a:r>
              <a:rPr lang="sl-SI" sz="2800" dirty="0">
                <a:latin typeface="+mj-lt"/>
                <a:ea typeface="Calibri"/>
                <a:cs typeface="Times New Roman"/>
              </a:rPr>
              <a:t> O odraslosti.</a:t>
            </a:r>
          </a:p>
        </p:txBody>
      </p:sp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79CE73-4D45-43D3-BEAE-7D5C9709A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0CB6DE8-A263-48E8-B7C9-912D6C9FC38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900000">
            <a:off x="3351213" y="673100"/>
            <a:ext cx="5048250" cy="5664200"/>
          </a:xfrm>
        </p:spPr>
        <p:txBody>
          <a:bodyPr>
            <a:normAutofit fontScale="85000" lnSpcReduction="10000"/>
          </a:bodyPr>
          <a:lstStyle/>
          <a:p>
            <a:pPr marL="0" indent="0" fontAlgn="auto">
              <a:buFont typeface="Wingdings" panose="05000000000000000000" pitchFamily="2" charset="2"/>
              <a:buNone/>
              <a:defRPr/>
            </a:pPr>
            <a:r>
              <a:rPr lang="sl-SI" dirty="0">
                <a:effectLst/>
              </a:rPr>
              <a:t>Dim Zupan je izjavil: ,,Odrasli imajo otroke in tudi meni se je to zgodilo. Majhni otroci so precej zahtevna bitja. Pomislite, nekateri nočejo v šolo. In neprestano bi poslušali pravljice?  Kje naj človek dobi toliko pravljic?''</a:t>
            </a:r>
          </a:p>
          <a:p>
            <a:pPr marL="0" indent="0" fontAlgn="auto">
              <a:buFont typeface="Wingdings" panose="05000000000000000000" pitchFamily="2" charset="2"/>
              <a:buNone/>
              <a:defRPr/>
            </a:pPr>
            <a:r>
              <a:rPr lang="sl-SI" dirty="0">
                <a:effectLst/>
              </a:rPr>
              <a:t>Iz izjave ugotovi zakaj je začel pisati knjige za otroke? </a:t>
            </a:r>
          </a:p>
          <a:p>
            <a:pPr marL="0" indent="0" fontAlgn="auto">
              <a:buFont typeface="Wingdings" panose="05000000000000000000" pitchFamily="2" charset="2"/>
              <a:buNone/>
              <a:defRPr/>
            </a:pPr>
            <a:r>
              <a:rPr lang="sl-SI" dirty="0">
                <a:solidFill>
                  <a:srgbClr val="FF0000"/>
                </a:solidFill>
                <a:effectLst/>
              </a:rPr>
              <a:t>A</a:t>
            </a:r>
            <a:r>
              <a:rPr lang="sl-SI" dirty="0">
                <a:effectLst/>
              </a:rPr>
              <a:t>  Zmanjkalo mu je pravljic za njegove otroke. </a:t>
            </a:r>
          </a:p>
          <a:p>
            <a:pPr marL="0" indent="0" fontAlgn="auto">
              <a:buFont typeface="Wingdings" panose="05000000000000000000" pitchFamily="2" charset="2"/>
              <a:buNone/>
              <a:defRPr/>
            </a:pPr>
            <a:r>
              <a:rPr lang="sl-SI" dirty="0">
                <a:solidFill>
                  <a:srgbClr val="FF0000"/>
                </a:solidFill>
                <a:effectLst/>
              </a:rPr>
              <a:t>B</a:t>
            </a:r>
            <a:r>
              <a:rPr lang="sl-SI" dirty="0">
                <a:effectLst/>
              </a:rPr>
              <a:t>  Raje piše za otroke kot za odrasle. </a:t>
            </a:r>
          </a:p>
          <a:p>
            <a:pPr marL="0" indent="0" fontAlgn="auto">
              <a:buFont typeface="Wingdings" panose="05000000000000000000" pitchFamily="2" charset="2"/>
              <a:buNone/>
              <a:defRPr/>
            </a:pPr>
            <a:r>
              <a:rPr lang="sl-SI" dirty="0">
                <a:solidFill>
                  <a:srgbClr val="FF0000"/>
                </a:solidFill>
                <a:effectLst/>
              </a:rPr>
              <a:t>C </a:t>
            </a:r>
            <a:r>
              <a:rPr lang="sl-SI" dirty="0">
                <a:effectLst/>
              </a:rPr>
              <a:t> Upošteval je prijateljev nasvet.</a:t>
            </a:r>
          </a:p>
          <a:p>
            <a:pPr marL="365760" indent="-365760" fontAlgn="auto">
              <a:defRPr/>
            </a:pPr>
            <a:endParaRPr lang="sl-SI" dirty="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E65627-6BBE-46E5-840D-76FF80AC3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00000">
            <a:off x="534988" y="2922588"/>
            <a:ext cx="5691187" cy="15700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rgbClr val="8C3FC5"/>
                </a:solidFill>
              </a:rPr>
              <a:t>HVALA ZA VAŠO POZORNOST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835ECF6A-C0CB-4116-B319-18D7E092C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900000">
            <a:off x="3557588" y="1301750"/>
            <a:ext cx="5270500" cy="85725"/>
          </a:xfrm>
        </p:spPr>
        <p:txBody>
          <a:bodyPr>
            <a:normAutofit fontScale="25000" lnSpcReduction="20000"/>
          </a:bodyPr>
          <a:lstStyle/>
          <a:p>
            <a:pPr fontAlgn="auto">
              <a:defRPr/>
            </a:pPr>
            <a:endParaRPr lang="sl-SI" dirty="0"/>
          </a:p>
        </p:txBody>
      </p:sp>
      <p:sp>
        <p:nvSpPr>
          <p:cNvPr id="5" name="Desna puščica s črticami 4">
            <a:extLst>
              <a:ext uri="{FF2B5EF4-FFF2-40B4-BE49-F238E27FC236}">
                <a16:creationId xmlns:a16="http://schemas.microsoft.com/office/drawing/2014/main" id="{8E213BF5-295A-4ABB-9D9E-27544C9EAA77}"/>
              </a:ext>
            </a:extLst>
          </p:cNvPr>
          <p:cNvSpPr/>
          <p:nvPr/>
        </p:nvSpPr>
        <p:spPr>
          <a:xfrm rot="7058272">
            <a:off x="4691857" y="623094"/>
            <a:ext cx="2735262" cy="2089150"/>
          </a:xfrm>
          <a:prstGeom prst="stripedRightArrow">
            <a:avLst/>
          </a:prstGeom>
          <a:solidFill>
            <a:schemeClr val="accent3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FF0000"/>
              </a:solidFill>
            </a:endParaRPr>
          </a:p>
        </p:txBody>
      </p:sp>
      <p:sp>
        <p:nvSpPr>
          <p:cNvPr id="6" name="Smeško 5">
            <a:extLst>
              <a:ext uri="{FF2B5EF4-FFF2-40B4-BE49-F238E27FC236}">
                <a16:creationId xmlns:a16="http://schemas.microsoft.com/office/drawing/2014/main" id="{0E08D114-0F2B-4A26-8E1C-FB02DBA58645}"/>
              </a:ext>
            </a:extLst>
          </p:cNvPr>
          <p:cNvSpPr/>
          <p:nvPr/>
        </p:nvSpPr>
        <p:spPr>
          <a:xfrm>
            <a:off x="179388" y="4437063"/>
            <a:ext cx="4032250" cy="2265362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n>
                <a:solidFill>
                  <a:schemeClr val="bg1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TC101859865[[fn=Pozitivno stanje]]</Template>
  <TotalTime>0</TotalTime>
  <Words>219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Rockwell</vt:lpstr>
      <vt:lpstr>Wingdings</vt:lpstr>
      <vt:lpstr>Kilter</vt:lpstr>
      <vt:lpstr>Predstavitev knjige</vt:lpstr>
      <vt:lpstr>Dim Zupan</vt:lpstr>
      <vt:lpstr>Trnovska mafija</vt:lpstr>
      <vt:lpstr>Bratovščina Sinjega galeba</vt:lpstr>
      <vt:lpstr>PRIMERJAVA</vt:lpstr>
      <vt:lpstr>PowerPoint Presentation</vt:lpstr>
      <vt:lpstr>PowerPoint Presentation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2019-06-03T09:07:44Z</dcterms:created>
  <dcterms:modified xsi:type="dcterms:W3CDTF">2019-06-03T09:07:44Z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