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16" autoAdjust="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3EA20051-1FDB-4EB9-8599-FBD069027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sl-SI"/>
              <a:t>Kliknite, če želite urediti slog podnaslova matrice.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063A8-04EC-495E-85D4-6763E13C8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D0A1D-3396-4839-9F31-6E1E1FE0EC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DEAF7-B069-4EF4-976C-6795181FA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B709-8C39-4C44-8CC7-21342EBEFB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344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EE23DF-2C99-47D5-80B9-69A1D05165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70C95D-2469-4F2B-8CD5-30FDBA4C9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BA515-16AF-4835-B5D4-40F06A4C0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ABB14-70AA-4DB0-A08F-E9DC514F03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071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6C982B-1461-401A-8990-6DECCAB17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9C3D41-2CAD-4926-A6D5-5F6F7E3A1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F23586-733A-47B9-80BC-F39B726D1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FD907-0D07-4E8A-8094-2FC130F621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594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1A57AD-94D7-474E-AD48-1A2DBEFE85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EC037A-FA0B-4784-B037-320F64F79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21B02E-6660-447F-9200-4DE33D7A7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7403C-4900-4BD7-B0B4-A643753F49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292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B3AE2B-E79B-4DBD-803E-1E3C340A3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179214-32ED-4B33-A60B-0F4307C09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5B3B82-0F8F-44D0-9A38-CB7C12257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9C1E2-20B8-40C0-A218-75CCF5617F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637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40FB75-B093-4145-8C99-3ECAE5040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3602A1-7AE7-482F-BE22-8169D3290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71D1B-B896-4C73-8CB6-42C76AF727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BFEDC-0256-4206-947D-8EE7217B4D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308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1F52F2-1750-4C6D-96A9-1825F53B3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49C762-4400-406F-B8BA-A9F58257D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E6FD85-5BBE-4325-86CE-DD3803D2E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7A384-9174-4E22-85BE-55FD47B7ED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329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FD4F185-74C5-4C50-A10E-122A17B38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75C9EE-B8FE-4054-93E4-DD87A4EFC9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DEA7A9-D251-405B-83F2-681A2C65E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02B01-263E-4C83-ABAA-3E764C5EA1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751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D906FB-FF9C-4CEA-BD06-F0C25B584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ADDD7A-D458-4525-9E69-BF7EE7D94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CD4F21-F7B5-4934-9D8B-13ED1DD82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8316F-FE4C-43FB-B3F8-E987AA2BBE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436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32C06D-2E6B-42EC-8712-DB05BDB70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EB5898-F7D4-4930-8019-7CCCFD470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0128AF-745A-4B4B-A796-F6F50186F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3E943-69B3-47C4-AF68-022B39658A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472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476004-2963-4F16-BA81-0BFFC4EA2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7B0082-487F-4DA2-9766-7D31F778D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BD306C-4050-463A-B0A8-BD3884B6E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97EB9-7D2C-44E0-BE0F-4431974896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562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72DA637B-CBA4-4886-A573-8A48C57CE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CABC829A-94EA-4F0D-AD82-E4C867184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E49F1CE9-4186-4B75-A96C-E49356B12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matrice.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C2D67F0-9543-4BD6-905A-AFE311371A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526E19-0794-4073-8B5A-9D2C4CEE5A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B58258-71C6-4D41-8DAD-8AD2DC1E53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Garamond" panose="02020404030301010803" pitchFamily="18" charset="0"/>
              </a:defRPr>
            </a:lvl1pPr>
          </a:lstStyle>
          <a:p>
            <a:fld id="{47D02E42-DC9F-4981-BC2F-FFDB127D487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3988E46-889B-4E1E-91F9-82C49D1601E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979613" y="1773238"/>
            <a:ext cx="7772400" cy="1470025"/>
          </a:xfrm>
        </p:spPr>
        <p:txBody>
          <a:bodyPr/>
          <a:lstStyle/>
          <a:p>
            <a:r>
              <a:rPr lang="sl-SI" altLang="sl-SI"/>
              <a:t>Anton Aškerc: MEJNIK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B22950-DDB7-4259-ACBD-5A21EB23948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867400" y="6092825"/>
            <a:ext cx="3560763" cy="625475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sl-SI" altLang="sl-SI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F0039E9-8C95-42E8-83F8-35E0A53A56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0"/>
            <a:ext cx="8229600" cy="836613"/>
          </a:xfrm>
        </p:spPr>
        <p:txBody>
          <a:bodyPr/>
          <a:lstStyle/>
          <a:p>
            <a:r>
              <a:rPr lang="sl-SI" altLang="sl-SI" sz="3200"/>
              <a:t>MEJNIK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36707F6-17D7-408D-A5FF-0B8F6F2933C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7800" y="1600200"/>
            <a:ext cx="35528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sl-SI" altLang="sl-SI" sz="700"/>
            </a:br>
            <a:endParaRPr lang="sl-SI" altLang="sl-SI" sz="700"/>
          </a:p>
        </p:txBody>
      </p:sp>
      <p:graphicFrame>
        <p:nvGraphicFramePr>
          <p:cNvPr id="26638" name="Group 14">
            <a:extLst>
              <a:ext uri="{FF2B5EF4-FFF2-40B4-BE49-F238E27FC236}">
                <a16:creationId xmlns:a16="http://schemas.microsoft.com/office/drawing/2014/main" id="{0662410E-CC76-4A65-A8F8-822228FE460C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1476375" y="361950"/>
          <a:ext cx="7920038" cy="6480175"/>
        </p:xfrm>
        <a:graphic>
          <a:graphicData uri="http://schemas.openxmlformats.org/drawingml/2006/table">
            <a:tbl>
              <a:tblPr/>
              <a:tblGrid>
                <a:gridCol w="389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4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1.Sejm bil je živ. Prodal i on je Lahom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tam par volóv.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Zakasnil se je. V pozni, temni noči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sam gre domov.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2."Hm, pravijo, da ni baš varno iti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tod obsorej!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Popotnike da včasi rado straši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ob cesti tej.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3.Pa bil je Martin svoje dni vojak vam,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na straži stal,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ponoči čul tam uro bíti vsako -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pa bi se bal?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4.Še pri Custozzi bal se nisem smrti,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zrl ji v oči -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pa tukaj mar ko dete bi trepêtal,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če list šušti?!" ...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5.Dospe do svoje hoste ... Čuj, iz teme: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"Joj! kam bi dél?"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"Kaj? - Kdo si božji? - Kam naj deneš, vprašaš? -I, kjer si vzel!"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6."Vzel sem </a:t>
                      </a:r>
                      <a:r>
                        <a:rPr kumimoji="0" lang="sl-SI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med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 svojoj bil in tvojoj lastjo,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mejnik le-tá,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presádil ga skrivaj na last sem </a:t>
                      </a:r>
                      <a:r>
                        <a:rPr kumimoji="0" lang="sl-SI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tvojo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za sežnja dva!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7.Oh, in sedáj, odkar moj duh odplaval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na óni svet,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nazaj ga nosim, kamen ta prekleti,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pač sto že let!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8.Oh, to teži!" Zabliska se: Po cesti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pred njim sopeč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pripognjen stopa sosed Vid, na rami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mejnik noseč! ...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9.Pa bil je Martin svoje dni vojak vam,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in ni se bal ...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Kako nocoj domov je prišel s sejma,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pa le ni znal!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10.A čudno prinesó mu vsi novico,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ko sine svit: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"Sinoč umrl je nagle smrti sosed,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</a:rPr>
                        <a:t>mejaš naš - Vid!"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164C0E2-51D4-4EFE-814B-149F76DE1EB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404813"/>
            <a:ext cx="8229600" cy="5649912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3600"/>
              <a:t>VIRI:</a:t>
            </a:r>
          </a:p>
          <a:p>
            <a:r>
              <a:rPr lang="sl-SI" altLang="sl-SI" sz="2800"/>
              <a:t>http://www.s-sers.mb.edus.si/gradiva/w3/slo//</a:t>
            </a:r>
          </a:p>
          <a:p>
            <a:pPr>
              <a:buFontTx/>
              <a:buNone/>
            </a:pPr>
            <a:r>
              <a:rPr lang="sl-SI" altLang="sl-SI" sz="2800"/>
              <a:t>    043_mejnik/04_obravnava.html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spcBef>
                <a:spcPct val="0"/>
              </a:spcBef>
            </a:pPr>
            <a:r>
              <a:rPr lang="sl-SI" altLang="sl-SI" sz="2800"/>
              <a:t>http://www.dijaski.net/slovenscina/poezija.html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spcBef>
                <a:spcPct val="0"/>
              </a:spcBef>
            </a:pPr>
            <a:r>
              <a:rPr lang="sl-SI" altLang="sl-SI" sz="2800"/>
              <a:t> http://sl.wikisource.org/wiki/Mejnik</a:t>
            </a:r>
            <a:endParaRPr lang="sl-SI" altLang="sl-SI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2800">
              <a:latin typeface="Arial" panose="020B0604020202020204" pitchFamily="34" charset="0"/>
            </a:endParaRPr>
          </a:p>
          <a:p>
            <a:r>
              <a:rPr lang="sl-SI" altLang="sl-SI" sz="2800"/>
              <a:t>BERILO 2, Umetnost besede, učbenik za slovenščino-književnost v 2. letniku gimnazij in </a:t>
            </a:r>
          </a:p>
          <a:p>
            <a:pPr>
              <a:buFontTx/>
              <a:buNone/>
            </a:pPr>
            <a:r>
              <a:rPr lang="sl-SI" altLang="sl-SI" sz="2800"/>
              <a:t>    štiriletnih strokovnih šol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endParaRPr lang="sl-SI" altLang="sl-SI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8690E70-E91D-4AF7-B44C-DCF76ED2D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l-SI" altLang="sl-SI"/>
              <a:t>Anton Aškerc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C541B8C-3A1E-4C07-8DFD-885E56C79C0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628775"/>
            <a:ext cx="8229600" cy="4525963"/>
          </a:xfrm>
        </p:spPr>
        <p:txBody>
          <a:bodyPr/>
          <a:lstStyle/>
          <a:p>
            <a:r>
              <a:rPr lang="sl-SI" altLang="sl-SI" sz="2800"/>
              <a:t>Rodil se je 1856 v Globokem</a:t>
            </a:r>
          </a:p>
          <a:p>
            <a:endParaRPr lang="sl-SI" altLang="sl-SI" sz="2800"/>
          </a:p>
          <a:p>
            <a:r>
              <a:rPr lang="sl-SI" altLang="sl-SI" sz="2800"/>
              <a:t>Obiskoval gimnazijo v Celju</a:t>
            </a:r>
          </a:p>
          <a:p>
            <a:endParaRPr lang="sl-SI" altLang="sl-SI" sz="2800"/>
          </a:p>
          <a:p>
            <a:r>
              <a:rPr lang="sl-SI" altLang="sl-SI" sz="2800"/>
              <a:t>Mariborsko blagoslovje</a:t>
            </a:r>
          </a:p>
          <a:p>
            <a:endParaRPr lang="sl-SI" altLang="sl-SI" sz="2800"/>
          </a:p>
          <a:p>
            <a:r>
              <a:rPr lang="sl-SI" altLang="sl-SI" sz="2800"/>
              <a:t>Bil je kaplan po štajerskih krajih</a:t>
            </a:r>
          </a:p>
          <a:p>
            <a:endParaRPr lang="sl-SI" altLang="sl-SI" sz="2800"/>
          </a:p>
          <a:p>
            <a:endParaRPr lang="sl-SI" altLang="sl-SI" sz="2800"/>
          </a:p>
        </p:txBody>
      </p:sp>
      <p:pic>
        <p:nvPicPr>
          <p:cNvPr id="4100" name="Picture 4" descr="Askerc">
            <a:extLst>
              <a:ext uri="{FF2B5EF4-FFF2-40B4-BE49-F238E27FC236}">
                <a16:creationId xmlns:a16="http://schemas.microsoft.com/office/drawing/2014/main" id="{94FE7147-55C6-474A-9046-CD0444A45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49275"/>
            <a:ext cx="253365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113B1CE-2E88-44AA-A350-A9061A34EB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92275" y="7651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Zanimal se je za druge vere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Veliko je potoval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Leta 1898 se je sprl s cerkvijo se upokojil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Do smrti (1912) vodil ljubljanski mestni arhiv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799ECEA-DF11-4238-92BF-388C33A2C8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l-SI" altLang="sl-SI"/>
              <a:t>      Ustvarjanje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6AED93-1E5E-4651-BBA4-7BFDA355C0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l-SI" altLang="sl-SI" sz="2800"/>
              <a:t>Obdobje med romantiko </a:t>
            </a:r>
          </a:p>
          <a:p>
            <a:pPr>
              <a:buFontTx/>
              <a:buNone/>
            </a:pPr>
            <a:r>
              <a:rPr lang="sl-SI" altLang="sl-SI" sz="2800"/>
              <a:t>    in realizmom</a:t>
            </a:r>
          </a:p>
          <a:p>
            <a:pPr>
              <a:buFontTx/>
              <a:buNone/>
            </a:pPr>
            <a:endParaRPr lang="sl-SI" altLang="sl-SI" sz="2800"/>
          </a:p>
          <a:p>
            <a:r>
              <a:rPr lang="sl-SI" altLang="sl-SI" sz="2800"/>
              <a:t>Objavljal po letu 1880</a:t>
            </a:r>
          </a:p>
          <a:p>
            <a:endParaRPr lang="sl-SI" altLang="sl-SI" sz="2800"/>
          </a:p>
          <a:p>
            <a:r>
              <a:rPr lang="sl-SI" altLang="sl-SI" sz="2800"/>
              <a:t>Sodeloval pri </a:t>
            </a:r>
          </a:p>
          <a:p>
            <a:pPr>
              <a:buFontTx/>
              <a:buNone/>
            </a:pPr>
            <a:r>
              <a:rPr lang="sl-SI" altLang="sl-SI" sz="2800"/>
              <a:t>     ljubljanskem zvonu </a:t>
            </a:r>
          </a:p>
        </p:txBody>
      </p:sp>
      <p:pic>
        <p:nvPicPr>
          <p:cNvPr id="6148" name="Picture 4" descr="LjubljanskiZvon">
            <a:extLst>
              <a:ext uri="{FF2B5EF4-FFF2-40B4-BE49-F238E27FC236}">
                <a16:creationId xmlns:a16="http://schemas.microsoft.com/office/drawing/2014/main" id="{077F37B3-09F0-4443-8289-693E341D0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908050"/>
            <a:ext cx="332105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BD4D30C-1ED0-41F6-AE18-BF330D321DF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42963" y="692150"/>
            <a:ext cx="8301037" cy="5832475"/>
          </a:xfrm>
        </p:spPr>
        <p:txBody>
          <a:bodyPr/>
          <a:lstStyle/>
          <a:p>
            <a:r>
              <a:rPr lang="sl-SI" altLang="sl-SI" sz="2800"/>
              <a:t>Balade in romance (1890)- napad Antona Mahniča</a:t>
            </a:r>
          </a:p>
          <a:p>
            <a:endParaRPr lang="sl-SI" altLang="sl-SI" sz="2800"/>
          </a:p>
          <a:p>
            <a:endParaRPr lang="sl-SI" altLang="sl-SI" sz="2800">
              <a:latin typeface="Arial" panose="020B0604020202020204" pitchFamily="34" charset="0"/>
            </a:endParaRPr>
          </a:p>
          <a:p>
            <a:endParaRPr lang="sl-SI" altLang="sl-SI" sz="2800">
              <a:latin typeface="Arial" panose="020B0604020202020204" pitchFamily="34" charset="0"/>
            </a:endParaRPr>
          </a:p>
          <a:p>
            <a:endParaRPr lang="sl-SI" altLang="sl-SI" sz="2800">
              <a:latin typeface="Arial" panose="020B0604020202020204" pitchFamily="34" charset="0"/>
            </a:endParaRPr>
          </a:p>
          <a:p>
            <a:endParaRPr lang="sl-SI" altLang="sl-SI" sz="2800">
              <a:latin typeface="Arial" panose="020B0604020202020204" pitchFamily="34" charset="0"/>
            </a:endParaRPr>
          </a:p>
          <a:p>
            <a:r>
              <a:rPr lang="sl-SI" altLang="sl-SI" sz="2800"/>
              <a:t>Lirske in epske poezije </a:t>
            </a:r>
          </a:p>
          <a:p>
            <a:pPr>
              <a:buFontTx/>
              <a:buNone/>
            </a:pPr>
            <a:r>
              <a:rPr lang="sl-SI" altLang="sl-SI" sz="2800"/>
              <a:t>             (1906)</a:t>
            </a:r>
          </a:p>
          <a:p>
            <a:endParaRPr lang="sl-SI" altLang="sl-SI" sz="2800"/>
          </a:p>
          <a:p>
            <a:r>
              <a:rPr lang="sl-SI" altLang="sl-SI" sz="2800"/>
              <a:t>Pesniške zbrike, potopisi</a:t>
            </a:r>
          </a:p>
        </p:txBody>
      </p:sp>
      <p:pic>
        <p:nvPicPr>
          <p:cNvPr id="7171" name="Picture 3" descr="_493d4b8aa32ec">
            <a:extLst>
              <a:ext uri="{FF2B5EF4-FFF2-40B4-BE49-F238E27FC236}">
                <a16:creationId xmlns:a16="http://schemas.microsoft.com/office/drawing/2014/main" id="{EF945181-2A41-4ECB-956F-FFE0E1D59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9" t="375" r="4625" b="3218"/>
          <a:stretch>
            <a:fillRect/>
          </a:stretch>
        </p:blipFill>
        <p:spPr bwMode="auto">
          <a:xfrm>
            <a:off x="4643438" y="1412875"/>
            <a:ext cx="18161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books">
            <a:extLst>
              <a:ext uri="{FF2B5EF4-FFF2-40B4-BE49-F238E27FC236}">
                <a16:creationId xmlns:a16="http://schemas.microsoft.com/office/drawing/2014/main" id="{9066A9DF-7063-4B66-8155-561D00758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997200"/>
            <a:ext cx="2160587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4D1D40-91E9-4EC6-8324-CFFC515CAF1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76263" y="214313"/>
            <a:ext cx="8567737" cy="54006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latin typeface="Arial" panose="020B0604020202020204" pitchFamily="34" charset="0"/>
              </a:rPr>
              <a:t>          </a:t>
            </a:r>
            <a:r>
              <a:rPr lang="sl-SI" altLang="sl-SI" sz="2800"/>
              <a:t>Pisal je: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     </a:t>
            </a:r>
            <a:r>
              <a:rPr lang="sl-SI" altLang="sl-SI" sz="2800">
                <a:latin typeface="Arial" panose="020B0604020202020204" pitchFamily="34" charset="0"/>
              </a:rPr>
              <a:t>              </a:t>
            </a:r>
            <a:r>
              <a:rPr lang="sl-SI" altLang="sl-SI" sz="2800"/>
              <a:t> - legende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     </a:t>
            </a:r>
            <a:r>
              <a:rPr lang="sl-SI" altLang="sl-SI" sz="2800">
                <a:latin typeface="Arial" panose="020B0604020202020204" pitchFamily="34" charset="0"/>
              </a:rPr>
              <a:t>              </a:t>
            </a:r>
            <a:r>
              <a:rPr lang="sl-SI" altLang="sl-SI" sz="2800"/>
              <a:t> - parabole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      </a:t>
            </a:r>
            <a:r>
              <a:rPr lang="sl-SI" altLang="sl-SI" sz="2800">
                <a:latin typeface="Arial" panose="020B0604020202020204" pitchFamily="34" charset="0"/>
              </a:rPr>
              <a:t>              </a:t>
            </a:r>
            <a:r>
              <a:rPr lang="sl-SI" altLang="sl-SI" sz="2800"/>
              <a:t>- romance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      </a:t>
            </a:r>
            <a:r>
              <a:rPr lang="sl-SI" altLang="sl-SI" sz="2800">
                <a:latin typeface="Arial" panose="020B0604020202020204" pitchFamily="34" charset="0"/>
              </a:rPr>
              <a:t>              </a:t>
            </a:r>
            <a:r>
              <a:rPr lang="sl-SI" altLang="sl-SI" sz="2800"/>
              <a:t>- balade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          Snov: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</a:t>
            </a:r>
            <a:r>
              <a:rPr lang="sl-SI" altLang="sl-SI" sz="2800">
                <a:latin typeface="Arial" panose="020B0604020202020204" pitchFamily="34" charset="0"/>
              </a:rPr>
              <a:t>                </a:t>
            </a:r>
            <a:r>
              <a:rPr lang="sl-SI" altLang="sl-SI" sz="2800"/>
              <a:t>ljudsko izročilo, zgodovina, sodobno,</a:t>
            </a:r>
            <a:r>
              <a:rPr lang="sl-SI" altLang="sl-SI" sz="280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latin typeface="Arial" panose="020B0604020202020204" pitchFamily="34" charset="0"/>
              </a:rPr>
              <a:t>                 </a:t>
            </a:r>
            <a:r>
              <a:rPr lang="sl-SI" altLang="sl-SI" sz="2800"/>
              <a:t>kmečko življenje, orientalska mitologija,</a:t>
            </a:r>
            <a:r>
              <a:rPr lang="sl-SI" altLang="sl-SI" sz="2800">
                <a:latin typeface="Arial" panose="020B0604020202020204" pitchFamily="34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latin typeface="Arial" panose="020B0604020202020204" pitchFamily="34" charset="0"/>
              </a:rPr>
              <a:t>                 </a:t>
            </a:r>
            <a:r>
              <a:rPr lang="sl-SI" altLang="sl-SI" sz="2800"/>
              <a:t>domolubje,</a:t>
            </a:r>
            <a:r>
              <a:rPr lang="sl-SI" altLang="sl-SI" sz="2800">
                <a:latin typeface="Arial" panose="020B0604020202020204" pitchFamily="34" charset="0"/>
              </a:rPr>
              <a:t> </a:t>
            </a:r>
            <a:r>
              <a:rPr lang="sl-SI" altLang="sl-SI" sz="2800"/>
              <a:t>ljubezen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800"/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 najbolj znane pesmi: cikel Stara pravda, Brodnik, Čaša nesmrtnosti, Mejnik, Godčeva balada, Kronanje v Zagrebu idr.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3453A0-850A-4525-8C6A-84FE63E544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0"/>
            <a:ext cx="2520950" cy="836613"/>
          </a:xfrm>
        </p:spPr>
        <p:txBody>
          <a:bodyPr/>
          <a:lstStyle/>
          <a:p>
            <a:r>
              <a:rPr lang="sl-SI" altLang="sl-SI" sz="3200">
                <a:solidFill>
                  <a:schemeClr val="bg1"/>
                </a:solidFill>
              </a:rPr>
              <a:t>MEJNIK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696BC8F-C666-489B-B939-5E35A2224BD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7800" y="1600200"/>
            <a:ext cx="35528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sl-SI" altLang="sl-SI" sz="700"/>
            </a:br>
            <a:endParaRPr lang="sl-SI" altLang="sl-SI" sz="700"/>
          </a:p>
        </p:txBody>
      </p:sp>
      <p:graphicFrame>
        <p:nvGraphicFramePr>
          <p:cNvPr id="23556" name="Group 4">
            <a:extLst>
              <a:ext uri="{FF2B5EF4-FFF2-40B4-BE49-F238E27FC236}">
                <a16:creationId xmlns:a16="http://schemas.microsoft.com/office/drawing/2014/main" id="{3F2A05E6-E95A-422A-A301-91799E2B8AF5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323850" y="312738"/>
          <a:ext cx="9144000" cy="6529387"/>
        </p:xfrm>
        <a:graphic>
          <a:graphicData uri="http://schemas.openxmlformats.org/drawingml/2006/table">
            <a:tbl>
              <a:tblPr/>
              <a:tblGrid>
                <a:gridCol w="492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93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Sejm bil je živ. Prodal i on je Lahom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tam par volóv.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Zakasnil se je. V pozni, temni noči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sam gre domov.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"Hm, pravijo, da ni baš varno iti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tod obsorej!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Popotnike da včasi rado straši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ob cesti tej.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Pa bil je Martin svoje dni vojak vam,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na straži stal,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ponoči čul tam uro bíti vsako -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pa bi se bal?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Še pri Custozzi bal se nisem smrti,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zrl ji v oči -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pa tukaj mar ko dete bi trepêtal,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če list šušti?!" ...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Dospe do svoje hoste ... Čuj, iz teme: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"Joj! kam bi dél?"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"Kaj? - Kdo si božji? - Kam naj deneš, vprašaš?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-I, kjer si vzel!"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"Vzel sem </a:t>
                      </a:r>
                      <a:r>
                        <a:rPr kumimoji="0" lang="sl-SI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med</a:t>
                      </a: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 svojoj bil in tvojoj lastjo,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mejnik le-tá,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presádil ga skrivaj na last sem </a:t>
                      </a:r>
                      <a:r>
                        <a:rPr kumimoji="0" lang="sl-SI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tvojo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za sežnja dva!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Oh, in sedáj, odkar moj duh odplaval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na óni svet,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nazaj ga nosim, kamen ta prekleti,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pač sto že let!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Oh, to teži!" Zabliska se: Po cesti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pred njim sopeč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pripognjen stopa sosed Vid, na rami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mejnik noseč! ...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Pa bil je Martin svoje dni vojak vam,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in ni se bal ...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Kako nocoj domov je prišel s sejma,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pa le ni znal!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A čudno prinesó mu vsi novico,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ko sine svit: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"Sinoč umrl je nagle smrti sosed,</a:t>
                      </a:r>
                      <a:b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mejaš naš - Vid!"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1183D0E-8D92-4914-97F8-AA6B766E43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14513" y="765175"/>
            <a:ext cx="7078662" cy="593725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800"/>
              <a:t>BALADA-  lirsko-epska pripoved, malo oseb,nadnaravne sile, temačna, napeta, dvogovor, 5 stopenjska zgradba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r>
              <a:rPr lang="sl-SI" altLang="sl-SI" sz="2800"/>
              <a:t>Dogajanje je dvoumno: </a:t>
            </a:r>
          </a:p>
          <a:p>
            <a:pPr>
              <a:buFontTx/>
              <a:buNone/>
            </a:pPr>
            <a:r>
              <a:rPr lang="sl-SI" altLang="sl-SI" sz="2800"/>
              <a:t>1. Resničen dogodek (romantično)</a:t>
            </a:r>
          </a:p>
          <a:p>
            <a:pPr>
              <a:buFontTx/>
              <a:buNone/>
            </a:pPr>
            <a:r>
              <a:rPr lang="sl-SI" altLang="sl-SI" sz="2800"/>
              <a:t>2. Pijančev privid (realistično)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r>
              <a:rPr lang="sl-SI" altLang="sl-SI" sz="2800"/>
              <a:t>Realistična balada</a:t>
            </a:r>
          </a:p>
          <a:p>
            <a:pPr>
              <a:buFontTx/>
              <a:buNone/>
            </a:pPr>
            <a:endParaRPr lang="sl-SI" altLang="sl-SI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5099CEB-2113-4B32-B1F9-3D438286A0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63713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800"/>
              <a:t>SLOG: </a:t>
            </a:r>
          </a:p>
          <a:p>
            <a:pPr>
              <a:buFontTx/>
              <a:buNone/>
            </a:pPr>
            <a:r>
              <a:rPr lang="sl-SI" altLang="sl-SI" sz="2800"/>
              <a:t>- kratko, jedernato izražanje</a:t>
            </a:r>
          </a:p>
          <a:p>
            <a:pPr>
              <a:buFontTx/>
              <a:buChar char="-"/>
            </a:pPr>
            <a:r>
              <a:rPr lang="sl-SI" altLang="sl-SI" sz="2800"/>
              <a:t>Izguba melodičnosti</a:t>
            </a:r>
          </a:p>
          <a:p>
            <a:pPr>
              <a:buFontTx/>
              <a:buChar char="-"/>
            </a:pPr>
            <a:r>
              <a:rPr lang="sl-SI" altLang="sl-SI" sz="2800"/>
              <a:t> štajerske narečne oblike (svojoj, tvojoj) </a:t>
            </a:r>
          </a:p>
          <a:p>
            <a:pPr>
              <a:buFontTx/>
              <a:buChar char="-"/>
            </a:pPr>
            <a:r>
              <a:rPr lang="sl-SI" altLang="sl-SI" sz="2800"/>
              <a:t>Besede v osnovnem pomenu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r>
              <a:rPr lang="sl-SI" altLang="sl-SI" sz="2800"/>
              <a:t>Pripovedni načini:</a:t>
            </a:r>
          </a:p>
          <a:p>
            <a:pPr>
              <a:buFontTx/>
              <a:buNone/>
            </a:pPr>
            <a:r>
              <a:rPr lang="sl-SI" altLang="sl-SI" sz="2800"/>
              <a:t>- tretjeosebna pripoved</a:t>
            </a:r>
          </a:p>
          <a:p>
            <a:pPr>
              <a:buFontTx/>
              <a:buNone/>
            </a:pPr>
            <a:r>
              <a:rPr lang="sl-SI" altLang="sl-SI" sz="2800"/>
              <a:t>- monolog</a:t>
            </a:r>
          </a:p>
          <a:p>
            <a:pPr>
              <a:buFontTx/>
              <a:buNone/>
            </a:pPr>
            <a:r>
              <a:rPr lang="sl-SI" altLang="sl-SI" sz="2800"/>
              <a:t>- dialog</a:t>
            </a:r>
          </a:p>
          <a:p>
            <a:pPr>
              <a:buFontTx/>
              <a:buChar char="-"/>
            </a:pPr>
            <a:endParaRPr lang="sl-SI" altLang="sl-SI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10069048">
  <a:themeElements>
    <a:clrScheme name="Office Them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TS010069048</Template>
  <TotalTime>0</TotalTime>
  <Words>341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TS010069048</vt:lpstr>
      <vt:lpstr>Anton Aškerc: MEJNIK </vt:lpstr>
      <vt:lpstr>Anton Aškerc </vt:lpstr>
      <vt:lpstr>PowerPoint Presentation</vt:lpstr>
      <vt:lpstr>      Ustvarjanje</vt:lpstr>
      <vt:lpstr>PowerPoint Presentation</vt:lpstr>
      <vt:lpstr>PowerPoint Presentation</vt:lpstr>
      <vt:lpstr>MEJNIK</vt:lpstr>
      <vt:lpstr>PowerPoint Presentation</vt:lpstr>
      <vt:lpstr>PowerPoint Presentation</vt:lpstr>
      <vt:lpstr>MEJNIK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2019-06-03T09:07:46Z</dcterms:created>
  <dcterms:modified xsi:type="dcterms:W3CDTF">2019-06-03T09:07:46Z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