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5" r:id="rId9"/>
    <p:sldId id="261" r:id="rId10"/>
    <p:sldId id="263" r:id="rId11"/>
    <p:sldId id="266" r:id="rId12"/>
  </p:sldIdLst>
  <p:sldSz cx="9144000" cy="6858000" type="screen4x3"/>
  <p:notesSz cx="6858000" cy="9144000"/>
  <p:defaultTextStyle>
    <a:defPPr>
      <a:defRPr lang="sl-SI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79983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3">
            <a:extLst>
              <a:ext uri="{FF2B5EF4-FFF2-40B4-BE49-F238E27FC236}">
                <a16:creationId xmlns:a16="http://schemas.microsoft.com/office/drawing/2014/main" id="{FA9EC584-CF86-49CF-8933-B81F27BD2F09}"/>
              </a:ext>
            </a:extLst>
          </p:cNvPr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C7BCD640-62DF-4EF5-B766-7A8481D8F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F7C20D21-EE16-4FA7-B5D1-67F3D175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79C259DE-C7F5-4AA8-B7E1-8CCC1593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2DE34962-C12A-41EF-9FD8-886679511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32135103-ACD0-4683-B85E-024713819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A6132B62-380E-44B8-8E2F-4A643C065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F3418B50-E6BA-416E-85D1-A39D1614D0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8">
              <a:extLst>
                <a:ext uri="{FF2B5EF4-FFF2-40B4-BE49-F238E27FC236}">
                  <a16:creationId xmlns:a16="http://schemas.microsoft.com/office/drawing/2014/main" id="{24849446-8F78-4994-8805-5C0F2F07D5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DFCE7F6E-053A-47CE-8702-9A43ECF05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DCD3FB21-0625-4C09-B78F-EDBB15BF3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8576DFAA-E487-42C0-963D-89F213C92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066B16EC-684D-4793-B5EA-D4566C4D6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9" name="Group 97">
            <a:extLst>
              <a:ext uri="{FF2B5EF4-FFF2-40B4-BE49-F238E27FC236}">
                <a16:creationId xmlns:a16="http://schemas.microsoft.com/office/drawing/2014/main" id="{F8225E58-4D0D-4D0E-AF0E-A7BBBFE36904}"/>
              </a:ext>
            </a:extLst>
          </p:cNvPr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EFF8627A-7A47-470C-A2F5-2D45A90F6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D764A6D9-517F-4397-9BB7-B8F29F370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13BA482E-AF98-4AE3-BAAC-6DE268BAC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1F1DBD02-A4E8-417B-ADBD-1EA9F8B68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287C3409-203A-4094-8CF6-0EB7AF8C9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E2E5526B-3882-476A-9700-D49641633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83E90786-029F-4559-8024-19F3852C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3A9CC108-8AC5-4438-98FD-897319617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CC92C834-A48E-4177-943F-6532A3183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F360C8AF-02B1-4D84-A76A-E8E8DB912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CB0203C0-F04F-4D5B-ADB3-0D6FB6E01D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A2F3265A-8078-4435-9619-586C34B23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2" name="Group 111">
            <a:extLst>
              <a:ext uri="{FF2B5EF4-FFF2-40B4-BE49-F238E27FC236}">
                <a16:creationId xmlns:a16="http://schemas.microsoft.com/office/drawing/2014/main" id="{338BC06E-409D-473E-9460-521F13AC1266}"/>
              </a:ext>
            </a:extLst>
          </p:cNvPr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A832AFC8-53C1-49FF-9461-471488706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D1063677-5B01-45BF-9F4B-7418F4CEF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E46CDABF-D787-42E4-8F38-DC77FB03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A9590EC4-7E1C-44DB-A4E4-644A466E7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D8D3B5CF-8C0C-40D0-B7C8-E5CF62895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12F4C211-A7D2-4F8D-9DB0-476FCBF4F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54D30DCA-1F8B-496E-91B9-97E0BF3C7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1EE90C12-ACAD-4898-94BB-A681AF3CF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CB035561-1B19-4BE1-B2F8-AA8ACFC8A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006E9B3E-E61C-4DE8-83CB-362F2855A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3BEBB2CF-2B31-4BA5-8A5F-D2D95DC6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1AE23978-B338-43B9-BA36-51F0121DD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5" name="Date Placeholder 5">
            <a:extLst>
              <a:ext uri="{FF2B5EF4-FFF2-40B4-BE49-F238E27FC236}">
                <a16:creationId xmlns:a16="http://schemas.microsoft.com/office/drawing/2014/main" id="{9598CA05-B8D3-4BE0-8148-55F81E0DD8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6A4A-2966-4DF8-9B7E-4C221645F4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6" name="Footer Placeholder 6">
            <a:extLst>
              <a:ext uri="{FF2B5EF4-FFF2-40B4-BE49-F238E27FC236}">
                <a16:creationId xmlns:a16="http://schemas.microsoft.com/office/drawing/2014/main" id="{57D2346E-ED44-41C0-8261-F9E1E9B6BBD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7" name="Slide Number Placeholder 7">
            <a:extLst>
              <a:ext uri="{FF2B5EF4-FFF2-40B4-BE49-F238E27FC236}">
                <a16:creationId xmlns:a16="http://schemas.microsoft.com/office/drawing/2014/main" id="{08C45B82-DC27-4EE0-BD5C-0520E50BA20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F63988A-67BC-4338-9213-E68F877272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196452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C6CF3-70FA-4AF4-AD99-35E328CD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C034-B89F-437A-9864-77F35EA53B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29398-5579-4184-B96B-67D24D10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F0728-E059-4A03-987A-5C4263DC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EDA26-E895-45CA-9C11-15CCA9AF70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190317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FE484CF3-6965-4969-B215-99725A9D080D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81050"/>
            <a:ext cx="4826000" cy="5054600"/>
            <a:chOff x="5162444" y="781398"/>
            <a:chExt cx="6433398" cy="5053665"/>
          </a:xfrm>
        </p:grpSpPr>
        <p:sp>
          <p:nvSpPr>
            <p:cNvPr id="6" name="Freeform 42">
              <a:extLst>
                <a:ext uri="{FF2B5EF4-FFF2-40B4-BE49-F238E27FC236}">
                  <a16:creationId xmlns:a16="http://schemas.microsoft.com/office/drawing/2014/main" id="{2FBF90ED-363E-4922-9E91-64F5B373AA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43">
              <a:extLst>
                <a:ext uri="{FF2B5EF4-FFF2-40B4-BE49-F238E27FC236}">
                  <a16:creationId xmlns:a16="http://schemas.microsoft.com/office/drawing/2014/main" id="{C435DE94-233A-4044-8B17-B0E0A6AFFFE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636E239B-5535-4B24-8AB1-A9C88EFF1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Freeform 41">
                <a:extLst>
                  <a:ext uri="{FF2B5EF4-FFF2-40B4-BE49-F238E27FC236}">
                    <a16:creationId xmlns:a16="http://schemas.microsoft.com/office/drawing/2014/main" id="{86297665-CCAF-4C67-9A01-C3882DF08F4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29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8" name="Freeform 44">
                <a:extLst>
                  <a:ext uri="{FF2B5EF4-FFF2-40B4-BE49-F238E27FC236}">
                    <a16:creationId xmlns:a16="http://schemas.microsoft.com/office/drawing/2014/main" id="{983BD26D-082B-4A3D-A395-505D274192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29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135813FB-9E01-4B97-A394-F5E507839E5F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BB54F2A1-07AA-4883-9FEC-3041476B62FA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69F78BCE-0B88-45AD-AE48-2085FD87EC54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0519BF4A-5202-4E06-A432-79F32A4E0A5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A8931F6A-92D7-42FD-8BEE-C8A73A34DF4E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50">
              <a:extLst>
                <a:ext uri="{FF2B5EF4-FFF2-40B4-BE49-F238E27FC236}">
                  <a16:creationId xmlns:a16="http://schemas.microsoft.com/office/drawing/2014/main" id="{A66765E0-1294-4344-A3F6-0EF25C8CAD76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51">
              <a:extLst>
                <a:ext uri="{FF2B5EF4-FFF2-40B4-BE49-F238E27FC236}">
                  <a16:creationId xmlns:a16="http://schemas.microsoft.com/office/drawing/2014/main" id="{BAC05244-7671-4590-8554-053B6D13B625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47B6F0A4-684E-4E65-83D8-B37D03EF9259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B54D85A0-E973-48D1-9A73-4840D404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C27C-F122-4793-B15B-82CA8F04A42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9E9B7395-2875-43CC-B4E0-910FDEF9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33DB639E-8C50-45B6-AF29-0548D021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7101A-0BBC-4424-9263-0944731A2E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93979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A96A2-7CE6-430E-9454-0C9FCABC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B733-8501-4789-95BF-0E7B3A98E5C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D2E8E-A53E-4735-A5AB-8A3E12E2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7538-8806-4225-A5AE-626EF487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3C6FB-F2DC-4BC6-84F3-BC53723289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54463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CCE3E-FAE9-4D49-BD69-EB256515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22C-BD93-43AB-8686-356BA2A7068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5CF8B-1E25-4486-8D1A-3AB7C228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56F3A-2AF5-4D72-8913-78CF2E76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6160-F15D-4E21-B77B-CF2B8C97C9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54820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34F7A-20E4-400A-B9A2-700F7F1E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29A6-4553-4551-8859-6D84C3208F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37D35-CD86-4F00-B1B7-E2F75D32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9FE8E-0637-4C33-9D8E-68BBA171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05A6-8479-4C7F-B208-8B7184CE5C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30070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2125483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2022F-3F54-4A14-A016-916C266AE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58EE-0C6E-41FD-ABEE-77CC798F09D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09D71-511F-48E9-BA5E-99B78C30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E7ACC-3714-49E2-BCBD-21FCAC70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DEFFE-3FCB-4A58-851B-98944A2EB8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57148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A2775-2FCB-485F-99E2-BE7A3A4A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201E-BE4A-4154-8EEB-249591BD612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957D7-1618-46FA-9816-39EF1286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B07FB-3B79-4170-B750-D93AD7B5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B65E3-9B2F-4B96-A942-53745AA14F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93326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25302-967F-4A05-8A2D-10ED2C27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F9B9-C200-48DF-AA5B-7FA911C88E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99DCF-D029-43BB-8E77-79D982B3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B0CB3-70FE-4C5F-99D5-EF89B29C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DAD69-7ABE-4026-8334-FF6BD7AB38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33406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58C13-76BC-42F7-AB41-6A9449B2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4E64-664E-4C96-A828-043F1F4CBA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DDC7E1-6179-4269-A790-5A34F294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563FF-ACE7-4CD9-8408-A3E52940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A79A7-38DA-4DBF-8C07-D2A1EF2A59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77261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CA8EEF4C-6643-4916-B1A9-BBAC6E5311E4}"/>
              </a:ext>
            </a:extLst>
          </p:cNvPr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8AFCA0DB-F92B-4E16-AC55-1C31593C7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7FBA7979-BC24-4F30-AD0A-E132736BD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5C6AE86D-5B6B-4ACD-8407-9B4DBB2FC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4E0FDE8D-C3A1-4D44-B310-358FD67A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E61E028A-2162-452C-AFC1-6631958C5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5D4FA63-6472-476B-92C0-EB3B9B9AEE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B9A21E64-B283-4601-8335-629683380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8">
              <a:extLst>
                <a:ext uri="{FF2B5EF4-FFF2-40B4-BE49-F238E27FC236}">
                  <a16:creationId xmlns:a16="http://schemas.microsoft.com/office/drawing/2014/main" id="{26AB9350-E632-4641-9AA2-94A5BC1D12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FDEAEE62-B1A9-4A83-B189-4F5E1109C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C42E0C40-AB61-49D1-8F0D-149471374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98059C80-3A50-496F-B2BD-0160C95037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636D88FC-5096-4FBA-87B1-FCFE5B0F5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11A0E2AB-60D3-484A-A94C-B82BFB987516}"/>
              </a:ext>
            </a:extLst>
          </p:cNvPr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1E274953-D0E7-4E5D-8DD1-8F910093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E399BAE8-E3D4-4E28-8DC9-67A150BA2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EDD55CC3-3348-4340-BBAD-C0A8EB4A6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8FE2B45A-AD73-4B16-88AD-1445D5305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246FE591-7512-4A3B-BF6F-93AD3953F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150AEC2C-8AFF-4BE4-AE15-9CC52F1C3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592B0F4C-DB22-445C-AEF3-77877031E3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52FEEE48-C8CC-496A-A961-A63ED6E8B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42F07740-8C1A-4D4F-87CA-08F208827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7F2B8D69-EDA9-45BB-9E81-ECABEE758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F3034D2F-43ED-4CE0-94D1-D623B37EC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409C2F6B-421F-434A-A88D-26196C78E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4E5E0094-87B3-4514-835C-183B30C1B73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CD3D-8DBE-42FC-AEF8-76822A1B0C3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id="{D0FFC5C7-479E-42C2-83C3-47434260212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4" name="Slide Number Placeholder 7">
            <a:extLst>
              <a:ext uri="{FF2B5EF4-FFF2-40B4-BE49-F238E27FC236}">
                <a16:creationId xmlns:a16="http://schemas.microsoft.com/office/drawing/2014/main" id="{531B4434-F0DB-4E24-8634-AB24D56CB1B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F5778FBB-7161-45D0-A275-ABDE53BFCC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044629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>
            <a:extLst>
              <a:ext uri="{FF2B5EF4-FFF2-40B4-BE49-F238E27FC236}">
                <a16:creationId xmlns:a16="http://schemas.microsoft.com/office/drawing/2014/main" id="{7AC1CEE6-DA17-4FB1-897E-62BEEB92883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1C7DC6C3-1214-4F83-8943-3B3E1EC7B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DED21D36-5339-4F69-B6EE-6923554FA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3">
              <a:extLst>
                <a:ext uri="{FF2B5EF4-FFF2-40B4-BE49-F238E27FC236}">
                  <a16:creationId xmlns:a16="http://schemas.microsoft.com/office/drawing/2014/main" id="{28F38D8A-50B2-4F7C-BAF3-B5C0305F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392E244F-CB73-4800-B7B6-B600323B1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872D354-95C5-4DEA-8D29-06881DA89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9BC85301-2691-4C50-9EED-A1DA3819F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FD3B6455-AC9B-4B02-8F39-62C2F76A7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CE519789-EBC9-40DE-8F5D-5C709B782F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E02F3D0D-5B3D-472D-BED5-A6A85B4C9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27D04CB8-EAB4-4CEC-8012-29BA859F4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CF703ADF-580C-46C2-820E-79C62E25E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52">
              <a:extLst>
                <a:ext uri="{FF2B5EF4-FFF2-40B4-BE49-F238E27FC236}">
                  <a16:creationId xmlns:a16="http://schemas.microsoft.com/office/drawing/2014/main" id="{AC144A88-4779-411C-9DE8-72BD46324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022AA5C-DAE9-4EA4-934F-624FFF265CE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EFF458AC-7F67-44A5-8BA4-0C633F045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2570FC04-E3B4-4123-ADE2-CE1CBCA2F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487B1A7E-1AD9-4D86-ACE2-6CD151C72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21E95EA6-8554-48A5-9BB6-247CE26E7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F16E096E-5DB4-4C80-BD8D-1E7D8B9AD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E485BE22-997E-4271-BE25-223061B48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4137E48A-9944-4AAD-8E89-069D81E95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CC09ACC-EE06-4B88-B0DF-F657DADEA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F4FE94AF-117E-4EA0-830B-BF43F64B2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EEE762C8-D766-412B-B496-30484123B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01D0D8D8-9B1F-4E36-896A-363B97BFF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F99D2FFA-8C3F-4931-A106-7D203025D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E23AA5BF-AE90-48A4-ABEF-B13B129E1054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016C595C-A4F4-4003-AD15-1BDF66A50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4EC2521C-FC06-47EC-A10F-0A181729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id="{5022C796-8B5D-4275-97F1-52FB66F71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E1FB1F95-4651-4BF8-A45B-49DFB2C2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83282ACD-C1DE-411F-9B09-BA89EAC60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0A96EAEB-C4DE-44F5-96D1-5B1537811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94A91E61-B29F-4BC0-AAEC-7CD9DC7F8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A5223AD5-BDE3-46F8-9A9E-06875ABB8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1928F936-716F-4E41-961F-E42993C28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2BEC749E-227E-4AA8-8013-AE33A8C391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1">
              <a:extLst>
                <a:ext uri="{FF2B5EF4-FFF2-40B4-BE49-F238E27FC236}">
                  <a16:creationId xmlns:a16="http://schemas.microsoft.com/office/drawing/2014/main" id="{31B58CDD-0A43-4821-8C33-A46D9AF2E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666F18BD-2752-42A5-A884-55FFEC5BE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2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7" name="Date Placeholder 5">
            <a:extLst>
              <a:ext uri="{FF2B5EF4-FFF2-40B4-BE49-F238E27FC236}">
                <a16:creationId xmlns:a16="http://schemas.microsoft.com/office/drawing/2014/main" id="{B8F0092B-60A2-4EF0-A19E-F1B0149B4EA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DAAA-A2C9-4995-B436-49FC2FA361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74497520-6DCA-462C-8891-40877B8B187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" name="Slide Number Placeholder 7">
            <a:extLst>
              <a:ext uri="{FF2B5EF4-FFF2-40B4-BE49-F238E27FC236}">
                <a16:creationId xmlns:a16="http://schemas.microsoft.com/office/drawing/2014/main" id="{6E12BD7B-775E-497E-886A-608F7BDE99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221E4B8-7C25-4FD1-A443-A09755328C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425279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A4329C9-80F9-4626-A85C-3AADD8E508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F50DA5-FDC9-4D44-86A3-5ED843EC9B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7A0F-1268-4FF0-8269-9BD1D179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DC78A1-CD82-42C9-B992-5320645E1B4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4412C-99A7-43AA-8D67-8B5D81809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AA13-655D-46F6-8371-F54C040F8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C9E736A4-EA63-4608-8DF1-9982D2E6DF3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526A8286-1E09-4F13-8849-0680EC7B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875" y="1557338"/>
            <a:ext cx="5786438" cy="2024062"/>
          </a:xfrm>
        </p:spPr>
        <p:txBody>
          <a:bodyPr/>
          <a:lstStyle/>
          <a:p>
            <a:pPr algn="ctr"/>
            <a:r>
              <a:rPr lang="sl-SI" altLang="sl-SI"/>
              <a:t>NEZVESTA  ŽENA </a:t>
            </a:r>
          </a:p>
        </p:txBody>
      </p:sp>
      <p:sp>
        <p:nvSpPr>
          <p:cNvPr id="16387" name="Podnaslov 2">
            <a:extLst>
              <a:ext uri="{FF2B5EF4-FFF2-40B4-BE49-F238E27FC236}">
                <a16:creationId xmlns:a16="http://schemas.microsoft.com/office/drawing/2014/main" id="{9646EF19-DF0E-4765-80D0-D93909181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8813" y="3733800"/>
            <a:ext cx="5143500" cy="914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/>
              <a:t>Federico Garcia Lorca </a:t>
            </a:r>
          </a:p>
        </p:txBody>
      </p:sp>
      <p:sp>
        <p:nvSpPr>
          <p:cNvPr id="16388" name="PoljeZBesedilom 3">
            <a:extLst>
              <a:ext uri="{FF2B5EF4-FFF2-40B4-BE49-F238E27FC236}">
                <a16:creationId xmlns:a16="http://schemas.microsoft.com/office/drawing/2014/main" id="{FB499C78-B76B-4401-B81A-B687ECF13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70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r>
              <a:rPr lang="sl-SI" altLang="sl-SI"/>
              <a:t>AVTOR :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B13D1D14-906F-4A87-A597-3E819125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D08F597B-8205-444F-8CE1-BB229731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Pesem je sestavljena iz 6 kitic.</a:t>
            </a:r>
          </a:p>
          <a:p>
            <a:r>
              <a:rPr lang="sl-SI" altLang="sl-SI"/>
              <a:t>Verz je trohejski četverec</a:t>
            </a:r>
          </a:p>
          <a:p>
            <a:pPr algn="ctr"/>
            <a:r>
              <a:rPr lang="sl-SI" altLang="sl-SI"/>
              <a:t>Primera ali komparacija: Kot da so osuple ribe,so bežale njena bedra,</a:t>
            </a:r>
          </a:p>
          <a:p>
            <a:endParaRPr lang="sl-SI" altLang="sl-SI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6739F31C-4BF4-47EB-B987-AADB8B12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Zanimivost: </a:t>
            </a:r>
            <a:br>
              <a:rPr lang="sl-SI" altLang="sl-SI"/>
            </a:br>
            <a:endParaRPr lang="sl-SI" altLang="sl-SI"/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168F441C-63E5-4887-AE73-894E2F2F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4391025" cy="5040313"/>
          </a:xfrm>
        </p:spPr>
        <p:txBody>
          <a:bodyPr/>
          <a:lstStyle/>
          <a:p>
            <a:r>
              <a:rPr lang="sl-SI" altLang="sl-SI"/>
              <a:t>Danes je Lorci na čast postavljen spomenik v Madridu na trgu Plaza de Santa Ana.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26628" name="Slika 3" descr="220px-Garcialorca_madrid_lou.jpg">
            <a:extLst>
              <a:ext uri="{FF2B5EF4-FFF2-40B4-BE49-F238E27FC236}">
                <a16:creationId xmlns:a16="http://schemas.microsoft.com/office/drawing/2014/main" id="{64FDE333-F19A-4EAD-A7FB-65564560E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403225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B7D88702-C128-4C78-8D6D-A4C9F10F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19200"/>
          </a:xfrm>
        </p:spPr>
        <p:txBody>
          <a:bodyPr/>
          <a:lstStyle/>
          <a:p>
            <a:r>
              <a:rPr lang="sl-SI" altLang="sl-SI"/>
              <a:t>Federico Garcia Lorca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4F88571-00FE-482A-B76F-9A88B942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875"/>
            <a:ext cx="8342313" cy="5445125"/>
          </a:xfrm>
        </p:spPr>
        <p:txBody>
          <a:bodyPr rtlCol="0">
            <a:normAutofit/>
          </a:bodyPr>
          <a:lstStyle/>
          <a:p>
            <a:pPr marL="347472" indent="-347472" fontAlgn="auto">
              <a:spcAft>
                <a:spcPts val="0"/>
              </a:spcAft>
              <a:defRPr/>
            </a:pP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španski pesnik in dramatik, slikar, pianist in skladatelj</a:t>
            </a:r>
            <a:endParaRPr lang="sl-SI" dirty="0">
              <a:solidFill>
                <a:schemeClr val="tx1">
                  <a:lumMod val="75000"/>
                </a:schemeClr>
              </a:solidFill>
            </a:endParaRPr>
          </a:p>
          <a:p>
            <a:pPr marL="347472" indent="-34747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Rodil se je 5. junija 1898 v Granadi </a:t>
            </a:r>
          </a:p>
          <a:p>
            <a:pPr marL="347472" indent="-34747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Pravo in književnost je študiral v Granadi in Madridu</a:t>
            </a:r>
          </a:p>
          <a:p>
            <a:pPr marL="347472" indent="-34747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Ob koncu dvajsetih let je bil v Ameriki in na Kubi,po vrnitvi v Španijo pa se je začel intenzivneje ukvarjati z gledališčem</a:t>
            </a:r>
          </a:p>
          <a:p>
            <a:pPr marL="347472" indent="-34747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Bil je vodja potujočega univerzitetnega gledališča, hkrati pa tudi igralec, režiser in scenograf.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2">
            <a:extLst>
              <a:ext uri="{FF2B5EF4-FFF2-40B4-BE49-F238E27FC236}">
                <a16:creationId xmlns:a16="http://schemas.microsoft.com/office/drawing/2014/main" id="{B895372A-1D17-42B3-A7F9-C545F875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404813"/>
            <a:ext cx="5113337" cy="6192837"/>
          </a:xfrm>
        </p:spPr>
        <p:txBody>
          <a:bodyPr/>
          <a:lstStyle/>
          <a:p>
            <a:r>
              <a:rPr lang="sl-SI" altLang="sl-SI"/>
              <a:t>Na začetku državljanske vojne so ga pri Granadi zajeli falangisti in ga ustrelili - 19. avgust </a:t>
            </a:r>
            <a:r>
              <a:rPr lang="sl-SI" altLang="sl-SI" u="sng"/>
              <a:t>1936</a:t>
            </a:r>
            <a:endParaRPr lang="sl-SI" altLang="sl-SI"/>
          </a:p>
          <a:p>
            <a:r>
              <a:rPr lang="sl-SI" altLang="sl-SI"/>
              <a:t>V svoji liriki je pesnik združeval simbolizem in modernejše smeri, zlasti nadrealizem, s tradicijo španske klasične in ljudske poezije</a:t>
            </a:r>
          </a:p>
          <a:p>
            <a:r>
              <a:rPr lang="sl-SI" altLang="sl-SI"/>
              <a:t>Med dramskimi stvaritvami pa so najznačilnejše t.i. ljudske tragedije, v katerih se dramsko dogajanje prepleta z lirskimi prvinami.</a:t>
            </a:r>
          </a:p>
        </p:txBody>
      </p:sp>
      <p:pic>
        <p:nvPicPr>
          <p:cNvPr id="18435" name="Picture 2" descr="Slika:Lorca (1914).jpg">
            <a:extLst>
              <a:ext uri="{FF2B5EF4-FFF2-40B4-BE49-F238E27FC236}">
                <a16:creationId xmlns:a16="http://schemas.microsoft.com/office/drawing/2014/main" id="{5666E336-0D2C-4C09-9E4A-C73210E6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5175"/>
            <a:ext cx="3636963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3DB78501-5F7C-4958-A1F9-9062ADD3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Obdobje : nadrealizem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30D21EC8-FBB2-41DC-BB25-8486C006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Je duhovno in estetsko gibanje v dvajsetih in tridesetih letih 20. stol.</a:t>
            </a:r>
          </a:p>
          <a:p>
            <a:r>
              <a:rPr lang="sl-SI" altLang="sl-SI" sz="2800"/>
              <a:t>prikazovanje nadnaravnega, nedoumljivega in izražanje višje stvarnosti v obliki asociacij pod vplivom sicer nezavednih duševnih mehanizmov.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1112B0DA-AB26-4C2A-A349-D7AF4D0C7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20713"/>
            <a:ext cx="7543800" cy="4229100"/>
          </a:xfrm>
        </p:spPr>
        <p:txBody>
          <a:bodyPr rtlCol="0">
            <a:noAutofit/>
          </a:bodyPr>
          <a:lstStyle/>
          <a:p>
            <a:pPr marL="347472" indent="-347472" fontAlgn="auto">
              <a:spcAft>
                <a:spcPts val="0"/>
              </a:spcAft>
              <a:defRPr/>
            </a:pPr>
            <a:r>
              <a:rPr lang="sl-SI" sz="2800" dirty="0"/>
              <a:t>Oblikoval se je v Parizu; njegov utemeljitelj in poglavitni teoretik je bil </a:t>
            </a:r>
            <a:r>
              <a:rPr lang="sl-SI" sz="2800" u="sng" dirty="0" err="1"/>
              <a:t>André</a:t>
            </a:r>
            <a:r>
              <a:rPr lang="sl-SI" sz="2800" u="sng" dirty="0"/>
              <a:t> </a:t>
            </a:r>
            <a:r>
              <a:rPr lang="sl-SI" sz="2800" u="sng" dirty="0" err="1"/>
              <a:t>Breton</a:t>
            </a:r>
            <a:r>
              <a:rPr lang="sl-SI" sz="2800" dirty="0"/>
              <a:t> (fr. Pisatelj)</a:t>
            </a: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3" name="AutoShape 2" descr="http://www.surrealists.co.uk/images/Breton.jpg">
            <a:extLst>
              <a:ext uri="{FF2B5EF4-FFF2-40B4-BE49-F238E27FC236}">
                <a16:creationId xmlns:a16="http://schemas.microsoft.com/office/drawing/2014/main" id="{2165D094-42C5-485D-B844-24F7B57830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endParaRPr lang="sl-SI" altLang="sl-SI"/>
          </a:p>
        </p:txBody>
      </p:sp>
      <p:pic>
        <p:nvPicPr>
          <p:cNvPr id="5" name="Slika 4" descr="Breton.jpg">
            <a:extLst>
              <a:ext uri="{FF2B5EF4-FFF2-40B4-BE49-F238E27FC236}">
                <a16:creationId xmlns:a16="http://schemas.microsoft.com/office/drawing/2014/main" id="{997537B6-D042-4865-95A4-D44555DF1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32025"/>
            <a:ext cx="2897188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images.jpg">
            <a:extLst>
              <a:ext uri="{FF2B5EF4-FFF2-40B4-BE49-F238E27FC236}">
                <a16:creationId xmlns:a16="http://schemas.microsoft.com/office/drawing/2014/main" id="{31396ED3-8E84-49DD-A14A-45EC3D884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5373688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5500DBBF-0431-437B-A17C-A86FA713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7543800" cy="1219200"/>
          </a:xfrm>
        </p:spPr>
        <p:txBody>
          <a:bodyPr/>
          <a:lstStyle/>
          <a:p>
            <a:r>
              <a:rPr lang="sl-SI" altLang="sl-SI"/>
              <a:t>Najpomembnejša dela : 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741C6949-13E8-4AFA-ACDD-E766B31A1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Knjiga pesmi (1921) </a:t>
            </a:r>
          </a:p>
          <a:p>
            <a:r>
              <a:rPr lang="sl-SI" altLang="sl-SI"/>
              <a:t>Ciganski romansero (1928) </a:t>
            </a:r>
          </a:p>
          <a:p>
            <a:r>
              <a:rPr lang="sl-SI" altLang="sl-SI"/>
              <a:t>Pesnik v New Yorku (1940) </a:t>
            </a:r>
          </a:p>
          <a:p>
            <a:r>
              <a:rPr lang="sl-SI" altLang="sl-SI"/>
              <a:t>Krvava svatba (1933)</a:t>
            </a:r>
          </a:p>
          <a:p>
            <a:r>
              <a:rPr lang="sl-SI" altLang="sl-SI"/>
              <a:t>Yerma ( 1934) </a:t>
            </a:r>
          </a:p>
          <a:p>
            <a:r>
              <a:rPr lang="sl-SI" altLang="sl-SI"/>
              <a:t>Dom Bernarde Alba (1936)</a:t>
            </a:r>
          </a:p>
        </p:txBody>
      </p:sp>
      <p:pic>
        <p:nvPicPr>
          <p:cNvPr id="21508" name="Slika 3" descr="prenos.jpg">
            <a:extLst>
              <a:ext uri="{FF2B5EF4-FFF2-40B4-BE49-F238E27FC236}">
                <a16:creationId xmlns:a16="http://schemas.microsoft.com/office/drawing/2014/main" id="{99210DBB-68BD-406D-AE73-87477A22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484313"/>
            <a:ext cx="305117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DC7DAEBB-4F39-4CFC-8E86-2E60C94B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-387350"/>
            <a:ext cx="7543800" cy="1219200"/>
          </a:xfrm>
        </p:spPr>
        <p:txBody>
          <a:bodyPr/>
          <a:lstStyle/>
          <a:p>
            <a:r>
              <a:rPr lang="sl-SI" altLang="sl-SI"/>
              <a:t>Nezvesta žena </a:t>
            </a:r>
          </a:p>
        </p:txBody>
      </p:sp>
      <p:sp>
        <p:nvSpPr>
          <p:cNvPr id="22531" name="PoljeZBesedilom 5">
            <a:extLst>
              <a:ext uri="{FF2B5EF4-FFF2-40B4-BE49-F238E27FC236}">
                <a16:creationId xmlns:a16="http://schemas.microsoft.com/office/drawing/2014/main" id="{A8499892-4FAE-474F-ABB6-5BF85A0B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628775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endParaRPr lang="sl-SI" altLang="sl-SI"/>
          </a:p>
        </p:txBody>
      </p:sp>
      <p:sp>
        <p:nvSpPr>
          <p:cNvPr id="22532" name="PoljeZBesedilom 6">
            <a:extLst>
              <a:ext uri="{FF2B5EF4-FFF2-40B4-BE49-F238E27FC236}">
                <a16:creationId xmlns:a16="http://schemas.microsoft.com/office/drawing/2014/main" id="{524785D4-2291-4A43-8502-DB8CD949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9650"/>
            <a:ext cx="45370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/>
            <a:r>
              <a:rPr lang="sl-SI" altLang="sl-SI"/>
              <a:t>K reki dol sem jo odpeljal </a:t>
            </a:r>
          </a:p>
          <a:p>
            <a:pPr algn="ctr"/>
            <a:r>
              <a:rPr lang="sl-SI" altLang="sl-SI"/>
              <a:t>in verjel, da je še samska,</a:t>
            </a:r>
          </a:p>
          <a:p>
            <a:pPr algn="ctr"/>
            <a:r>
              <a:rPr lang="sl-SI" altLang="sl-SI"/>
              <a:t>a bila je poročena.</a:t>
            </a:r>
          </a:p>
          <a:p>
            <a:pPr algn="ctr"/>
            <a:r>
              <a:rPr lang="sl-SI" altLang="sl-SI"/>
              <a:t> </a:t>
            </a:r>
          </a:p>
          <a:p>
            <a:pPr algn="ctr"/>
            <a:r>
              <a:rPr lang="sl-SI" altLang="sl-SI"/>
              <a:t>Sveti Jakob godoval je,</a:t>
            </a:r>
          </a:p>
          <a:p>
            <a:pPr algn="ctr"/>
            <a:r>
              <a:rPr lang="sl-SI" altLang="sl-SI"/>
              <a:t>midva pa kot zgovorjena.</a:t>
            </a:r>
          </a:p>
          <a:p>
            <a:pPr algn="ctr"/>
            <a:r>
              <a:rPr lang="sl-SI" altLang="sl-SI"/>
              <a:t>Ugasnile so svetilke,</a:t>
            </a:r>
          </a:p>
          <a:p>
            <a:pPr algn="ctr"/>
            <a:r>
              <a:rPr lang="sl-SI" altLang="sl-SI"/>
              <a:t>petje murnov se razvnema.</a:t>
            </a:r>
          </a:p>
          <a:p>
            <a:pPr algn="ctr"/>
            <a:r>
              <a:rPr lang="sl-SI" altLang="sl-SI"/>
              <a:t>Tam za zadnjimi vogali</a:t>
            </a:r>
          </a:p>
          <a:p>
            <a:pPr algn="ctr"/>
            <a:r>
              <a:rPr lang="sl-SI" altLang="sl-SI"/>
              <a:t>speči dojki sem potežkal, </a:t>
            </a:r>
          </a:p>
          <a:p>
            <a:pPr algn="ctr"/>
            <a:r>
              <a:rPr lang="sl-SI" altLang="sl-SI"/>
              <a:t>in takoj sta se odprli</a:t>
            </a:r>
          </a:p>
          <a:p>
            <a:pPr algn="ctr"/>
            <a:r>
              <a:rPr lang="sl-SI" altLang="sl-SI"/>
              <a:t>kot jacinta razcvetela.</a:t>
            </a:r>
          </a:p>
          <a:p>
            <a:pPr algn="ctr"/>
            <a:r>
              <a:rPr lang="sl-SI" altLang="sl-SI"/>
              <a:t>Spodnje krilo poškrobljeno</a:t>
            </a:r>
          </a:p>
          <a:p>
            <a:pPr algn="ctr"/>
            <a:r>
              <a:rPr lang="sl-SI" altLang="sl-SI"/>
              <a:t>mi šuštelo je na ušesa,</a:t>
            </a:r>
          </a:p>
          <a:p>
            <a:pPr algn="ctr"/>
            <a:r>
              <a:rPr lang="sl-SI" altLang="sl-SI"/>
              <a:t>kot svileno bi tkanino </a:t>
            </a:r>
          </a:p>
          <a:p>
            <a:pPr algn="ctr"/>
            <a:r>
              <a:rPr lang="sl-SI" altLang="sl-SI"/>
              <a:t>ducat ostrih nožev rezal.</a:t>
            </a:r>
          </a:p>
          <a:p>
            <a:pPr algn="ctr"/>
            <a:r>
              <a:rPr lang="sl-SI" altLang="sl-SI"/>
              <a:t>Brez srebra na svojih kronah</a:t>
            </a:r>
          </a:p>
          <a:p>
            <a:pPr algn="ctr"/>
            <a:r>
              <a:rPr lang="sl-SI" altLang="sl-SI"/>
              <a:t>so razrasla se drevesa,</a:t>
            </a:r>
          </a:p>
          <a:p>
            <a:pPr algn="ctr"/>
            <a:r>
              <a:rPr lang="sl-SI" altLang="sl-SI"/>
              <a:t>in obzorje psov zalaja,</a:t>
            </a:r>
          </a:p>
          <a:p>
            <a:pPr algn="ctr"/>
            <a:r>
              <a:rPr lang="sl-SI" altLang="sl-SI"/>
              <a:t>daleč stran od njih je reka. </a:t>
            </a:r>
          </a:p>
        </p:txBody>
      </p:sp>
      <p:sp>
        <p:nvSpPr>
          <p:cNvPr id="22533" name="PoljeZBesedilom 7">
            <a:extLst>
              <a:ext uri="{FF2B5EF4-FFF2-40B4-BE49-F238E27FC236}">
                <a16:creationId xmlns:a16="http://schemas.microsoft.com/office/drawing/2014/main" id="{BBCA61C3-0BD6-4C77-A96E-4C2ABF496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196975"/>
            <a:ext cx="439261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/>
            <a:r>
              <a:rPr lang="sl-SI" altLang="sl-SI"/>
              <a:t>Kot za nama je ostala</a:t>
            </a:r>
          </a:p>
          <a:p>
            <a:pPr algn="ctr"/>
            <a:r>
              <a:rPr lang="sl-SI" altLang="sl-SI"/>
              <a:t>pot zarasla in trnena,</a:t>
            </a:r>
          </a:p>
          <a:p>
            <a:pPr algn="ctr"/>
            <a:r>
              <a:rPr lang="sl-SI" altLang="sl-SI"/>
              <a:t>pod grmičem njenih las </a:t>
            </a:r>
          </a:p>
          <a:p>
            <a:pPr algn="ctr"/>
            <a:r>
              <a:rPr lang="sl-SI" altLang="sl-SI"/>
              <a:t>skopljem jamo sredi glena.</a:t>
            </a:r>
          </a:p>
          <a:p>
            <a:pPr algn="ctr"/>
            <a:r>
              <a:rPr lang="sl-SI" altLang="sl-SI"/>
              <a:t>Jas razvezal sem kravato.</a:t>
            </a:r>
          </a:p>
          <a:p>
            <a:pPr algn="ctr"/>
            <a:r>
              <a:rPr lang="sl-SI" altLang="sl-SI"/>
              <a:t>Ona je obleko slekla.</a:t>
            </a:r>
          </a:p>
          <a:p>
            <a:pPr algn="ctr"/>
            <a:r>
              <a:rPr lang="sl-SI" altLang="sl-SI"/>
              <a:t>Pas s pištolo sem odložil.</a:t>
            </a:r>
          </a:p>
          <a:p>
            <a:pPr algn="ctr"/>
            <a:r>
              <a:rPr lang="sl-SI" altLang="sl-SI"/>
              <a:t>Štiri steznike je snela.</a:t>
            </a:r>
          </a:p>
          <a:p>
            <a:pPr algn="ctr"/>
            <a:r>
              <a:rPr lang="sl-SI" altLang="sl-SI"/>
              <a:t> </a:t>
            </a:r>
          </a:p>
          <a:p>
            <a:pPr algn="ctr"/>
            <a:r>
              <a:rPr lang="sl-SI" altLang="sl-SI"/>
              <a:t>Morskih polžev tanka koža</a:t>
            </a:r>
          </a:p>
          <a:p>
            <a:pPr algn="ctr"/>
            <a:r>
              <a:rPr lang="sl-SI" altLang="sl-SI"/>
              <a:t>nikdar ni podobno mehka,</a:t>
            </a:r>
          </a:p>
          <a:p>
            <a:pPr algn="ctr"/>
            <a:r>
              <a:rPr lang="sl-SI" altLang="sl-SI"/>
              <a:t>niso meščevi kristali</a:t>
            </a:r>
          </a:p>
          <a:p>
            <a:pPr algn="ctr"/>
            <a:r>
              <a:rPr lang="sl-SI" altLang="sl-SI"/>
              <a:t>dali takšnega lesketa.</a:t>
            </a:r>
          </a:p>
          <a:p>
            <a:pPr algn="ctr"/>
            <a:r>
              <a:rPr lang="sl-SI" altLang="sl-SI"/>
              <a:t>Kot da so osuple ribe,</a:t>
            </a:r>
          </a:p>
          <a:p>
            <a:pPr algn="ctr"/>
            <a:r>
              <a:rPr lang="sl-SI" altLang="sl-SI"/>
              <a:t>so bežale njena bedra,</a:t>
            </a:r>
          </a:p>
          <a:p>
            <a:pPr algn="ctr"/>
            <a:r>
              <a:rPr lang="sl-SI" altLang="sl-SI"/>
              <a:t>polovica razžarjena,</a:t>
            </a:r>
          </a:p>
          <a:p>
            <a:pPr algn="ctr"/>
            <a:r>
              <a:rPr lang="sl-SI" altLang="sl-SI"/>
              <a:t>polovico je ledena.</a:t>
            </a:r>
          </a:p>
          <a:p>
            <a:pPr algn="ctr"/>
            <a:endParaRPr lang="sl-SI" altLang="sl-SI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oljeZBesedilom 3">
            <a:extLst>
              <a:ext uri="{FF2B5EF4-FFF2-40B4-BE49-F238E27FC236}">
                <a16:creationId xmlns:a16="http://schemas.microsoft.com/office/drawing/2014/main" id="{B7B1C27B-E452-4E9E-9252-2F8D1D86D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36718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/>
            <a:r>
              <a:rPr lang="sl-SI" altLang="sl-SI"/>
              <a:t>Tiste sem noči prejezdil </a:t>
            </a:r>
          </a:p>
          <a:p>
            <a:pPr algn="ctr"/>
            <a:r>
              <a:rPr lang="sl-SI" altLang="sl-SI"/>
              <a:t>pot,ki je od vseh najlepša,</a:t>
            </a:r>
          </a:p>
          <a:p>
            <a:pPr algn="ctr"/>
            <a:r>
              <a:rPr lang="sl-SI" altLang="sl-SI"/>
              <a:t>na kobili bisernati</a:t>
            </a:r>
          </a:p>
          <a:p>
            <a:pPr algn="ctr"/>
            <a:r>
              <a:rPr lang="sl-SI" altLang="sl-SI"/>
              <a:t>kar brez uzde in stremena.</a:t>
            </a:r>
          </a:p>
          <a:p>
            <a:pPr algn="ctr"/>
            <a:r>
              <a:rPr lang="sl-SI" altLang="sl-SI"/>
              <a:t>Mož sem, in ne bom ponovil</a:t>
            </a:r>
          </a:p>
          <a:p>
            <a:pPr algn="ctr"/>
            <a:r>
              <a:rPr lang="sl-SI" altLang="sl-SI"/>
              <a:t>tistega, kar mi je rekla.</a:t>
            </a:r>
          </a:p>
          <a:p>
            <a:pPr algn="ctr"/>
            <a:r>
              <a:rPr lang="sl-SI" altLang="sl-SI"/>
              <a:t>Naj bom kar se da obziren,</a:t>
            </a:r>
          </a:p>
          <a:p>
            <a:pPr algn="ctr"/>
            <a:r>
              <a:rPr lang="sl-SI" altLang="sl-SI"/>
              <a:t>luč razumnosti zahteva.</a:t>
            </a:r>
          </a:p>
          <a:p>
            <a:pPr algn="ctr"/>
            <a:r>
              <a:rPr lang="sl-SI" altLang="sl-SI"/>
              <a:t>Šla sva, ona popacana </a:t>
            </a:r>
          </a:p>
          <a:p>
            <a:pPr algn="ctr"/>
            <a:r>
              <a:rPr lang="sl-SI" altLang="sl-SI"/>
              <a:t>od poljubov in od peska.</a:t>
            </a:r>
          </a:p>
          <a:p>
            <a:pPr algn="ctr"/>
            <a:r>
              <a:rPr lang="sl-SI" altLang="sl-SI"/>
              <a:t>Meči lilij so se gibko</a:t>
            </a:r>
          </a:p>
          <a:p>
            <a:pPr algn="ctr"/>
            <a:r>
              <a:rPr lang="sl-SI" altLang="sl-SI"/>
              <a:t>bojevali s sunki vetra.</a:t>
            </a:r>
          </a:p>
          <a:p>
            <a:endParaRPr lang="sl-SI" altLang="sl-SI"/>
          </a:p>
        </p:txBody>
      </p:sp>
      <p:sp>
        <p:nvSpPr>
          <p:cNvPr id="23555" name="PoljeZBesedilom 4">
            <a:extLst>
              <a:ext uri="{FF2B5EF4-FFF2-40B4-BE49-F238E27FC236}">
                <a16:creationId xmlns:a16="http://schemas.microsoft.com/office/drawing/2014/main" id="{5B7A34A2-3780-4F09-B039-63DC66F41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00438"/>
            <a:ext cx="38877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/>
            <a:r>
              <a:rPr lang="sl-SI" altLang="sl-SI"/>
              <a:t>Vedel sem se v skladu s sabo.</a:t>
            </a:r>
          </a:p>
          <a:p>
            <a:pPr algn="ctr"/>
            <a:r>
              <a:rPr lang="sl-SI" altLang="sl-SI"/>
              <a:t>Kot ciganska čast veleva.</a:t>
            </a:r>
          </a:p>
          <a:p>
            <a:pPr algn="ctr"/>
            <a:r>
              <a:rPr lang="sl-SI" altLang="sl-SI"/>
              <a:t>Da nosila bo šivanje,</a:t>
            </a:r>
          </a:p>
          <a:p>
            <a:pPr algn="ctr"/>
            <a:r>
              <a:rPr lang="sl-SI" altLang="sl-SI"/>
              <a:t>sem ji kupil slamnat jerbas,</a:t>
            </a:r>
          </a:p>
          <a:p>
            <a:pPr algn="ctr"/>
            <a:r>
              <a:rPr lang="sl-SI" altLang="sl-SI"/>
              <a:t>a se vanjo ne zaljubil,</a:t>
            </a:r>
          </a:p>
          <a:p>
            <a:pPr algn="ctr"/>
            <a:r>
              <a:rPr lang="sl-SI" altLang="sl-SI"/>
              <a:t>saj bila je poročena,</a:t>
            </a:r>
          </a:p>
          <a:p>
            <a:pPr algn="ctr"/>
            <a:r>
              <a:rPr lang="sl-SI" altLang="sl-SI"/>
              <a:t>ko je rekla, da je samska,</a:t>
            </a:r>
          </a:p>
          <a:p>
            <a:pPr algn="ctr"/>
            <a:r>
              <a:rPr lang="sl-SI" altLang="sl-SI"/>
              <a:t>in sem k reki jo odpeljal.</a:t>
            </a:r>
          </a:p>
          <a:p>
            <a:pPr algn="ctr"/>
            <a:endParaRPr lang="sl-SI" altLang="sl-SI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F14C09B2-847B-4DF2-BD6F-B6D11628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7543800" cy="1219200"/>
          </a:xfrm>
        </p:spPr>
        <p:txBody>
          <a:bodyPr/>
          <a:lstStyle/>
          <a:p>
            <a:r>
              <a:rPr lang="sl-SI" altLang="sl-SI"/>
              <a:t>O pesmi 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4394E9E-3575-40D9-9E27-27AD0600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28775"/>
            <a:ext cx="7802563" cy="4352925"/>
          </a:xfrm>
        </p:spPr>
        <p:txBody>
          <a:bodyPr/>
          <a:lstStyle/>
          <a:p>
            <a:r>
              <a:rPr lang="sl-SI" altLang="sl-SI"/>
              <a:t>Pesem Nezvesta žena je izšla v Ciganskem romanseru  leta 1928 v Lorcovi najpomembnejši in najbolj priljubljeni zbirki. </a:t>
            </a:r>
          </a:p>
          <a:p>
            <a:r>
              <a:rPr lang="sl-SI" altLang="sl-SI"/>
              <a:t>V tej zbirki je objavljenih osemnajst romanc, katerih temeljna značilnost je združevanje bogate domišlij, metaforičnosti in modernističnega pesniškega jezika s tradicionalno obliko španske romance, značilne po verzu trohejskega četverca in asonanci.</a:t>
            </a:r>
          </a:p>
        </p:txBody>
      </p:sp>
      <p:pic>
        <p:nvPicPr>
          <p:cNvPr id="4" name="Slika 3" descr="Ciganski romansero.jpg">
            <a:extLst>
              <a:ext uri="{FF2B5EF4-FFF2-40B4-BE49-F238E27FC236}">
                <a16:creationId xmlns:a16="http://schemas.microsoft.com/office/drawing/2014/main" id="{F879CBA9-5333-4912-BF85-C4C7BAC23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422650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396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Nature Illustration 16x9</vt:lpstr>
      <vt:lpstr>NEZVESTA  ŽENA </vt:lpstr>
      <vt:lpstr>Federico Garcia Lorca </vt:lpstr>
      <vt:lpstr>PowerPoint Presentation</vt:lpstr>
      <vt:lpstr>Obdobje : nadrealizem</vt:lpstr>
      <vt:lpstr>PowerPoint Presentation</vt:lpstr>
      <vt:lpstr>Najpomembnejša dela : </vt:lpstr>
      <vt:lpstr>Nezvesta žena </vt:lpstr>
      <vt:lpstr>PowerPoint Presentation</vt:lpstr>
      <vt:lpstr>O pesmi :</vt:lpstr>
      <vt:lpstr>PowerPoint Presentation</vt:lpstr>
      <vt:lpstr>Zanimivost: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2019-06-03T09:07:46Z</dcterms:created>
  <dcterms:modified xsi:type="dcterms:W3CDTF">2019-06-03T09:07:46Z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