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6" r:id="rId8"/>
    <p:sldId id="262" r:id="rId9"/>
    <p:sldId id="267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33CC33"/>
    <a:srgbClr val="FF9966"/>
    <a:srgbClr val="9999FF"/>
    <a:srgbClr val="0066FF"/>
    <a:srgbClr val="00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08" d="100"/>
          <a:sy n="108" d="100"/>
        </p:scale>
        <p:origin x="1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BB48FF44-ECE6-4371-AB9C-C4B3675CDE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C1FA4024-7565-4AD9-BDF6-624DB18625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40604BC4-D1E5-4724-89A7-0DC48F8B91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EC44C8E-DB67-4146-92E1-D29ACD192D7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038091E6-589A-4234-9406-999BAD022A7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E28384B8-86F1-4224-A25D-237FC83705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9BB932C4-2A70-4C46-B89C-BE565E3271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89A4FB-8F17-4A5A-B387-4B12EF3D211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2EDF6E14-8A84-4D4D-9DDE-682C343718B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76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65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BA02-0982-40D4-8034-9919FC26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39E4C-9C6B-4EF5-899B-250FE25F3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4BF59-F5B1-45F9-A7AD-4BED6A0D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B143D-F11C-45C0-B03A-68482B37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CB640-FE1B-41A2-9C86-57791293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16813-AF98-4336-8474-B8CFA6DF63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3037565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3BB6D-6B08-41C9-9AFE-A573CD1B2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98847-F71B-4C94-A98D-D6E962ABA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68E41-C925-4E76-90E9-E70D543D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9BB32-46A1-4B7F-8300-B43A18CB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86E5C-5C9A-4278-A4D1-232649E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65AFE-1F96-43BE-97E0-CC168DBF7A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5641089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C7B4-8DF1-402E-963A-1A5978AD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8ED75-63E8-4F36-8A7D-B57732AC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31ED3-351C-4A47-B7A8-C5DB0FDE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DFC70-6B72-438D-B082-150249E5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D95C-C26B-47DC-860E-05C814C9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66A9F-8389-4B1A-8406-95495611B6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3537039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E1CE-5F53-47E7-8267-4C3ADA13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ACB1B-A029-44DA-BADF-35F5253A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23C00-065B-487C-A217-A2DD33A4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0ADB9-B67D-4AAB-8A76-40FCD352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1E179-64E6-4B08-B53D-6A151FF3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DC74E-A66E-401E-BFEA-1298F0688D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5153183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5E7E-0AA0-422A-AC04-0250D2B78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BB34A-D2C5-411B-B0BC-2B90E65CE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DBD27-5CB0-48A0-BEE4-EDD474B09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B00C9-E126-4439-944D-F951F169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91C0C-BD7A-406E-9999-F2B35000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3940D-0CDA-40DE-BADC-C0C7ECCB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A0FA3-46D2-4C36-A621-A7C3F9BFF1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1631420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A88A-1BC2-49F4-B3CF-047B7D8DB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98058-5496-4EB4-A993-7D6B5EF90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EE10A-C08F-4594-9C09-984DCC9FE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F0BDD-4776-44AB-9704-762CA41A9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8F543-80E0-4BB8-AC31-E8B95BD4B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0AA9D-9C1E-4AE7-8FC5-99D982F5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D1BC93-8F1E-4494-8F6D-5FB8006C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F7FDD-EB1D-47A3-A8E2-5421933A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A9E4F-A9BA-4AE4-BAC6-8D13ED32F8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2073437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6747-766E-4756-9638-7776A0A4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62BAA-E69C-4C86-A669-534475B5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93EE3-7752-432F-ACF3-0316C509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AF3E0-8D0C-4322-B49B-82A82C9E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23047-FE50-47A4-8655-14B68C2AE1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8054974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8FE62-E562-440B-9EC6-3264A6B9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06E1C-1EF6-4185-9300-23E8F6F1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49040-CC01-4DC2-A255-DB0433DF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DC107-D2D9-47E7-8736-0FCBBA2749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5365679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6369-C9A4-48F3-AB31-A2C3E9AB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AEE5B-20C8-4A9C-91C1-303B21E3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FA4B7-3123-42CF-B3E8-9BB7BEE8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88791-5CFD-4001-B72E-EE29F98B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B3F6A-DF8B-4E28-8BAA-9F4CAFE1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311D7-C5BE-4E5C-B140-0454F17C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F6E36-3886-4426-9C0A-DC27D5CA48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42622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C6CF-7B94-4226-8A39-855C9801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1F9BC-500B-4A72-ADAA-3DE119381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07744-A87A-4E42-8F44-35AF0797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E9DA-6AAE-43AA-8186-0141C5B5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B28F0-562E-4EF6-8719-6F19F772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C1C59-A7D0-45A7-BF84-C0A2A76A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11E0-725D-430E-8F20-BD8DB62D03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960765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C2EA452D-846D-454F-AE09-8599B35DEBF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6627" name="Freeform 3">
              <a:extLst>
                <a:ext uri="{FF2B5EF4-FFF2-40B4-BE49-F238E27FC236}">
                  <a16:creationId xmlns:a16="http://schemas.microsoft.com/office/drawing/2014/main" id="{922CD58F-2E2A-4F6B-9F16-20A9649EF1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28" name="Freeform 4">
              <a:extLst>
                <a:ext uri="{FF2B5EF4-FFF2-40B4-BE49-F238E27FC236}">
                  <a16:creationId xmlns:a16="http://schemas.microsoft.com/office/drawing/2014/main" id="{56AAFE37-CC50-4AE8-BD5A-9FCC4F3405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6629" name="Rectangle 5">
            <a:extLst>
              <a:ext uri="{FF2B5EF4-FFF2-40B4-BE49-F238E27FC236}">
                <a16:creationId xmlns:a16="http://schemas.microsoft.com/office/drawing/2014/main" id="{F2929E05-008A-41E8-8D9F-AE56ED64A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5118C218-EC4B-4C03-9F25-4694C39A7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B969BC4A-E530-48B9-8EAA-8864FB5AAA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4A738662-6B58-4C75-BA97-0A6F36BDCE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22DF537C-B689-4D1F-A95C-71EDB9097F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4561737-A1C3-4FDF-AC07-CCC725FCA5E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6" name="Picture 28" descr="vodnjak3">
            <a:extLst>
              <a:ext uri="{FF2B5EF4-FFF2-40B4-BE49-F238E27FC236}">
                <a16:creationId xmlns:a16="http://schemas.microsoft.com/office/drawing/2014/main" id="{41317D24-E69B-4435-B1ED-70446462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175"/>
            <a:ext cx="9251950" cy="720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016BF58D-2EF0-475F-9316-733814E215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r>
              <a:rPr lang="sl-SI" altLang="sl-SI" sz="3600">
                <a:solidFill>
                  <a:srgbClr val="0066FF"/>
                </a:solidFill>
              </a:rPr>
              <a:t>Dragotin Kette:</a:t>
            </a:r>
            <a:br>
              <a:rPr lang="sl-SI" altLang="sl-SI">
                <a:solidFill>
                  <a:srgbClr val="0066FF"/>
                </a:solidFill>
              </a:rPr>
            </a:br>
            <a:r>
              <a:rPr lang="sl-SI" altLang="sl-SI" sz="7200">
                <a:solidFill>
                  <a:srgbClr val="0066FF"/>
                </a:solidFill>
              </a:rPr>
              <a:t>NA TRGU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9D65C8F3-B43B-47EF-BE34-3194B8C4C4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2708275"/>
            <a:ext cx="6400800" cy="1752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A1317FBD-CE96-4E39-AAFA-1E3E4EB2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92600"/>
            <a:ext cx="91440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dirty="0">
                <a:latin typeface="Arial" panose="020B0604020202020204" pitchFamily="34" charset="0"/>
              </a:rPr>
              <a:t> 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sl-SI" altLang="sl-SI" dirty="0">
                <a:latin typeface="Arial" panose="020B0604020202020204" pitchFamily="34" charset="0"/>
              </a:rPr>
              <a:t>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endParaRPr lang="sl-SI" altLang="sl-SI" dirty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sl-SI" altLang="sl-SI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l-SI" altLang="sl-SI">
                <a:latin typeface="Arial" panose="020B0604020202020204" pitchFamily="34" charset="0"/>
              </a:rPr>
              <a:t> </a:t>
            </a:r>
            <a:endParaRPr lang="sl-SI" altLang="sl-SI" sz="2000" dirty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l-SI" altLang="sl-SI" sz="2000" dirty="0">
                <a:solidFill>
                  <a:srgbClr val="6666FF"/>
                </a:solidFill>
                <a:latin typeface="Arial" panose="020B0604020202020204" pitchFamily="34" charset="0"/>
              </a:rPr>
              <a:t>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sl-SI" altLang="sl-SI" sz="2000" dirty="0">
                <a:solidFill>
                  <a:srgbClr val="6666FF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                                        </a:t>
            </a:r>
            <a:endParaRPr lang="sl-SI" altLang="sl-SI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6D6C0B1C-98A8-426B-B720-4B58590DAB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KONEC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3AD9AFE-4FAD-4F61-ABA3-9E3D5C0AC4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vodnjak3">
            <a:extLst>
              <a:ext uri="{FF2B5EF4-FFF2-40B4-BE49-F238E27FC236}">
                <a16:creationId xmlns:a16="http://schemas.microsoft.com/office/drawing/2014/main" id="{32F26993-C62C-4981-886A-DA747A9A8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175"/>
            <a:ext cx="9251950" cy="711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071187C2-520D-4BA4-BC41-BD7669AD0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1800"/>
            </a:br>
            <a:endParaRPr lang="sl-SI" altLang="sl-SI" sz="1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B3A7EE-D0F9-44FC-B9A8-0E43B3251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15888"/>
            <a:ext cx="9144000" cy="67421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>
                <a:solidFill>
                  <a:srgbClr val="0066FF"/>
                </a:solidFill>
              </a:rPr>
              <a:t>                   </a:t>
            </a:r>
            <a:r>
              <a:rPr lang="sl-SI" altLang="sl-SI" sz="1000" b="1">
                <a:solidFill>
                  <a:srgbClr val="00FF00"/>
                </a:solidFill>
              </a:rPr>
              <a:t>Noč trudna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	 molči,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nezamudna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	  beži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	črez mestni trg luna sanjava.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		Vse v mraku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	mirnó,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		na vodnjaku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	samó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	tih vetrc z vodoj poigrava.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	Vodice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	  šumé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	in rosice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	  pršé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		                                 brez konca v broneno kotanjo;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	                       brezdanj 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	ta vir,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	                        šepetanje,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	nemir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	    brezkončna, kot misli so nanjo.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Pa blizi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ni cest,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ah, v Elizij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do  zvezd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ne morete kaplje šumeče.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I n smele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željé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do Angéle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mojé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hitite zaman hrepeneče 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000" b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             Noč trudna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                  molči,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	                                                                                                                                                                        nezamudna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  	         beži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čez mestni trg luna sanjava,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	      ki ruši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	        pokoj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                moji duši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                                     nocoj,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000" b="1">
                <a:solidFill>
                  <a:srgbClr val="00FF00"/>
                </a:solidFill>
              </a:rPr>
              <a:t>                                                                                                                                                  	           brezskrbno pa deklica spava.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900" b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400">
                <a:solidFill>
                  <a:srgbClr val="0066FF"/>
                </a:solidFill>
              </a:rPr>
              <a:t>                                                                                                                                               </a:t>
            </a: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07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07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07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307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07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307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07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307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307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307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307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307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07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07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307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3075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3075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3075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3075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2F70215-D932-44D6-A71E-9489ED1D7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76D0B9E-E4A7-4932-93EE-0ACBA6799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</p:txBody>
      </p:sp>
      <p:sp>
        <p:nvSpPr>
          <p:cNvPr id="6150" name="PubBanner">
            <a:extLst>
              <a:ext uri="{FF2B5EF4-FFF2-40B4-BE49-F238E27FC236}">
                <a16:creationId xmlns:a16="http://schemas.microsoft.com/office/drawing/2014/main" id="{9E2F3805-04D6-42B4-B871-031D7E94215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059113" y="2492375"/>
            <a:ext cx="2663825" cy="1296988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noFill/>
          <a:ln w="9525">
            <a:solidFill>
              <a:srgbClr val="66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BD7CFB98-054B-44F3-83A5-798427FA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708275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600">
                <a:solidFill>
                  <a:srgbClr val="6666FF"/>
                </a:solidFill>
                <a:latin typeface="Arial" panose="020B0604020202020204" pitchFamily="34" charset="0"/>
              </a:rPr>
              <a:t>  </a:t>
            </a:r>
            <a:r>
              <a:rPr lang="sl-SI" altLang="sl-SI" sz="3600">
                <a:solidFill>
                  <a:srgbClr val="00FF00"/>
                </a:solidFill>
                <a:latin typeface="Arial" panose="020B0604020202020204" pitchFamily="34" charset="0"/>
              </a:rPr>
              <a:t>NA TRGU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547576C9-59CF-4A50-A6EB-EB91E6631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4927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A76113F4-B155-4D9E-8DA8-502F7C49F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3337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10BCEA4B-415C-4446-B24E-2BE939C1E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88913"/>
            <a:ext cx="3348037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b="1">
                <a:solidFill>
                  <a:srgbClr val="00FF00"/>
                </a:solidFill>
                <a:latin typeface="Arial" panose="020B0604020202020204" pitchFamily="34" charset="0"/>
              </a:rPr>
              <a:t>SLOG: 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impresionistični;</a:t>
            </a:r>
          </a:p>
          <a:p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- stapljanje zvočnih</a:t>
            </a:r>
          </a:p>
          <a:p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učinkov (vtis šumenja vode z glasovi)</a:t>
            </a:r>
          </a:p>
          <a:p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- poosebitve, inverzije</a:t>
            </a:r>
          </a:p>
          <a:p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     (obrnjen besedni red)</a:t>
            </a:r>
          </a:p>
          <a:p>
            <a:endParaRPr lang="sl-SI" altLang="sl-SI">
              <a:solidFill>
                <a:srgbClr val="00FF00"/>
              </a:solidFill>
              <a:latin typeface="Arial" panose="020B0604020202020204" pitchFamily="34" charset="0"/>
            </a:endParaRPr>
          </a:p>
          <a:p>
            <a:r>
              <a:rPr lang="sl-SI" altLang="sl-SI">
                <a:solidFill>
                  <a:srgbClr val="6666FF"/>
                </a:solidFill>
                <a:latin typeface="Arial" panose="020B0604020202020204" pitchFamily="34" charset="0"/>
              </a:rPr>
              <a:t>       </a:t>
            </a:r>
          </a:p>
        </p:txBody>
      </p:sp>
      <p:sp>
        <p:nvSpPr>
          <p:cNvPr id="6163" name="AutoShape 19">
            <a:extLst>
              <a:ext uri="{FF2B5EF4-FFF2-40B4-BE49-F238E27FC236}">
                <a16:creationId xmlns:a16="http://schemas.microsoft.com/office/drawing/2014/main" id="{57F075C9-370F-45C5-9525-DA77BE612D4C}"/>
              </a:ext>
            </a:extLst>
          </p:cNvPr>
          <p:cNvSpPr>
            <a:spLocks noChangeArrowheads="1"/>
          </p:cNvSpPr>
          <p:nvPr/>
        </p:nvSpPr>
        <p:spPr bwMode="auto">
          <a:xfrm rot="-1824665">
            <a:off x="5867400" y="2420938"/>
            <a:ext cx="936625" cy="504825"/>
          </a:xfrm>
          <a:prstGeom prst="rightArrow">
            <a:avLst>
              <a:gd name="adj1" fmla="val 50000"/>
              <a:gd name="adj2" fmla="val 46384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8687BDB1-D103-4121-AAC2-2001D7BAC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2276475"/>
            <a:ext cx="2411412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rgbClr val="00FF00"/>
                </a:solidFill>
                <a:latin typeface="Arial" panose="020B0604020202020204" pitchFamily="34" charset="0"/>
              </a:rPr>
              <a:t>MOTIVI: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podokniški: (impresionistično obdelan romantičen motiv)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ljubezenski motiv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neuslišana ljubezen</a:t>
            </a:r>
          </a:p>
          <a:p>
            <a:pPr>
              <a:spcBef>
                <a:spcPct val="50000"/>
              </a:spcBef>
            </a:pPr>
            <a:endParaRPr lang="sl-SI" altLang="sl-SI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sl-SI" altLang="sl-SI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6166" name="AutoShape 22">
            <a:extLst>
              <a:ext uri="{FF2B5EF4-FFF2-40B4-BE49-F238E27FC236}">
                <a16:creationId xmlns:a16="http://schemas.microsoft.com/office/drawing/2014/main" id="{F782E0D9-BB86-4DBB-B0AB-239163383502}"/>
              </a:ext>
            </a:extLst>
          </p:cNvPr>
          <p:cNvSpPr>
            <a:spLocks noChangeArrowheads="1"/>
          </p:cNvSpPr>
          <p:nvPr/>
        </p:nvSpPr>
        <p:spPr bwMode="auto">
          <a:xfrm rot="-1824285">
            <a:off x="6048375" y="3830638"/>
            <a:ext cx="576263" cy="1081087"/>
          </a:xfrm>
          <a:prstGeom prst="downArrow">
            <a:avLst>
              <a:gd name="adj1" fmla="val 50000"/>
              <a:gd name="adj2" fmla="val 46901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67" name="Text Box 23">
            <a:extLst>
              <a:ext uri="{FF2B5EF4-FFF2-40B4-BE49-F238E27FC236}">
                <a16:creationId xmlns:a16="http://schemas.microsoft.com/office/drawing/2014/main" id="{A956311C-E0F8-4E2C-A394-146401D40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013325"/>
            <a:ext cx="18716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b="1">
                <a:solidFill>
                  <a:srgbClr val="0066FF"/>
                </a:solidFill>
                <a:latin typeface="Arial" panose="020B0604020202020204" pitchFamily="34" charset="0"/>
              </a:rPr>
              <a:t>     </a:t>
            </a:r>
            <a:r>
              <a:rPr lang="sl-SI" altLang="sl-SI" b="1">
                <a:solidFill>
                  <a:srgbClr val="00FF00"/>
                </a:solidFill>
                <a:latin typeface="Arial" panose="020B0604020202020204" pitchFamily="34" charset="0"/>
              </a:rPr>
              <a:t>TEMA: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ljubezensko              </a:t>
            </a:r>
          </a:p>
          <a:p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 hrepenenje</a:t>
            </a:r>
          </a:p>
        </p:txBody>
      </p:sp>
      <p:sp>
        <p:nvSpPr>
          <p:cNvPr id="6171" name="AutoShape 27">
            <a:extLst>
              <a:ext uri="{FF2B5EF4-FFF2-40B4-BE49-F238E27FC236}">
                <a16:creationId xmlns:a16="http://schemas.microsoft.com/office/drawing/2014/main" id="{F6BBFB6F-B412-4AE6-B737-24700CBC7C8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76713" y="3824288"/>
            <a:ext cx="790575" cy="720725"/>
          </a:xfrm>
          <a:prstGeom prst="leftArrow">
            <a:avLst>
              <a:gd name="adj1" fmla="val 41852"/>
              <a:gd name="adj2" fmla="val 29515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73" name="AutoShape 29">
            <a:extLst>
              <a:ext uri="{FF2B5EF4-FFF2-40B4-BE49-F238E27FC236}">
                <a16:creationId xmlns:a16="http://schemas.microsoft.com/office/drawing/2014/main" id="{CC310E24-ADD5-432D-B132-AC682BB5AC54}"/>
              </a:ext>
            </a:extLst>
          </p:cNvPr>
          <p:cNvSpPr>
            <a:spLocks noChangeArrowheads="1"/>
          </p:cNvSpPr>
          <p:nvPr/>
        </p:nvSpPr>
        <p:spPr bwMode="auto">
          <a:xfrm rot="-2691106">
            <a:off x="2236788" y="4035425"/>
            <a:ext cx="1265237" cy="485775"/>
          </a:xfrm>
          <a:prstGeom prst="leftArrow">
            <a:avLst>
              <a:gd name="adj1" fmla="val 50000"/>
              <a:gd name="adj2" fmla="val 65114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51AD7BF6-A59D-4424-B939-062B61A20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49500"/>
            <a:ext cx="2411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 altLang="sl-SI" b="1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84E1903C-0B88-4B04-96D8-FC424BD6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65625"/>
            <a:ext cx="29527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>
                <a:latin typeface="Arial" panose="020B0604020202020204" pitchFamily="34" charset="0"/>
              </a:rPr>
              <a:t>             </a:t>
            </a:r>
            <a:r>
              <a:rPr lang="sl-SI" altLang="sl-SI" b="1">
                <a:solidFill>
                  <a:srgbClr val="00FF00"/>
                </a:solidFill>
                <a:latin typeface="Arial" panose="020B0604020202020204" pitchFamily="34" charset="0"/>
              </a:rPr>
              <a:t>VERZ: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</a:t>
            </a:r>
            <a:r>
              <a:rPr lang="sl-SI" altLang="sl-SI" b="1" i="1">
                <a:solidFill>
                  <a:srgbClr val="00FF00"/>
                </a:solidFill>
                <a:latin typeface="Arial" panose="020B0604020202020204" pitchFamily="34" charset="0"/>
              </a:rPr>
              <a:t>svobodni;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različne dolžine verzov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pogosti verzni prestopi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ponavljanje ritmičnih enot           	v kiticah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pogoste rime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spevnost</a:t>
            </a:r>
          </a:p>
          <a:p>
            <a:pPr>
              <a:buFontTx/>
              <a:buChar char="•"/>
            </a:pPr>
            <a:endParaRPr lang="sl-SI" altLang="sl-SI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6176" name="Rectangle 32">
            <a:extLst>
              <a:ext uri="{FF2B5EF4-FFF2-40B4-BE49-F238E27FC236}">
                <a16:creationId xmlns:a16="http://schemas.microsoft.com/office/drawing/2014/main" id="{96B38743-D1CF-4F71-BC04-64992C472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843463"/>
            <a:ext cx="24479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>
                <a:latin typeface="Arial" panose="020B0604020202020204" pitchFamily="34" charset="0"/>
              </a:rPr>
              <a:t> </a:t>
            </a:r>
            <a:r>
              <a:rPr lang="sl-SI" altLang="sl-SI" b="1">
                <a:solidFill>
                  <a:srgbClr val="00FF00"/>
                </a:solidFill>
                <a:latin typeface="Arial" panose="020B0604020202020204" pitchFamily="34" charset="0"/>
              </a:rPr>
              <a:t>Izvirna kompozicija: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dvodelne kitice s ponavljajočim se ritmičnim valovanjem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prehaja od impresije k izpovedovanju ljubezenskega nemira</a:t>
            </a:r>
          </a:p>
        </p:txBody>
      </p:sp>
      <p:sp>
        <p:nvSpPr>
          <p:cNvPr id="6177" name="AutoShape 33">
            <a:extLst>
              <a:ext uri="{FF2B5EF4-FFF2-40B4-BE49-F238E27FC236}">
                <a16:creationId xmlns:a16="http://schemas.microsoft.com/office/drawing/2014/main" id="{77BD9133-2075-41CD-8788-DAFC8D189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492375"/>
            <a:ext cx="574675" cy="504825"/>
          </a:xfrm>
          <a:prstGeom prst="leftArrow">
            <a:avLst>
              <a:gd name="adj1" fmla="val 50000"/>
              <a:gd name="adj2" fmla="val 28459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78" name="Text Box 34">
            <a:extLst>
              <a:ext uri="{FF2B5EF4-FFF2-40B4-BE49-F238E27FC236}">
                <a16:creationId xmlns:a16="http://schemas.microsoft.com/office/drawing/2014/main" id="{FDC3EF2F-0EB2-4D53-8E5B-21FC9E0C9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6113"/>
            <a:ext cx="277177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rgbClr val="00FF00"/>
                </a:solidFill>
                <a:latin typeface="Arial" panose="020B0604020202020204" pitchFamily="34" charset="0"/>
              </a:rPr>
              <a:t>OBLIKA, TON PESMI: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likovna pesem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latin typeface="Arial" panose="020B0604020202020204" pitchFamily="34" charset="0"/>
              </a:rPr>
              <a:t> Iz 4 enakih kitic,  sestavljenih iz 10 verzov</a:t>
            </a:r>
          </a:p>
        </p:txBody>
      </p:sp>
      <p:sp>
        <p:nvSpPr>
          <p:cNvPr id="6180" name="AutoShape 36">
            <a:extLst>
              <a:ext uri="{FF2B5EF4-FFF2-40B4-BE49-F238E27FC236}">
                <a16:creationId xmlns:a16="http://schemas.microsoft.com/office/drawing/2014/main" id="{B6EDE56C-E6E0-4DA1-AD5D-39DB4DD22F7E}"/>
              </a:ext>
            </a:extLst>
          </p:cNvPr>
          <p:cNvSpPr>
            <a:spLocks noChangeArrowheads="1"/>
          </p:cNvSpPr>
          <p:nvPr/>
        </p:nvSpPr>
        <p:spPr bwMode="auto">
          <a:xfrm rot="2391140">
            <a:off x="3132138" y="184467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82" name="Text Box 38">
            <a:extLst>
              <a:ext uri="{FF2B5EF4-FFF2-40B4-BE49-F238E27FC236}">
                <a16:creationId xmlns:a16="http://schemas.microsoft.com/office/drawing/2014/main" id="{D2A980AB-1238-47C3-B8F0-E284E5224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49275"/>
            <a:ext cx="2592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>
                <a:latin typeface="Arial" panose="020B0604020202020204" pitchFamily="34" charset="0"/>
              </a:rPr>
              <a:t>     </a:t>
            </a:r>
            <a:r>
              <a:rPr lang="sl-SI" altLang="sl-SI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SNOV: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Novomeško okolje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avtobiografkost</a:t>
            </a:r>
          </a:p>
          <a:p>
            <a:pPr>
              <a:buFontTx/>
              <a:buChar char="•"/>
            </a:pPr>
            <a:r>
              <a:rPr lang="sl-SI" altLang="sl-SI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lirski subjekt</a:t>
            </a:r>
          </a:p>
        </p:txBody>
      </p:sp>
      <p:sp>
        <p:nvSpPr>
          <p:cNvPr id="6183" name="AutoShape 39">
            <a:extLst>
              <a:ext uri="{FF2B5EF4-FFF2-40B4-BE49-F238E27FC236}">
                <a16:creationId xmlns:a16="http://schemas.microsoft.com/office/drawing/2014/main" id="{BEA621C3-3F86-4AA9-8550-CFA336F874B7}"/>
              </a:ext>
            </a:extLst>
          </p:cNvPr>
          <p:cNvSpPr>
            <a:spLocks noChangeArrowheads="1"/>
          </p:cNvSpPr>
          <p:nvPr/>
        </p:nvSpPr>
        <p:spPr bwMode="auto">
          <a:xfrm rot="2565720">
            <a:off x="5368925" y="1630363"/>
            <a:ext cx="530225" cy="839787"/>
          </a:xfrm>
          <a:prstGeom prst="upArrow">
            <a:avLst>
              <a:gd name="adj1" fmla="val 50000"/>
              <a:gd name="adj2" fmla="val 39596"/>
            </a:avLst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EE2352CC-0D84-4478-853F-62F4C99C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2016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400" b="1">
                <a:solidFill>
                  <a:srgbClr val="00FF00"/>
                </a:solidFill>
                <a:latin typeface="Arial" panose="020B0604020202020204" pitchFamily="34" charset="0"/>
              </a:rPr>
              <a:t>PODOKNICA</a:t>
            </a:r>
            <a:r>
              <a:rPr lang="sl-SI" altLang="sl-SI" sz="1400" b="1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D33F4F6-0386-46B2-928D-4402B3CE3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056438" cy="706437"/>
          </a:xfrm>
        </p:spPr>
        <p:txBody>
          <a:bodyPr/>
          <a:lstStyle/>
          <a:p>
            <a:r>
              <a:rPr lang="sl-SI" altLang="sl-SI" sz="2800" b="1">
                <a:solidFill>
                  <a:srgbClr val="FF0000"/>
                </a:solidFill>
              </a:rPr>
              <a:t>DRAGOTIN KETTE,</a:t>
            </a:r>
            <a:r>
              <a:rPr lang="sl-SI" altLang="sl-SI" sz="2800" b="1">
                <a:solidFill>
                  <a:srgbClr val="6666FF"/>
                </a:solidFill>
              </a:rPr>
              <a:t> </a:t>
            </a:r>
            <a:r>
              <a:rPr lang="sl-SI" altLang="sl-SI" sz="2800" b="1">
                <a:solidFill>
                  <a:srgbClr val="FF0000"/>
                </a:solidFill>
              </a:rPr>
              <a:t>življenje: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955849-F9E5-4329-BB1B-23EBE0F66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Rodil se je 19. januarja 1876 v Premu pri Ilirski Bistrici.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Že zelo mlad je izgubil starše.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 Osnovno šolo je obiskoval v Zagorju in v Ljubljani, kamor se je jeseni 1888. leta tudi vpisal na gimnazijo.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Bil je član literarnega društva Zadruga.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 Zadnja razreda gimnazije je obiskoval v Novem mestu. in ju tudi uspešno zaključil.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V Novem mestu se je zaljubil v Angelo Smolovo.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Po končani gimnaziji je moral v Trst na služenje vojaškega roka, kjer je zbolel za jetiko.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rgbClr val="6666FF"/>
                </a:solidFill>
              </a:rPr>
              <a:t>26.</a:t>
            </a:r>
            <a:r>
              <a:rPr lang="sl-SI" altLang="sl-SI" sz="2400">
                <a:solidFill>
                  <a:srgbClr val="6666FF"/>
                </a:solidFill>
              </a:rPr>
              <a:t> aprila 1899 je zaradi jetike umrl, star  komaj 23 let.</a:t>
            </a:r>
            <a:r>
              <a:rPr lang="sl-SI" altLang="sl-SI">
                <a:solidFill>
                  <a:srgbClr val="6666FF"/>
                </a:solidFill>
              </a:rPr>
              <a:t> </a:t>
            </a:r>
            <a:endParaRPr lang="sl-SI" altLang="sl-SI" sz="2400">
              <a:solidFill>
                <a:srgbClr val="6666FF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400">
              <a:solidFill>
                <a:srgbClr val="6666FF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400">
              <a:solidFill>
                <a:srgbClr val="6666FF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800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vodnjak3">
            <a:extLst>
              <a:ext uri="{FF2B5EF4-FFF2-40B4-BE49-F238E27FC236}">
                <a16:creationId xmlns:a16="http://schemas.microsoft.com/office/drawing/2014/main" id="{B02433E9-7EAE-456F-9E3F-422A9ADB7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175"/>
            <a:ext cx="9144000" cy="711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6C81FBAA-0AE0-4E2F-AB9A-AE4C417B2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 b="1">
                <a:solidFill>
                  <a:srgbClr val="FF0000"/>
                </a:solidFill>
              </a:rPr>
              <a:t>KETTEJEVE LITERARNE SMERI: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E271FA9-BE01-4A49-93B6-DE40227D9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9144000" cy="6337300"/>
          </a:xfrm>
        </p:spPr>
        <p:txBody>
          <a:bodyPr/>
          <a:lstStyle/>
          <a:p>
            <a:r>
              <a:rPr lang="sl-SI" altLang="sl-SI" sz="2000">
                <a:solidFill>
                  <a:srgbClr val="6666FF"/>
                </a:solidFill>
              </a:rPr>
              <a:t>IMPRESIONIZEM, </a:t>
            </a:r>
          </a:p>
          <a:p>
            <a:r>
              <a:rPr lang="sl-SI" altLang="sl-SI" sz="2000">
                <a:solidFill>
                  <a:srgbClr val="6666FF"/>
                </a:solidFill>
              </a:rPr>
              <a:t>SIMBOLIZEM, </a:t>
            </a:r>
          </a:p>
          <a:p>
            <a:r>
              <a:rPr lang="sl-SI" altLang="sl-SI" sz="2000">
                <a:solidFill>
                  <a:srgbClr val="6666FF"/>
                </a:solidFill>
              </a:rPr>
              <a:t>NOVA ROMANTIKA</a:t>
            </a:r>
          </a:p>
          <a:p>
            <a:r>
              <a:rPr lang="sl-SI" altLang="sl-SI" sz="2000">
                <a:solidFill>
                  <a:srgbClr val="6666FF"/>
                </a:solidFill>
              </a:rPr>
              <a:t>MOTIVI: preprosti ljubezenski,</a:t>
            </a:r>
          </a:p>
          <a:p>
            <a:r>
              <a:rPr lang="sl-SI" altLang="sl-SI" sz="2000">
                <a:solidFill>
                  <a:srgbClr val="6666FF"/>
                </a:solidFill>
              </a:rPr>
              <a:t> neuslišana ljubezen, bivanjski</a:t>
            </a:r>
          </a:p>
        </p:txBody>
      </p:sp>
      <p:pic>
        <p:nvPicPr>
          <p:cNvPr id="13316" name="Picture 4" descr="KETTE">
            <a:extLst>
              <a:ext uri="{FF2B5EF4-FFF2-40B4-BE49-F238E27FC236}">
                <a16:creationId xmlns:a16="http://schemas.microsoft.com/office/drawing/2014/main" id="{445DA14A-3CE0-475C-8C9E-D059DF44A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852738"/>
            <a:ext cx="2120900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F5C33B5-9F22-444F-9988-AD5E1B137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 b="1">
                <a:solidFill>
                  <a:srgbClr val="FF0000"/>
                </a:solidFill>
              </a:rPr>
              <a:t>KETTEJEVA PESNIŠKA POT</a:t>
            </a:r>
            <a:r>
              <a:rPr lang="sl-SI" altLang="sl-SI" sz="28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EA25651-121B-40EE-8BCB-43B8E5649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5732462"/>
          </a:xfrm>
        </p:spPr>
        <p:txBody>
          <a:bodyPr/>
          <a:lstStyle/>
          <a:p>
            <a:r>
              <a:rPr lang="sl-SI" altLang="sl-SI" sz="2000">
                <a:solidFill>
                  <a:srgbClr val="6666FF"/>
                </a:solidFill>
              </a:rPr>
              <a:t>Od preprostih, hudomušnih, ljubezenskih, vedrih, vitalističnih pesmi, do romantičnih motivov neuslišane ljubezni z izrazitim impersionističnim slogom z zvočnimi motivi.</a:t>
            </a:r>
          </a:p>
          <a:p>
            <a:endParaRPr lang="sl-SI" altLang="sl-SI" sz="2000">
              <a:solidFill>
                <a:srgbClr val="6666FF"/>
              </a:solidFill>
            </a:endParaRPr>
          </a:p>
          <a:p>
            <a:r>
              <a:rPr lang="sl-SI" altLang="sl-SI" sz="2000">
                <a:solidFill>
                  <a:srgbClr val="6666FF"/>
                </a:solidFill>
              </a:rPr>
              <a:t>Tipična ljubezenska lirika, občutki osamljenosti, življenjske melanholije         ( otožnost, depresija ), cikli ljubezenskih sonetov, odmik  od klasično Prešernovih sonetov prehaja v bivanjsko temo ( ljubezenska pomiritev, praznino mu zapolne narava, veliko mesto, morje, vesolje, ... )</a:t>
            </a:r>
          </a:p>
          <a:p>
            <a:endParaRPr lang="sl-SI" altLang="sl-SI" sz="2000">
              <a:solidFill>
                <a:srgbClr val="6666FF"/>
              </a:solidFill>
            </a:endParaRPr>
          </a:p>
          <a:p>
            <a:r>
              <a:rPr lang="sl-SI" altLang="sl-SI" sz="2000">
                <a:solidFill>
                  <a:srgbClr val="6666FF"/>
                </a:solidFill>
              </a:rPr>
              <a:t>Bivanjska tematika ( od krščanstva do panteizma )</a:t>
            </a:r>
          </a:p>
          <a:p>
            <a:endParaRPr lang="sl-SI" altLang="sl-SI" sz="2000">
              <a:solidFill>
                <a:srgbClr val="6666FF"/>
              </a:solidFill>
            </a:endParaRPr>
          </a:p>
          <a:p>
            <a:r>
              <a:rPr lang="sl-SI" altLang="sl-SI" sz="2000">
                <a:solidFill>
                  <a:srgbClr val="6666FF"/>
                </a:solidFill>
              </a:rPr>
              <a:t>Pripovedne pesmi je pisal od začetka ( balade, romance ), prevladujejo tipični kmečki motivi.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6E2520-32A7-4BBD-84A4-BF54FC0AE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l-SI" altLang="sl-SI" sz="2800" b="1">
                <a:solidFill>
                  <a:srgbClr val="FF0000"/>
                </a:solidFill>
              </a:rPr>
              <a:t>KETTEJEVA DELA: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BA4A40F-A276-4991-B543-662BB9221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sl-SI" altLang="sl-SI" sz="2000">
                <a:solidFill>
                  <a:srgbClr val="6666FF"/>
                </a:solidFill>
              </a:rPr>
              <a:t>NAJBOLJ ZNANA: Jagned (lirska poezija), Na trgu, Pijanec, Na otčevem grobu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>
                <a:solidFill>
                  <a:srgbClr val="6666FF"/>
                </a:solidFill>
              </a:rPr>
              <a:t>ČRTICE ali OKVIRNE NOVELE: </a:t>
            </a:r>
            <a:r>
              <a:rPr lang="sl-SI" altLang="sl-SI" sz="2000" i="1">
                <a:solidFill>
                  <a:srgbClr val="6666FF"/>
                </a:solidFill>
              </a:rPr>
              <a:t>Ob smrti očetovi, Ob Savi, Sončnik in dežnik, Zimska romanca</a:t>
            </a:r>
            <a:r>
              <a:rPr lang="sl-SI" altLang="sl-SI" sz="2000">
                <a:solidFill>
                  <a:srgbClr val="6666FF"/>
                </a:solidFill>
              </a:rPr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>
                <a:solidFill>
                  <a:srgbClr val="6666FF"/>
                </a:solidFill>
              </a:rPr>
              <a:t> MLADINSKA DELA :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Šivilja in škarjice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Legenda o skopulji z nogavico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Čebelica in čmrlj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Metuljček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Muha in pajek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Vrabec in lastovka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Srna in orel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Mravlji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Mačka in miška  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Deček in cvet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000" i="1">
                <a:solidFill>
                  <a:srgbClr val="6666FF"/>
                </a:solidFill>
              </a:rPr>
              <a:t>Petelin in kokoš</a:t>
            </a:r>
          </a:p>
          <a:p>
            <a:pPr marL="609600" indent="-609600">
              <a:lnSpc>
                <a:spcPct val="80000"/>
              </a:lnSpc>
            </a:pPr>
            <a:endParaRPr lang="sl-SI" altLang="sl-SI" sz="2000" i="1">
              <a:solidFill>
                <a:srgbClr val="6666FF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sl-SI" altLang="sl-SI" sz="2000">
                <a:solidFill>
                  <a:srgbClr val="6666FF"/>
                </a:solidFill>
              </a:rPr>
              <a:t> leta 1900 je Anton Aškerc objavil zbirko Kettejevih del pod naslovom </a:t>
            </a:r>
            <a:r>
              <a:rPr lang="sl-SI" altLang="sl-SI" sz="2000" i="1">
                <a:solidFill>
                  <a:srgbClr val="6666FF"/>
                </a:solidFill>
              </a:rPr>
              <a:t>Poezije</a:t>
            </a:r>
            <a:r>
              <a:rPr lang="sl-SI" altLang="sl-SI" sz="2000">
                <a:solidFill>
                  <a:srgbClr val="6666FF"/>
                </a:solidFill>
              </a:rPr>
              <a:t>. </a:t>
            </a:r>
            <a:endParaRPr lang="sl-SI" altLang="sl-SI" sz="2000" i="1">
              <a:solidFill>
                <a:srgbClr val="6666FF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sl-SI" altLang="sl-SI" sz="2000">
              <a:solidFill>
                <a:srgbClr val="6666FF"/>
              </a:solidFill>
            </a:endParaRPr>
          </a:p>
        </p:txBody>
      </p:sp>
      <p:pic>
        <p:nvPicPr>
          <p:cNvPr id="18436" name="Picture 4" descr="Šivilija_in_škarjice">
            <a:extLst>
              <a:ext uri="{FF2B5EF4-FFF2-40B4-BE49-F238E27FC236}">
                <a16:creationId xmlns:a16="http://schemas.microsoft.com/office/drawing/2014/main" id="{2EBDF0AC-AB2C-4235-A5A7-793FC788B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844675"/>
            <a:ext cx="287972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C36461-A057-4B52-84C9-E09E83CA4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MODERNA: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3382F90-A7D2-4986-B938-9D31D8D7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9144000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 b="1">
                <a:solidFill>
                  <a:srgbClr val="6666FF"/>
                </a:solidFill>
              </a:rPr>
              <a:t>ZNAČILNOSTI:</a:t>
            </a:r>
            <a:r>
              <a:rPr lang="sl-SI" altLang="sl-SI" sz="2400" u="sng">
                <a:solidFill>
                  <a:srgbClr val="6666FF"/>
                </a:solidFill>
              </a:rPr>
              <a:t> </a:t>
            </a:r>
            <a:endParaRPr lang="sl-SI" altLang="sl-SI" sz="2400">
              <a:solidFill>
                <a:srgbClr val="6666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400" i="1">
                <a:solidFill>
                  <a:srgbClr val="6666FF"/>
                </a:solidFill>
              </a:rPr>
              <a:t>SIMBOLIZEM </a:t>
            </a:r>
            <a:r>
              <a:rPr lang="sl-SI" altLang="sl-SI" sz="2400">
                <a:solidFill>
                  <a:srgbClr val="6666FF"/>
                </a:solidFill>
              </a:rPr>
              <a:t>(upor proti realizmu, skrivni pomen v človeški notranjosti)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IMPRESIONIZEM (trenutni vtis, zvočnost)</a:t>
            </a:r>
          </a:p>
          <a:p>
            <a:pPr>
              <a:lnSpc>
                <a:spcPct val="80000"/>
              </a:lnSpc>
            </a:pPr>
            <a:r>
              <a:rPr lang="sl-SI" altLang="sl-SI" sz="2400" i="1">
                <a:solidFill>
                  <a:srgbClr val="6666FF"/>
                </a:solidFill>
              </a:rPr>
              <a:t>DEKANDENCA</a:t>
            </a:r>
            <a:r>
              <a:rPr lang="sl-SI" altLang="sl-SI" sz="2400">
                <a:solidFill>
                  <a:srgbClr val="6666FF"/>
                </a:solidFill>
              </a:rPr>
              <a:t> (odpor,zaničevanje, moralna pokvarjenost)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z drugo besedo jo imenujemo NOVA ROMANTIKA</a:t>
            </a:r>
          </a:p>
          <a:p>
            <a:pPr>
              <a:lnSpc>
                <a:spcPct val="80000"/>
              </a:lnSpc>
            </a:pPr>
            <a:r>
              <a:rPr lang="sl-SI" altLang="sl-SI" sz="2400" i="1">
                <a:solidFill>
                  <a:srgbClr val="6666FF"/>
                </a:solidFill>
              </a:rPr>
              <a:t>PESMI </a:t>
            </a:r>
            <a:r>
              <a:rPr lang="sl-SI" altLang="sl-SI" sz="2400">
                <a:solidFill>
                  <a:srgbClr val="6666FF"/>
                </a:solidFill>
              </a:rPr>
              <a:t>: so v svobodnem verzu, svobodnih oblik</a:t>
            </a:r>
          </a:p>
          <a:p>
            <a:pPr>
              <a:lnSpc>
                <a:spcPct val="80000"/>
              </a:lnSpc>
            </a:pPr>
            <a:r>
              <a:rPr lang="sl-SI" altLang="sl-SI" sz="2400" i="1">
                <a:solidFill>
                  <a:srgbClr val="6666FF"/>
                </a:solidFill>
              </a:rPr>
              <a:t>PROZA </a:t>
            </a:r>
            <a:r>
              <a:rPr lang="sl-SI" altLang="sl-SI" sz="2400">
                <a:solidFill>
                  <a:srgbClr val="6666FF"/>
                </a:solidFill>
              </a:rPr>
              <a:t>: so manj razumljiva dela, zvočni učinki besed, barvitost glasovnega slikanja</a:t>
            </a:r>
          </a:p>
          <a:p>
            <a:pPr>
              <a:lnSpc>
                <a:spcPct val="80000"/>
              </a:lnSpc>
            </a:pPr>
            <a:r>
              <a:rPr lang="sl-SI" altLang="sl-SI" sz="2400" i="1">
                <a:solidFill>
                  <a:srgbClr val="6666FF"/>
                </a:solidFill>
              </a:rPr>
              <a:t>DRUŽBENI OKVIR:</a:t>
            </a:r>
            <a:r>
              <a:rPr lang="sl-SI" altLang="sl-SI" sz="2400">
                <a:solidFill>
                  <a:srgbClr val="6666FF"/>
                </a:solidFill>
              </a:rPr>
              <a:t> meščanstvo in kapitalizem</a:t>
            </a:r>
            <a:endParaRPr lang="sl-SI" altLang="sl-SI" sz="2400" u="sng">
              <a:solidFill>
                <a:srgbClr val="6666FF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400" b="1">
                <a:solidFill>
                  <a:srgbClr val="6666FF"/>
                </a:solidFill>
              </a:rPr>
              <a:t>POMEN: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solidFill>
                  <a:srgbClr val="6666FF"/>
                </a:solidFill>
              </a:rPr>
              <a:t>dosežen vrh v prozi, dramatiki in </a:t>
            </a:r>
            <a:r>
              <a:rPr lang="sl-SI" altLang="sl-SI" sz="2400" b="1" i="1" u="sng">
                <a:solidFill>
                  <a:srgbClr val="6666FF"/>
                </a:solidFill>
              </a:rPr>
              <a:t>poezij</a:t>
            </a:r>
            <a:r>
              <a:rPr lang="sl-SI" altLang="sl-SI" sz="2400" i="1" u="sng">
                <a:solidFill>
                  <a:srgbClr val="6666FF"/>
                </a:solidFill>
              </a:rPr>
              <a:t>i</a:t>
            </a:r>
            <a:r>
              <a:rPr lang="sl-SI" altLang="sl-SI" sz="2400">
                <a:solidFill>
                  <a:srgbClr val="6666FF"/>
                </a:solidFill>
              </a:rPr>
              <a:t> (Cankar in Župančič)</a:t>
            </a:r>
          </a:p>
          <a:p>
            <a:pPr>
              <a:lnSpc>
                <a:spcPct val="80000"/>
              </a:lnSpc>
            </a:pPr>
            <a:r>
              <a:rPr lang="sl-SI" altLang="sl-SI" sz="2400" b="1">
                <a:solidFill>
                  <a:srgbClr val="6666FF"/>
                </a:solidFill>
              </a:rPr>
              <a:t>ČAS: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6666FF"/>
                </a:solidFill>
              </a:rPr>
              <a:t>    1899 (izid Cankarjeve pesniške zbirke Erotika, Zupančičeve Čaša opojnosti) do 1918 (konec 1. svetovne vojne; Cankarjeva smrt</a:t>
            </a:r>
            <a:r>
              <a:rPr lang="sl-SI" altLang="sl-SI">
                <a:solidFill>
                  <a:srgbClr val="6666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endParaRPr lang="sl-SI" altLang="sl-SI"/>
          </a:p>
          <a:p>
            <a:pPr>
              <a:lnSpc>
                <a:spcPct val="80000"/>
              </a:lnSpc>
            </a:pPr>
            <a:endParaRPr lang="sl-SI" altLang="sl-SI" sz="2400" u="sng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8CB4B02A-8560-4854-8D06-BB833D87A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0484" name="Picture 4" descr="CANKAR">
            <a:extLst>
              <a:ext uri="{FF2B5EF4-FFF2-40B4-BE49-F238E27FC236}">
                <a16:creationId xmlns:a16="http://schemas.microsoft.com/office/drawing/2014/main" id="{42828BA0-A660-414A-8822-AD45A9B7B252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692150"/>
            <a:ext cx="1922463" cy="2232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44B736FC-CF0D-4E88-9BDA-EA554DF4B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997200"/>
            <a:ext cx="1577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400" b="1" i="1">
                <a:solidFill>
                  <a:srgbClr val="0066FF"/>
                </a:solidFill>
                <a:latin typeface="Arial" panose="020B0604020202020204" pitchFamily="34" charset="0"/>
              </a:rPr>
              <a:t>IVAN CANKAR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DFE875CD-F02A-427C-B239-B72168CA3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84138"/>
            <a:ext cx="614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800">
                <a:solidFill>
                  <a:srgbClr val="FF0000"/>
                </a:solidFill>
                <a:latin typeface="Arial" panose="020B0604020202020204" pitchFamily="34" charset="0"/>
              </a:rPr>
              <a:t>     	       </a:t>
            </a:r>
            <a:r>
              <a:rPr lang="sl-SI" altLang="sl-SI" sz="2800" b="1">
                <a:solidFill>
                  <a:srgbClr val="FF0000"/>
                </a:solidFill>
                <a:latin typeface="Arial" panose="020B0604020202020204" pitchFamily="34" charset="0"/>
              </a:rPr>
              <a:t>PREDSTAVNIKI:</a:t>
            </a:r>
          </a:p>
        </p:txBody>
      </p:sp>
      <p:pic>
        <p:nvPicPr>
          <p:cNvPr id="20487" name="Picture 7" descr="JOSIP MURN">
            <a:extLst>
              <a:ext uri="{FF2B5EF4-FFF2-40B4-BE49-F238E27FC236}">
                <a16:creationId xmlns:a16="http://schemas.microsoft.com/office/drawing/2014/main" id="{1A9022DA-41B5-486C-96EA-C4BE40429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20713"/>
            <a:ext cx="20574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Text Box 8">
            <a:extLst>
              <a:ext uri="{FF2B5EF4-FFF2-40B4-BE49-F238E27FC236}">
                <a16:creationId xmlns:a16="http://schemas.microsoft.com/office/drawing/2014/main" id="{7CED3B6D-57F0-46CC-9382-1A86DDF3B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997200"/>
            <a:ext cx="230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600">
                <a:solidFill>
                  <a:srgbClr val="0066FF"/>
                </a:solidFill>
                <a:latin typeface="Arial" panose="020B0604020202020204" pitchFamily="34" charset="0"/>
              </a:rPr>
              <a:t>       </a:t>
            </a:r>
            <a:r>
              <a:rPr lang="sl-SI" altLang="sl-SI" sz="1400" b="1" i="1">
                <a:solidFill>
                  <a:srgbClr val="0066FF"/>
                </a:solidFill>
                <a:latin typeface="Arial" panose="020B0604020202020204" pitchFamily="34" charset="0"/>
              </a:rPr>
              <a:t>JOSIP MURN</a:t>
            </a:r>
          </a:p>
        </p:txBody>
      </p:sp>
      <p:pic>
        <p:nvPicPr>
          <p:cNvPr id="20489" name="Picture 9" descr="OTON ŽUPANČIČ">
            <a:extLst>
              <a:ext uri="{FF2B5EF4-FFF2-40B4-BE49-F238E27FC236}">
                <a16:creationId xmlns:a16="http://schemas.microsoft.com/office/drawing/2014/main" id="{5F21ADAC-BFC0-4809-8105-D5DCE3B95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00438"/>
            <a:ext cx="2074863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0" name="Text Box 10">
            <a:extLst>
              <a:ext uri="{FF2B5EF4-FFF2-40B4-BE49-F238E27FC236}">
                <a16:creationId xmlns:a16="http://schemas.microsoft.com/office/drawing/2014/main" id="{639F039C-ADAC-4B0D-AC1A-EC7C36BCA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6164263"/>
            <a:ext cx="1665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400" b="1" i="1">
                <a:solidFill>
                  <a:srgbClr val="0066FF"/>
                </a:solidFill>
                <a:latin typeface="Arial" panose="020B0604020202020204" pitchFamily="34" charset="0"/>
              </a:rPr>
              <a:t>OTON ŽUPANČIČ</a:t>
            </a:r>
          </a:p>
        </p:txBody>
      </p:sp>
      <p:pic>
        <p:nvPicPr>
          <p:cNvPr id="20491" name="Picture 11" descr="KETTE">
            <a:extLst>
              <a:ext uri="{FF2B5EF4-FFF2-40B4-BE49-F238E27FC236}">
                <a16:creationId xmlns:a16="http://schemas.microsoft.com/office/drawing/2014/main" id="{ADEF6FC9-38AB-48B1-B392-D0A5CE404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573463"/>
            <a:ext cx="18891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2" name="Text Box 12">
            <a:extLst>
              <a:ext uri="{FF2B5EF4-FFF2-40B4-BE49-F238E27FC236}">
                <a16:creationId xmlns:a16="http://schemas.microsoft.com/office/drawing/2014/main" id="{84D70234-B1AD-4CDD-A96B-B77C85948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6092825"/>
            <a:ext cx="1763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400" b="1" i="1">
                <a:solidFill>
                  <a:srgbClr val="0066FF"/>
                </a:solidFill>
                <a:latin typeface="Arial" panose="020B0604020202020204" pitchFamily="34" charset="0"/>
              </a:rPr>
              <a:t>DRAGOTIN KETTE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Reža">
  <a:themeElements>
    <a:clrScheme name="Rež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Rež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573</Words>
  <Application>Microsoft Office PowerPoint</Application>
  <PresentationFormat>On-screen Show (4:3)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Reža</vt:lpstr>
      <vt:lpstr>Dragotin Kette: NA TRGU</vt:lpstr>
      <vt:lpstr> </vt:lpstr>
      <vt:lpstr>PowerPoint Presentation</vt:lpstr>
      <vt:lpstr>DRAGOTIN KETTE, življenje:</vt:lpstr>
      <vt:lpstr>KETTEJEVE LITERARNE SMERI:</vt:lpstr>
      <vt:lpstr>KETTEJEVA PESNIŠKA POT:</vt:lpstr>
      <vt:lpstr>KETTEJEVA DELA:</vt:lpstr>
      <vt:lpstr>MODERNA:</vt:lpstr>
      <vt:lpstr>PowerPoint Presentation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2019-06-03T09:07:48Z</dcterms:created>
  <dcterms:modified xsi:type="dcterms:W3CDTF">2019-06-03T09:07:48Z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