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  <a:srgbClr val="FF681D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0EF3-9990-468E-8F9B-DF92E7805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A928B-BA21-4E77-8B37-C6CF0AF37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4019-FFA0-4FE0-A4CD-FD24273B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4B792-5F99-42B3-8E4E-5E7777EE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309C3-8530-459C-9AA4-76123848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C48C6-8097-4BCD-B30E-7FC0CC7525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873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57C6-6304-4D29-B930-AFC77BBC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43421-FEA0-42FD-8EE0-56FEAA340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AA5E-C17E-429D-8EB6-BF4580AD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E91E8-481D-4457-B9EE-774BF609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E5887-85BF-48D6-9163-38BC69B0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57285-DBA6-41AF-A2AE-7D503DF237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533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3B567-0F9F-4D45-A1CA-81CD2E25C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E618B-7AF1-4221-8AF9-4211D4A6A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BBC07-343D-4CEA-BA7D-E5081089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F446F-85DB-4371-8FE6-DDBF40F2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802B-25FD-4939-9CC7-BB08DD28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C8FE4-68F9-4BDB-9461-7996873C01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634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99C8-329B-48A9-A1EA-9B321A02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3CA3A-DF51-4D88-BC7C-FD6E016F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677DB-0ABA-4E4B-ABA9-D49D052D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9A56B-DCED-4A65-9FE2-2B07B025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F3692-B46D-4353-8583-74B731A4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DE520-51C3-4939-B26E-5A7CCDD3C3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575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4CD5-A169-44CA-89BC-F372FC8F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F30C6-5496-44E3-8197-FE5F09566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9AF6C-8C7D-4EDB-B256-9F48B0BBE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BB73-D0C4-4C18-B12D-E766B544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47F99-30A4-483E-8143-B302C1B1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3B25E-5074-4B99-BDE9-5992CFB1C9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637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D25-5624-4979-858F-6225C95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E88E3-8276-473D-82B5-9A36AD6E9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627E2-8E10-4811-9E8C-D1B082ED5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FEADF-FDA2-4F78-B71B-899F2381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AB211-5A82-4211-8028-0B1C3C02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FA9D2-0114-4628-B09C-9D0B68D5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67F83-10A5-40FE-8AD6-968A0A04E2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80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26A2-3CD1-4648-B203-27017B19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F62D3-74A0-4F07-A520-0879A0B7F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8EF1A-7EB0-4EBA-A680-B291110BC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67C4F8-0345-4E37-84F5-B61AE35D1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A45DC-D3CD-4391-AD2F-528FAD799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62295-975B-44E5-8B26-82BDC3A9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E07BB8-5FA9-4E8C-A706-F321E2B7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119CE-59F4-4AFA-B5C1-1DD14810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CF35A-D7FC-40BB-9AD7-DB8252A6DF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770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5365-3031-4F14-8412-2F8C86B3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F4C8B-5CB8-4A15-B76C-8A014BBB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406394-3FEC-4C09-9503-B4CCCDCE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4A29A-2D1A-44B2-BD14-01653AC5B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DCEB4-782F-4626-A51C-A7B98BF4C9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338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FC514-942F-47E1-8788-870E22A4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F9E28-2062-4EF2-AF6E-4AD0CCA4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EAC5B-270F-4E15-8C8A-22FF0768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F924-10EA-4E23-97FE-F2A7D35B02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760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9C932-8A8B-439F-958D-5107E8F0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06CD1-6B60-452A-9B75-A94B60212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1862D-DD9B-4AFD-B516-2385E66E6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30DE9-5458-462D-A8D9-EA7DD074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CF846-21BF-4983-8529-C93CBE78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DA95A-30AC-4103-A8B6-3628DCCD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C813F-33B8-4829-B78E-E1635DFF55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139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F32-2D7E-48B8-8C95-8C183EDD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B8790-1E08-4A9B-A118-20A1953D3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152C3-2E5F-47FA-9F66-4BD77FA6D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364F9-F96B-45D5-B4E1-49145756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460D1-BF4B-41F1-981B-26992BDF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7550F-DD34-4D32-BAD5-BF53A221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CC6C-1B0E-4F26-9506-633E3DA0EA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968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>
                <a:gamma/>
                <a:shade val="46275"/>
                <a:invGamma/>
              </a:srgbClr>
            </a:gs>
            <a:gs pos="100000">
              <a:srgbClr val="FF5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1CABE5-C2E3-4A9C-914D-15F55FBBA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8F3E5F-AFD3-46CA-9F17-CE272E35B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FA575B-11A6-43BA-A3E0-69F01D56DB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F236E7-24DC-43FC-91D4-CE75777C6D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3EEE43-969C-4C43-9896-2382FBB85F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77F29B-CB9B-445E-A953-6EB2849B6ED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B6FCAF2-3213-4EC2-AB82-2872D8C3F9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rgbClr val="FF0066"/>
                </a:solidFill>
                <a:latin typeface="Century Gothic" panose="020B0502020202020204" pitchFamily="34" charset="0"/>
              </a:rPr>
              <a:t>Edvard Kocbek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0F7B9A2-4270-41FC-91A8-40F058AEF8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>
                <a:latin typeface="Century Gothic" panose="020B0502020202020204" pitchFamily="34" charset="0"/>
              </a:rPr>
              <a:t>Jesen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30D082D-1DDD-47F7-8951-F049BE6DD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66"/>
                </a:solidFill>
                <a:latin typeface="Century Gothic" panose="020B0502020202020204" pitchFamily="34" charset="0"/>
              </a:rPr>
              <a:t>O</a:t>
            </a:r>
            <a:r>
              <a:rPr lang="sl-SI" altLang="sl-SI">
                <a:latin typeface="Century Gothic" panose="020B0502020202020204" pitchFamily="34" charset="0"/>
              </a:rPr>
              <a:t> </a:t>
            </a:r>
            <a:r>
              <a:rPr lang="sl-SI" altLang="sl-SI">
                <a:solidFill>
                  <a:srgbClr val="FF0066"/>
                </a:solidFill>
                <a:latin typeface="Century Gothic" panose="020B0502020202020204" pitchFamily="34" charset="0"/>
              </a:rPr>
              <a:t>PISATELJU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2F7717-9262-4EFA-AA19-764506946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Slovenski pisatelj, pesnik in politik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Rojen 1904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Študij teologije, nato romanistike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Služboval na HR in LJ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1951 zbirka : Pogum in strah : prisilna upokojitev, nadzor do smrti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1961 ponovno objavljal </a:t>
            </a:r>
          </a:p>
          <a:p>
            <a:pPr>
              <a:lnSpc>
                <a:spcPct val="90000"/>
              </a:lnSpc>
            </a:pPr>
            <a:r>
              <a:rPr lang="sl-SI" altLang="sl-SI">
                <a:latin typeface="Century Gothic" panose="020B0502020202020204" pitchFamily="34" charset="0"/>
              </a:rPr>
              <a:t>Smrt : 1981, LJ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E8D44F6-3759-46D8-BE60-E203F743F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66"/>
                </a:solidFill>
                <a:latin typeface="Century Gothic" panose="020B0502020202020204" pitchFamily="34" charset="0"/>
              </a:rPr>
              <a:t>DELA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1F6F728-8725-4082-BF3E-602BD3792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Poezija : Prve pesmi 1924, Zemlja 1934, Zbrane pesmi 1977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Proza : Tovarišija 1949, Strah in pogum 1951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Filozofske, politične in teološke študije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Razprave, članki, eseji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Dramska dela : Plamenica, Mati in sin okoli 1920, Noč pod Hmeljnikom 1943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21C424A-C2B4-4257-91C4-59CDD6030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FF0066"/>
                </a:solidFill>
                <a:latin typeface="Century Gothic" panose="020B0502020202020204" pitchFamily="34" charset="0"/>
              </a:rPr>
              <a:t>JESEN</a:t>
            </a:r>
            <a:br>
              <a:rPr lang="sl-SI" altLang="sl-SI" sz="4000">
                <a:solidFill>
                  <a:srgbClr val="FF0066"/>
                </a:solidFill>
                <a:latin typeface="Century Gothic" panose="020B0502020202020204" pitchFamily="34" charset="0"/>
              </a:rPr>
            </a:br>
            <a:r>
              <a:rPr lang="sl-SI" altLang="sl-SI" sz="2800">
                <a:solidFill>
                  <a:srgbClr val="FF0066"/>
                </a:solidFill>
                <a:latin typeface="Century Gothic" panose="020B0502020202020204" pitchFamily="34" charset="0"/>
              </a:rPr>
              <a:t>_______________________________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787F47-448E-4619-886F-6595CD246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Že pokajo koruzni lati,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To se odpirajo pečati,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Na starih listinah.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Jesenski veter poteguje,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Šuštijo listi zgodbe tuje,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Pri srcu me je strah.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Že pokajo koruzni lati,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Na pot bom moral se podati,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Oditi v daljni kraj.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Jesenski veter poteguje,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Pri srcu mi je vedno huje,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Moči mi zemlja daj!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Že pokajo koruzni lati,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Že slišim zemljo šepetati: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Postajaš zreli sad!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Jesenski veter poteguje,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Nebo se tiho približuje,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1600">
                <a:latin typeface="Century Gothic" panose="020B0502020202020204" pitchFamily="34" charset="0"/>
              </a:rPr>
              <a:t>Odpira se prepad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C272E18-0B40-459B-9E60-E10F66620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66"/>
                </a:solidFill>
                <a:latin typeface="Century Gothic" panose="020B0502020202020204" pitchFamily="34" charset="0"/>
              </a:rPr>
              <a:t>O PESMI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60E6FC6-E16E-43B0-ACEA-EB1E0E1B4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Tema : razmišljujoča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Motiv : pokajoči lati, jesenski veter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1 kitica, 18 verzov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Poosebitev : ‘šuštijo listi zgodbe tuje’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Rima : zaporedna, oklepajoča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Ponovitev verzov : ‘Že pokajo koruzni lati’ in ‘Jesenski veter poteguje’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Ni pomanjševalnic, so okrasni pridevki : starih listinah, jesenski veter, zgodbe tuje,…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Metaforična pesem (predvsem zadnji del)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entury Gothic" panose="020B0502020202020204" pitchFamily="34" charset="0"/>
              </a:rPr>
              <a:t>Vzkliki : ‘ Moči mi zemlja daj!’ -&gt; 12. verz, ‘Postajaš zreli sad!’ -&gt; 15. verz</a:t>
            </a:r>
          </a:p>
          <a:p>
            <a:pPr>
              <a:lnSpc>
                <a:spcPct val="80000"/>
              </a:lnSpc>
            </a:pPr>
            <a:endParaRPr lang="sl-SI" altLang="sl-SI" sz="20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422DF2ED-FCC8-453D-A2C7-76F6FDFDD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66"/>
                </a:solidFill>
                <a:latin typeface="Century Gothic" panose="020B0502020202020204" pitchFamily="34" charset="0"/>
              </a:rPr>
              <a:t>SLIKE</a:t>
            </a:r>
          </a:p>
        </p:txBody>
      </p:sp>
      <p:pic>
        <p:nvPicPr>
          <p:cNvPr id="10245" name="Picture 5" descr="Znamka_Kocbek_2004">
            <a:extLst>
              <a:ext uri="{FF2B5EF4-FFF2-40B4-BE49-F238E27FC236}">
                <a16:creationId xmlns:a16="http://schemas.microsoft.com/office/drawing/2014/main" id="{FEDA6BE0-140B-4FC1-A9B0-8B45ADC93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3960812" cy="282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Kocbek">
            <a:extLst>
              <a:ext uri="{FF2B5EF4-FFF2-40B4-BE49-F238E27FC236}">
                <a16:creationId xmlns:a16="http://schemas.microsoft.com/office/drawing/2014/main" id="{DD6552DC-6D1D-418D-B1BE-6BF075E13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341438"/>
            <a:ext cx="36099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edvard_kocbek_okrog_1970_show">
            <a:extLst>
              <a:ext uri="{FF2B5EF4-FFF2-40B4-BE49-F238E27FC236}">
                <a16:creationId xmlns:a16="http://schemas.microsoft.com/office/drawing/2014/main" id="{C5FDC87D-88DA-469C-8574-12DF44E8D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4608513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edvard_kocbek_okrog_1965_2_show">
            <a:extLst>
              <a:ext uri="{FF2B5EF4-FFF2-40B4-BE49-F238E27FC236}">
                <a16:creationId xmlns:a16="http://schemas.microsoft.com/office/drawing/2014/main" id="{42B4DC7D-7CA2-4509-9DE2-789B9550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73463"/>
            <a:ext cx="3816350" cy="28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3" name="Rectangle 11">
            <a:extLst>
              <a:ext uri="{FF2B5EF4-FFF2-40B4-BE49-F238E27FC236}">
                <a16:creationId xmlns:a16="http://schemas.microsoft.com/office/drawing/2014/main" id="{56ECD50B-D476-4AE9-9797-E448C89E4B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35375" y="1341438"/>
            <a:ext cx="5900738" cy="749300"/>
          </a:xfrm>
        </p:spPr>
        <p:txBody>
          <a:bodyPr anchor="ctr"/>
          <a:lstStyle/>
          <a:p>
            <a:r>
              <a:rPr lang="sl-SI" altLang="sl-SI" sz="4000">
                <a:latin typeface="Century Gothic" panose="020B0502020202020204" pitchFamily="34" charset="0"/>
              </a:rPr>
              <a:t>EDVARD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590EBB61-1C5E-425E-BDC5-BBAFEC0283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80975" y="4221163"/>
            <a:ext cx="6400800" cy="1752600"/>
          </a:xfrm>
        </p:spPr>
        <p:txBody>
          <a:bodyPr/>
          <a:lstStyle/>
          <a:p>
            <a:r>
              <a:rPr lang="sl-SI" altLang="sl-SI" sz="4000">
                <a:latin typeface="Century Gothic" panose="020B0502020202020204" pitchFamily="34" charset="0"/>
              </a:rPr>
              <a:t>KOCBEK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id="{9F52B27B-48ED-472D-89C8-3135D3096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229225"/>
            <a:ext cx="8229600" cy="1143000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KOCBEKOV KIP V TIVOLIJU</a:t>
            </a:r>
          </a:p>
        </p:txBody>
      </p:sp>
      <p:pic>
        <p:nvPicPr>
          <p:cNvPr id="18437" name="Picture 5" descr="8-september-04">
            <a:extLst>
              <a:ext uri="{FF2B5EF4-FFF2-40B4-BE49-F238E27FC236}">
                <a16:creationId xmlns:a16="http://schemas.microsoft.com/office/drawing/2014/main" id="{A03CF392-71B2-44F9-9F9F-D06402CE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6250"/>
            <a:ext cx="6913562" cy="45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Privzeti načrt</vt:lpstr>
      <vt:lpstr>Edvard Kocbek</vt:lpstr>
      <vt:lpstr>O PISATELJU</vt:lpstr>
      <vt:lpstr>DELA</vt:lpstr>
      <vt:lpstr>JESEN _______________________________</vt:lpstr>
      <vt:lpstr>O PESMI</vt:lpstr>
      <vt:lpstr>SLIKE</vt:lpstr>
      <vt:lpstr>EDVARD</vt:lpstr>
      <vt:lpstr>KOCBEKOV KIP V TIVOLIJU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2019-06-03T09:07:49Z</dcterms:created>
  <dcterms:modified xsi:type="dcterms:W3CDTF">2019-06-03T09:07:49Z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