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embedTrueTypeFonts="1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embeddedFontLst>
    <p:embeddedFont>
      <p:font typeface="Roboto" panose="02000000000000000000" pitchFamily="2" charset="0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3" d="100"/>
          <a:sy n="143" d="100"/>
        </p:scale>
        <p:origin x="684" y="11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name="adj" fmla="val 16667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pPr lvl="0">
                <a:spcBef>
                  <a:spcPts val="0"/>
                </a:spcBef>
                <a:buNone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pPr lvl="0">
                <a:spcBef>
                  <a:spcPts val="0"/>
                </a:spcBef>
                <a:buNone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pPr lvl="0">
                <a:spcBef>
                  <a:spcPts val="0"/>
                </a:spcBef>
                <a:buNone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200"/>
            </a:lvl1pPr>
            <a:lvl2pPr lvl="1">
              <a:spcBef>
                <a:spcPts val="0"/>
              </a:spcBef>
              <a:buSzPct val="100000"/>
              <a:defRPr sz="4200"/>
            </a:lvl2pPr>
            <a:lvl3pPr lvl="2">
              <a:spcBef>
                <a:spcPts val="0"/>
              </a:spcBef>
              <a:buSzPct val="100000"/>
              <a:defRPr sz="4200"/>
            </a:lvl3pPr>
            <a:lvl4pPr lvl="3">
              <a:spcBef>
                <a:spcPts val="0"/>
              </a:spcBef>
              <a:buSzPct val="100000"/>
              <a:defRPr sz="4200"/>
            </a:lvl4pPr>
            <a:lvl5pPr lvl="4">
              <a:spcBef>
                <a:spcPts val="0"/>
              </a:spcBef>
              <a:buSzPct val="100000"/>
              <a:defRPr sz="4200"/>
            </a:lvl5pPr>
            <a:lvl6pPr lvl="5">
              <a:spcBef>
                <a:spcPts val="0"/>
              </a:spcBef>
              <a:buSzPct val="100000"/>
              <a:defRPr sz="4200"/>
            </a:lvl6pPr>
            <a:lvl7pPr lvl="6">
              <a:spcBef>
                <a:spcPts val="0"/>
              </a:spcBef>
              <a:buSzPct val="100000"/>
              <a:defRPr sz="4200"/>
            </a:lvl7pPr>
            <a:lvl8pPr lvl="7">
              <a:spcBef>
                <a:spcPts val="0"/>
              </a:spcBef>
              <a:buSzPct val="100000"/>
              <a:defRPr sz="4200"/>
            </a:lvl8pPr>
            <a:lvl9pPr lvl="8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>
                <a:solidFill>
                  <a:schemeClr val="lt1"/>
                </a:solidFill>
              </a:rPr>
              <a:pPr lvl="0">
                <a:spcBef>
                  <a:spcPts val="0"/>
                </a:spcBef>
                <a:buNone/>
              </a:pPr>
              <a:t>‹#›</a:t>
            </a:fld>
            <a:endParaRPr lang="en-GB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pPr lvl="0">
                <a:spcBef>
                  <a:spcPts val="0"/>
                </a:spcBef>
                <a:buNone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999900" cy="2710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2"/>
          </p:nvPr>
        </p:nvSpPr>
        <p:spPr>
          <a:xfrm>
            <a:off x="4694250" y="1919075"/>
            <a:ext cx="3999900" cy="2710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pPr lvl="0">
                <a:spcBef>
                  <a:spcPts val="0"/>
                </a:spcBef>
                <a:buNone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 rot="10800000" flipH="1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1800"/>
            </a:lvl1pPr>
            <a:lvl2pPr lvl="1">
              <a:spcBef>
                <a:spcPts val="0"/>
              </a:spcBef>
              <a:buSzPct val="100000"/>
              <a:defRPr sz="1800"/>
            </a:lvl2pPr>
            <a:lvl3pPr lvl="2">
              <a:spcBef>
                <a:spcPts val="0"/>
              </a:spcBef>
              <a:buSzPct val="100000"/>
              <a:defRPr sz="1800"/>
            </a:lvl3pPr>
            <a:lvl4pPr lvl="3">
              <a:spcBef>
                <a:spcPts val="0"/>
              </a:spcBef>
              <a:buSzPct val="100000"/>
              <a:defRPr sz="1800"/>
            </a:lvl4pPr>
            <a:lvl5pPr lvl="4">
              <a:spcBef>
                <a:spcPts val="0"/>
              </a:spcBef>
              <a:buSzPct val="100000"/>
              <a:defRPr sz="1800"/>
            </a:lvl5pPr>
            <a:lvl6pPr lvl="5">
              <a:spcBef>
                <a:spcPts val="0"/>
              </a:spcBef>
              <a:buSzPct val="100000"/>
              <a:defRPr sz="1800"/>
            </a:lvl6pPr>
            <a:lvl7pPr lvl="6">
              <a:spcBef>
                <a:spcPts val="0"/>
              </a:spcBef>
              <a:buSzPct val="100000"/>
              <a:defRPr sz="1800"/>
            </a:lvl7pPr>
            <a:lvl8pPr lvl="7">
              <a:spcBef>
                <a:spcPts val="0"/>
              </a:spcBef>
              <a:buSzPct val="100000"/>
              <a:defRPr sz="1800"/>
            </a:lvl8pPr>
            <a:lvl9pPr lvl="8">
              <a:spcBef>
                <a:spcPts val="0"/>
              </a:spcBef>
              <a:buSzPct val="100000"/>
              <a:defRPr sz="1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pPr lvl="0">
                <a:spcBef>
                  <a:spcPts val="0"/>
                </a:spcBef>
                <a:buNone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/>
        </p:nvSpPr>
        <p:spPr>
          <a:xfrm rot="10800000" flipH="1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8" name="Shape 38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226077" y="357800"/>
            <a:ext cx="2808000" cy="953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pPr lvl="0">
                <a:spcBef>
                  <a:spcPts val="0"/>
                </a:spcBef>
                <a:buNone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6000"/>
            </a:lvl1pPr>
            <a:lvl2pPr lvl="1">
              <a:spcBef>
                <a:spcPts val="0"/>
              </a:spcBef>
              <a:buSzPct val="100000"/>
              <a:defRPr sz="6000"/>
            </a:lvl2pPr>
            <a:lvl3pPr lvl="2">
              <a:spcBef>
                <a:spcPts val="0"/>
              </a:spcBef>
              <a:buSzPct val="100000"/>
              <a:defRPr sz="6000"/>
            </a:lvl3pPr>
            <a:lvl4pPr lvl="3">
              <a:spcBef>
                <a:spcPts val="0"/>
              </a:spcBef>
              <a:buSzPct val="100000"/>
              <a:defRPr sz="6000"/>
            </a:lvl4pPr>
            <a:lvl5pPr lvl="4">
              <a:spcBef>
                <a:spcPts val="0"/>
              </a:spcBef>
              <a:buSzPct val="100000"/>
              <a:defRPr sz="6000"/>
            </a:lvl5pPr>
            <a:lvl6pPr lvl="5">
              <a:spcBef>
                <a:spcPts val="0"/>
              </a:spcBef>
              <a:buSzPct val="100000"/>
              <a:defRPr sz="6000"/>
            </a:lvl6pPr>
            <a:lvl7pPr lvl="6">
              <a:spcBef>
                <a:spcPts val="0"/>
              </a:spcBef>
              <a:buSzPct val="100000"/>
              <a:defRPr sz="6000"/>
            </a:lvl7pPr>
            <a:lvl8pPr lvl="7">
              <a:spcBef>
                <a:spcPts val="0"/>
              </a:spcBef>
              <a:buSzPct val="100000"/>
              <a:defRPr sz="6000"/>
            </a:lvl8pPr>
            <a:lvl9pPr lvl="8">
              <a:spcBef>
                <a:spcPts val="0"/>
              </a:spcBef>
              <a:buSzPct val="100000"/>
              <a:defRPr sz="6000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>
                <a:solidFill>
                  <a:schemeClr val="lt1"/>
                </a:solidFill>
              </a:rPr>
              <a:pPr lvl="0">
                <a:spcBef>
                  <a:spcPts val="0"/>
                </a:spcBef>
                <a:buNone/>
              </a:pPr>
              <a:t>‹#›</a:t>
            </a:fld>
            <a:endParaRPr lang="en-GB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7" name="Shape 47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ubTitle" idx="1"/>
          </p:nvPr>
        </p:nvSpPr>
        <p:spPr>
          <a:xfrm>
            <a:off x="265500" y="2779466"/>
            <a:ext cx="4045200" cy="12350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>
                <a:solidFill>
                  <a:schemeClr val="lt1"/>
                </a:solidFill>
              </a:rPr>
              <a:pPr lvl="0">
                <a:spcBef>
                  <a:spcPts val="0"/>
                </a:spcBef>
                <a:buNone/>
              </a:pPr>
              <a:t>‹#›</a:t>
            </a:fld>
            <a:endParaRPr lang="en-GB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/>
        </p:nvSpPr>
        <p:spPr>
          <a:xfrm rot="10800000" flipH="1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" name="Shape 54"/>
          <p:cNvSpPr/>
          <p:nvPr/>
        </p:nvSpPr>
        <p:spPr>
          <a:xfrm rot="10800000" flipH="1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>
                <a:solidFill>
                  <a:schemeClr val="lt1"/>
                </a:solidFill>
              </a:rPr>
              <a:pPr lvl="0">
                <a:spcBef>
                  <a:spcPts val="0"/>
                </a:spcBef>
                <a:buNone/>
              </a:pPr>
              <a:t>‹#›</a:t>
            </a:fld>
            <a:endParaRPr lang="en-GB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00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buFont typeface="Roboto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-GB"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pPr lvl="0" algn="r">
                <a:spcBef>
                  <a:spcPts val="0"/>
                </a:spcBef>
                <a:buNone/>
              </a:pPr>
              <a:t>‹#›</a:t>
            </a:fld>
            <a:endParaRPr lang="en-GB" sz="1000">
              <a:solidFill>
                <a:schemeClr val="lt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RAZPOKE: Barbara Korun</a:t>
            </a:r>
          </a:p>
        </p:txBody>
      </p:sp>
      <p:sp>
        <p:nvSpPr>
          <p:cNvPr id="68" name="Shape 68"/>
          <p:cNvSpPr txBox="1">
            <a:spLocks noGrp="1"/>
          </p:cNvSpPr>
          <p:nvPr>
            <p:ph type="subTitle" idx="1"/>
          </p:nvPr>
        </p:nvSpPr>
        <p:spPr>
          <a:xfrm>
            <a:off x="390525" y="2808305"/>
            <a:ext cx="8222100" cy="432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Tretji sklop- JAJCE</a:t>
            </a:r>
          </a:p>
        </p:txBody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➔"/>
            </a:pPr>
            <a:r>
              <a:rPr lang="en-GB"/>
              <a:t>Erotičnost se prelomi v eksistencializem</a:t>
            </a:r>
          </a:p>
          <a:p>
            <a:pPr marL="457200" lvl="0" indent="-228600">
              <a:spcBef>
                <a:spcPts val="0"/>
              </a:spcBef>
              <a:buChar char="➔"/>
            </a:pPr>
            <a:r>
              <a:rPr lang="en-GB"/>
              <a:t>Vprašanja o človekovem obstoju</a:t>
            </a:r>
          </a:p>
        </p:txBody>
      </p:sp>
      <p:pic>
        <p:nvPicPr>
          <p:cNvPr id="6" name="Slika 5" descr="7.jpg"/>
          <p:cNvPicPr>
            <a:picLocks noChangeAspect="1"/>
          </p:cNvPicPr>
          <p:nvPr/>
        </p:nvPicPr>
        <p:blipFill>
          <a:blip r:embed="rId3"/>
          <a:srcRect l="8333" t="20312" b="14062"/>
          <a:stretch>
            <a:fillRect/>
          </a:stretch>
        </p:blipFill>
        <p:spPr>
          <a:xfrm>
            <a:off x="4500562" y="2285998"/>
            <a:ext cx="2117618" cy="2695161"/>
          </a:xfrm>
          <a:prstGeom prst="rect">
            <a:avLst/>
          </a:prstGeom>
        </p:spPr>
      </p:pic>
      <p:pic>
        <p:nvPicPr>
          <p:cNvPr id="7" name="Slika 6" descr="8.jpg"/>
          <p:cNvPicPr>
            <a:picLocks noChangeAspect="1"/>
          </p:cNvPicPr>
          <p:nvPr/>
        </p:nvPicPr>
        <p:blipFill>
          <a:blip r:embed="rId4"/>
          <a:srcRect l="8247" r="8246" b="7787"/>
          <a:stretch>
            <a:fillRect/>
          </a:stretch>
        </p:blipFill>
        <p:spPr>
          <a:xfrm>
            <a:off x="6858016" y="714362"/>
            <a:ext cx="2147600" cy="4215988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Četrti sklop- MIMOBEŽNICE</a:t>
            </a:r>
          </a:p>
        </p:txBody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>
              <a:spcBef>
                <a:spcPts val="0"/>
              </a:spcBef>
              <a:buChar char="➔"/>
            </a:pPr>
            <a:r>
              <a:rPr lang="en-GB"/>
              <a:t>Po obsežnem izlivu čustev, ostanejo le še mimobežne misli</a:t>
            </a:r>
          </a:p>
        </p:txBody>
      </p:sp>
      <p:pic>
        <p:nvPicPr>
          <p:cNvPr id="5" name="Slika 4" descr="9.jpg"/>
          <p:cNvPicPr>
            <a:picLocks noChangeAspect="1"/>
          </p:cNvPicPr>
          <p:nvPr/>
        </p:nvPicPr>
        <p:blipFill>
          <a:blip r:embed="rId3"/>
          <a:srcRect t="28125" b="21875"/>
          <a:stretch>
            <a:fillRect/>
          </a:stretch>
        </p:blipFill>
        <p:spPr>
          <a:xfrm>
            <a:off x="3214678" y="2428874"/>
            <a:ext cx="2571750" cy="2286016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273375" y="1857369"/>
            <a:ext cx="8520600" cy="256860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dirty="0"/>
              <a:t>“</a:t>
            </a:r>
            <a:r>
              <a:rPr lang="en-GB" dirty="0" err="1"/>
              <a:t>Razpoke</a:t>
            </a:r>
            <a:r>
              <a:rPr lang="en-GB" dirty="0"/>
              <a:t> </a:t>
            </a:r>
            <a:r>
              <a:rPr lang="en-GB" dirty="0" err="1"/>
              <a:t>vedno</a:t>
            </a:r>
            <a:r>
              <a:rPr lang="en-GB" dirty="0"/>
              <a:t>, v </a:t>
            </a:r>
            <a:r>
              <a:rPr lang="en-GB" dirty="0" err="1"/>
              <a:t>mikro</a:t>
            </a:r>
            <a:r>
              <a:rPr lang="en-GB" dirty="0"/>
              <a:t> </a:t>
            </a:r>
            <a:r>
              <a:rPr lang="en-GB" dirty="0" err="1"/>
              <a:t>ali</a:t>
            </a:r>
            <a:r>
              <a:rPr lang="en-GB" dirty="0"/>
              <a:t> </a:t>
            </a:r>
            <a:r>
              <a:rPr lang="en-GB" dirty="0" err="1"/>
              <a:t>makrokozmosu</a:t>
            </a:r>
            <a:r>
              <a:rPr lang="en-GB" dirty="0"/>
              <a:t>, v </a:t>
            </a:r>
            <a:r>
              <a:rPr lang="en-GB" dirty="0" err="1"/>
              <a:t>trenutku</a:t>
            </a:r>
            <a:r>
              <a:rPr lang="en-GB" dirty="0"/>
              <a:t> </a:t>
            </a:r>
            <a:r>
              <a:rPr lang="en-GB" dirty="0" err="1"/>
              <a:t>ali</a:t>
            </a:r>
            <a:r>
              <a:rPr lang="en-GB" dirty="0"/>
              <a:t> </a:t>
            </a:r>
            <a:r>
              <a:rPr lang="en-GB" dirty="0" err="1"/>
              <a:t>večnosti</a:t>
            </a:r>
            <a:r>
              <a:rPr lang="en-GB" dirty="0"/>
              <a:t>, </a:t>
            </a:r>
            <a:r>
              <a:rPr lang="en-GB" dirty="0" err="1"/>
              <a:t>naznanjajo</a:t>
            </a:r>
            <a:r>
              <a:rPr lang="en-GB" dirty="0"/>
              <a:t> </a:t>
            </a:r>
            <a:r>
              <a:rPr lang="en-GB" dirty="0" err="1"/>
              <a:t>izgubo</a:t>
            </a:r>
            <a:r>
              <a:rPr lang="en-GB" dirty="0"/>
              <a:t> </a:t>
            </a:r>
            <a:r>
              <a:rPr lang="en-GB" dirty="0" err="1"/>
              <a:t>enega</a:t>
            </a:r>
            <a:r>
              <a:rPr lang="en-GB" dirty="0"/>
              <a:t>. Ta </a:t>
            </a:r>
            <a:r>
              <a:rPr lang="en-GB" dirty="0" err="1"/>
              <a:t>izguba</a:t>
            </a:r>
            <a:r>
              <a:rPr lang="en-GB" dirty="0"/>
              <a:t> je </a:t>
            </a:r>
            <a:r>
              <a:rPr lang="en-GB" dirty="0" err="1"/>
              <a:t>silovita</a:t>
            </a:r>
            <a:r>
              <a:rPr lang="en-GB" dirty="0"/>
              <a:t>, v </a:t>
            </a:r>
            <a:r>
              <a:rPr lang="en-GB" dirty="0" err="1"/>
              <a:t>njej</a:t>
            </a:r>
            <a:r>
              <a:rPr lang="en-GB" dirty="0"/>
              <a:t> </a:t>
            </a:r>
            <a:r>
              <a:rPr lang="en-GB" dirty="0" err="1"/>
              <a:t>lahko</a:t>
            </a:r>
            <a:r>
              <a:rPr lang="en-GB" dirty="0"/>
              <a:t> </a:t>
            </a:r>
            <a:r>
              <a:rPr lang="en-GB" dirty="0" err="1"/>
              <a:t>izgine</a:t>
            </a:r>
            <a:r>
              <a:rPr lang="en-GB" dirty="0"/>
              <a:t> </a:t>
            </a:r>
            <a:r>
              <a:rPr lang="en-GB" dirty="0" err="1"/>
              <a:t>svet</a:t>
            </a:r>
            <a:r>
              <a:rPr lang="en-GB" dirty="0"/>
              <a:t>. </a:t>
            </a:r>
            <a:r>
              <a:rPr lang="en-GB" dirty="0" err="1"/>
              <a:t>Razpoke</a:t>
            </a:r>
            <a:r>
              <a:rPr lang="en-GB" dirty="0"/>
              <a:t> so </a:t>
            </a:r>
            <a:r>
              <a:rPr lang="en-GB" dirty="0" err="1"/>
              <a:t>zarodek</a:t>
            </a:r>
            <a:r>
              <a:rPr lang="en-GB" dirty="0"/>
              <a:t> </a:t>
            </a:r>
            <a:r>
              <a:rPr lang="en-GB" dirty="0" err="1"/>
              <a:t>brezna</a:t>
            </a:r>
            <a:r>
              <a:rPr lang="en-GB" dirty="0"/>
              <a:t> (</a:t>
            </a:r>
            <a:r>
              <a:rPr lang="en-GB" dirty="0" err="1"/>
              <a:t>abyssos</a:t>
            </a:r>
            <a:r>
              <a:rPr lang="en-GB" dirty="0"/>
              <a:t>).”</a:t>
            </a:r>
          </a:p>
        </p:txBody>
      </p:sp>
      <p:pic>
        <p:nvPicPr>
          <p:cNvPr id="144" name="Shape 144" descr="18052974_624356464429093_966542435_n.jpg"/>
          <p:cNvPicPr preferRelativeResize="0"/>
          <p:nvPr/>
        </p:nvPicPr>
        <p:blipFill rotWithShape="1">
          <a:blip r:embed="rId3">
            <a:alphaModFix/>
          </a:blip>
          <a:srcRect t="24543" b="23710"/>
          <a:stretch/>
        </p:blipFill>
        <p:spPr>
          <a:xfrm>
            <a:off x="4042850" y="1939274"/>
            <a:ext cx="3274925" cy="30126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Slika 4" descr="1.jpg"/>
          <p:cNvPicPr>
            <a:picLocks noChangeAspect="1"/>
          </p:cNvPicPr>
          <p:nvPr/>
        </p:nvPicPr>
        <p:blipFill>
          <a:blip r:embed="rId4"/>
          <a:srcRect t="26562" b="25000"/>
          <a:stretch>
            <a:fillRect/>
          </a:stretch>
        </p:blipFill>
        <p:spPr>
          <a:xfrm>
            <a:off x="3929058" y="2786064"/>
            <a:ext cx="2571750" cy="221456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Barbara Korun</a:t>
            </a:r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471900" y="1714494"/>
            <a:ext cx="8222100" cy="3071834"/>
          </a:xfrm>
          <a:prstGeom prst="rect">
            <a:avLst/>
          </a:prstGeom>
          <a:ln w="9525" cap="flat" cmpd="sng">
            <a:solidFill>
              <a:srgbClr val="000000"/>
            </a:solidFill>
            <a:prstDash val="dot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➔"/>
            </a:pPr>
            <a:r>
              <a:rPr lang="en-GB" dirty="0"/>
              <a:t>1963, Ljubljana</a:t>
            </a:r>
          </a:p>
          <a:p>
            <a:pPr marL="457200" lvl="0" indent="-228600" rtl="0">
              <a:spcBef>
                <a:spcPts val="0"/>
              </a:spcBef>
              <a:buChar char="➔"/>
            </a:pPr>
            <a:r>
              <a:rPr lang="en-GB" dirty="0"/>
              <a:t>Diploma </a:t>
            </a:r>
            <a:r>
              <a:rPr lang="en-GB" dirty="0" err="1"/>
              <a:t>iz</a:t>
            </a:r>
            <a:r>
              <a:rPr lang="en-GB" dirty="0"/>
              <a:t> </a:t>
            </a:r>
            <a:r>
              <a:rPr lang="en-GB" dirty="0" err="1"/>
              <a:t>slovenistike</a:t>
            </a:r>
            <a:r>
              <a:rPr lang="en-GB" dirty="0"/>
              <a:t> in </a:t>
            </a:r>
            <a:r>
              <a:rPr lang="en-GB" dirty="0" err="1"/>
              <a:t>primerjalne</a:t>
            </a:r>
            <a:r>
              <a:rPr lang="en-GB" dirty="0"/>
              <a:t> </a:t>
            </a:r>
            <a:r>
              <a:rPr lang="en-GB" dirty="0" err="1"/>
              <a:t>književnosti</a:t>
            </a:r>
            <a:endParaRPr lang="en-GB" dirty="0"/>
          </a:p>
          <a:p>
            <a:pPr marL="457200" lvl="0" indent="-228600" rtl="0">
              <a:spcBef>
                <a:spcPts val="0"/>
              </a:spcBef>
              <a:buChar char="➔"/>
            </a:pPr>
            <a:r>
              <a:rPr lang="en-GB" dirty="0" err="1"/>
              <a:t>Profesorica</a:t>
            </a:r>
            <a:r>
              <a:rPr lang="en-GB" dirty="0"/>
              <a:t> </a:t>
            </a:r>
            <a:r>
              <a:rPr lang="en-GB" dirty="0" err="1"/>
              <a:t>slovenščine</a:t>
            </a:r>
            <a:endParaRPr lang="en-GB" dirty="0"/>
          </a:p>
          <a:p>
            <a:pPr marL="457200" lvl="0" indent="-228600" rtl="0">
              <a:spcBef>
                <a:spcPts val="0"/>
              </a:spcBef>
              <a:buChar char="➔"/>
            </a:pPr>
            <a:r>
              <a:rPr lang="en-GB" dirty="0" err="1"/>
              <a:t>Lektorica</a:t>
            </a:r>
            <a:r>
              <a:rPr lang="en-GB" dirty="0"/>
              <a:t> in </a:t>
            </a:r>
            <a:r>
              <a:rPr lang="en-GB" dirty="0" err="1"/>
              <a:t>dramaturginja</a:t>
            </a:r>
            <a:r>
              <a:rPr lang="en-GB" dirty="0"/>
              <a:t> v </a:t>
            </a:r>
            <a:r>
              <a:rPr lang="en-GB" dirty="0" err="1"/>
              <a:t>Drami</a:t>
            </a:r>
            <a:endParaRPr lang="en-GB" dirty="0"/>
          </a:p>
          <a:p>
            <a:pPr marL="457200" lvl="0" indent="-228600" rtl="0">
              <a:spcBef>
                <a:spcPts val="0"/>
              </a:spcBef>
              <a:buChar char="➔"/>
            </a:pPr>
            <a:r>
              <a:rPr lang="en-GB" dirty="0" err="1"/>
              <a:t>Svobodna</a:t>
            </a:r>
            <a:r>
              <a:rPr lang="en-GB" dirty="0"/>
              <a:t> </a:t>
            </a:r>
            <a:r>
              <a:rPr lang="en-GB" dirty="0" err="1"/>
              <a:t>književnica</a:t>
            </a:r>
            <a:endParaRPr lang="en-GB" dirty="0"/>
          </a:p>
          <a:p>
            <a:pPr marL="457200" lvl="0" indent="-228600" rtl="0">
              <a:spcBef>
                <a:spcPts val="0"/>
              </a:spcBef>
              <a:buChar char="➔"/>
            </a:pPr>
            <a:r>
              <a:rPr lang="en-GB" dirty="0" err="1"/>
              <a:t>Uredniški</a:t>
            </a:r>
            <a:r>
              <a:rPr lang="en-GB" dirty="0"/>
              <a:t> </a:t>
            </a:r>
            <a:r>
              <a:rPr lang="en-GB" dirty="0" err="1"/>
              <a:t>odbor</a:t>
            </a:r>
            <a:r>
              <a:rPr lang="en-GB" dirty="0"/>
              <a:t> (</a:t>
            </a:r>
            <a:r>
              <a:rPr lang="en-GB" dirty="0" err="1"/>
              <a:t>Apokalipsa</a:t>
            </a:r>
            <a:r>
              <a:rPr lang="en-GB" dirty="0"/>
              <a:t> in Nova </a:t>
            </a:r>
            <a:r>
              <a:rPr lang="en-GB" dirty="0" err="1"/>
              <a:t>revija</a:t>
            </a:r>
            <a:r>
              <a:rPr lang="en-GB" dirty="0"/>
              <a:t>)</a:t>
            </a:r>
          </a:p>
        </p:txBody>
      </p:sp>
      <p:pic>
        <p:nvPicPr>
          <p:cNvPr id="22530" name="Picture 2" descr="Rezultat iskanja slik za barbara koru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50" y="642924"/>
            <a:ext cx="1781175" cy="22479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Pesniške zbirke</a:t>
            </a:r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➔"/>
            </a:pPr>
            <a:r>
              <a:rPr lang="en-GB"/>
              <a:t>Ostrina miline, 1999</a:t>
            </a:r>
          </a:p>
          <a:p>
            <a:pPr marL="457200" lvl="0" indent="-228600" rtl="0">
              <a:spcBef>
                <a:spcPts val="0"/>
              </a:spcBef>
              <a:buChar char="➔"/>
            </a:pPr>
            <a:r>
              <a:rPr lang="en-GB"/>
              <a:t>Zapiski iz podmizja, 2003</a:t>
            </a:r>
          </a:p>
          <a:p>
            <a:pPr marL="457200" lvl="0" indent="-228600" rtl="0">
              <a:spcBef>
                <a:spcPts val="0"/>
              </a:spcBef>
              <a:buChar char="➔"/>
            </a:pPr>
            <a:r>
              <a:rPr lang="en-GB"/>
              <a:t>Razpoke, 2004</a:t>
            </a:r>
          </a:p>
          <a:p>
            <a:pPr marL="457200" lvl="0" indent="-228600" rtl="0">
              <a:spcBef>
                <a:spcPts val="0"/>
              </a:spcBef>
              <a:buChar char="➔"/>
            </a:pPr>
            <a:r>
              <a:rPr lang="en-GB"/>
              <a:t>Pridem takoj, 2011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Nagrade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➔"/>
            </a:pPr>
            <a:r>
              <a:rPr lang="en-GB"/>
              <a:t>Slovenski knjižni sejem- najbolši prvenec (Ostrina miline)</a:t>
            </a:r>
          </a:p>
          <a:p>
            <a:pPr marL="457200" lvl="0" indent="-228600" rtl="0">
              <a:spcBef>
                <a:spcPts val="0"/>
              </a:spcBef>
              <a:buChar char="➔"/>
            </a:pPr>
            <a:r>
              <a:rPr lang="en-GB"/>
              <a:t>Zlata ptica (cikel pesmi Monologi v večih jezikih)</a:t>
            </a:r>
          </a:p>
          <a:p>
            <a:pPr marL="457200" lvl="0" indent="-228600" rtl="0">
              <a:spcBef>
                <a:spcPts val="0"/>
              </a:spcBef>
              <a:buChar char="➔"/>
            </a:pPr>
            <a:r>
              <a:rPr lang="en-GB"/>
              <a:t>Veronikina nagrada (Pridem takoj)</a:t>
            </a:r>
          </a:p>
          <a:p>
            <a:pPr marL="457200" lvl="0" indent="-228600" rtl="0">
              <a:spcBef>
                <a:spcPts val="0"/>
              </a:spcBef>
              <a:buChar char="➔"/>
            </a:pPr>
            <a:r>
              <a:rPr lang="en-GB"/>
              <a:t>Tuje nagrade (prevodi literarnih del)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Pesniška zbirka RAZPOKE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➔"/>
            </a:pPr>
            <a:r>
              <a:rPr lang="en-GB"/>
              <a:t>Ljubljana, 2004</a:t>
            </a:r>
          </a:p>
          <a:p>
            <a:pPr marL="457200" lvl="0" indent="-228600" rtl="0">
              <a:spcBef>
                <a:spcPts val="0"/>
              </a:spcBef>
              <a:buChar char="➔"/>
            </a:pPr>
            <a:r>
              <a:rPr lang="en-GB"/>
              <a:t>Zbirka Samorog</a:t>
            </a:r>
          </a:p>
          <a:p>
            <a:pPr marL="457200" lvl="0" indent="-228600" rtl="0">
              <a:spcBef>
                <a:spcPts val="0"/>
              </a:spcBef>
              <a:buChar char="➔"/>
            </a:pPr>
            <a:r>
              <a:rPr lang="en-GB"/>
              <a:t>Urednik: Niko Grafenauer</a:t>
            </a:r>
          </a:p>
          <a:p>
            <a:pPr marL="457200" lvl="0" indent="-228600" rtl="0">
              <a:spcBef>
                <a:spcPts val="0"/>
              </a:spcBef>
              <a:buChar char="➔"/>
            </a:pPr>
            <a:r>
              <a:rPr lang="en-GB"/>
              <a:t>Štirje sklopi (Pitije, Hladni ogenj, Jajce, Mimobežnice)</a:t>
            </a:r>
          </a:p>
          <a:p>
            <a:pPr marL="457200" lvl="0" indent="-228600" rtl="0">
              <a:spcBef>
                <a:spcPts val="0"/>
              </a:spcBef>
              <a:buChar char="➔"/>
            </a:pPr>
            <a:r>
              <a:rPr lang="en-GB"/>
              <a:t>Stopnjevanje </a:t>
            </a:r>
          </a:p>
          <a:p>
            <a:pPr marL="457200" lvl="0" indent="-228600" rtl="0">
              <a:spcBef>
                <a:spcPts val="0"/>
              </a:spcBef>
              <a:buChar char="➔"/>
            </a:pPr>
            <a:r>
              <a:rPr lang="en-GB"/>
              <a:t>Modernistične pesmi</a:t>
            </a:r>
          </a:p>
          <a:p>
            <a:pPr marL="457200" lvl="0" indent="-228600" rtl="0">
              <a:spcBef>
                <a:spcPts val="0"/>
              </a:spcBef>
              <a:buChar char="➔"/>
            </a:pPr>
            <a:r>
              <a:rPr lang="en-GB"/>
              <a:t>Čustva in vprašanja eksistence</a:t>
            </a:r>
          </a:p>
          <a:p>
            <a:pPr marL="457200" lvl="0" indent="-228600" rtl="0">
              <a:spcBef>
                <a:spcPts val="0"/>
              </a:spcBef>
              <a:buChar char="➔"/>
            </a:pPr>
            <a:r>
              <a:rPr lang="en-GB"/>
              <a:t>Odziv na videno ali prebrano</a:t>
            </a:r>
          </a:p>
          <a:p>
            <a:pPr marL="457200" lvl="0" indent="-228600">
              <a:spcBef>
                <a:spcPts val="0"/>
              </a:spcBef>
              <a:buChar char="➔"/>
            </a:pPr>
            <a:r>
              <a:rPr lang="en-GB"/>
              <a:t>Pesmi brez ločil in velikih začetnic</a:t>
            </a:r>
          </a:p>
        </p:txBody>
      </p:sp>
      <p:pic>
        <p:nvPicPr>
          <p:cNvPr id="93" name="Shape 93" descr="6116_170x260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86774" y="431100"/>
            <a:ext cx="1946250" cy="29766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311700" y="1785931"/>
            <a:ext cx="8520600" cy="279339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indent="-228600">
              <a:buFont typeface="Roboto"/>
              <a:buChar char="➔"/>
            </a:pPr>
            <a:r>
              <a:rPr lang="en-GB" dirty="0" err="1"/>
              <a:t>Zemeljsko-čuten</a:t>
            </a:r>
            <a:r>
              <a:rPr lang="en-GB" dirty="0"/>
              <a:t> </a:t>
            </a:r>
            <a:r>
              <a:rPr lang="en-GB" dirty="0" err="1"/>
              <a:t>pomen</a:t>
            </a:r>
            <a:endParaRPr lang="en-GB" dirty="0"/>
          </a:p>
          <a:p>
            <a:pPr marL="457200" lvl="0" indent="-228600" rtl="0">
              <a:spcBef>
                <a:spcPts val="0"/>
              </a:spcBef>
              <a:buChar char="➔"/>
            </a:pPr>
            <a:r>
              <a:rPr lang="en-GB" dirty="0" err="1"/>
              <a:t>Abyssos</a:t>
            </a:r>
            <a:r>
              <a:rPr lang="en-GB" dirty="0"/>
              <a:t>- </a:t>
            </a:r>
            <a:r>
              <a:rPr lang="en-GB" dirty="0" err="1"/>
              <a:t>brezno</a:t>
            </a:r>
            <a:r>
              <a:rPr lang="en-GB" dirty="0"/>
              <a:t>/ </a:t>
            </a:r>
            <a:r>
              <a:rPr lang="en-GB" dirty="0" err="1"/>
              <a:t>globina</a:t>
            </a:r>
            <a:endParaRPr lang="en-GB" dirty="0"/>
          </a:p>
          <a:p>
            <a:pPr marL="457200" lvl="0" indent="-228600">
              <a:spcBef>
                <a:spcPts val="0"/>
              </a:spcBef>
              <a:buChar char="➔"/>
            </a:pPr>
            <a:r>
              <a:rPr lang="en-GB" dirty="0" err="1"/>
              <a:t>Pogosto</a:t>
            </a:r>
            <a:r>
              <a:rPr lang="en-GB" dirty="0"/>
              <a:t> </a:t>
            </a:r>
            <a:r>
              <a:rPr lang="en-GB" dirty="0" err="1"/>
              <a:t>brez</a:t>
            </a:r>
            <a:r>
              <a:rPr lang="en-GB" dirty="0"/>
              <a:t> </a:t>
            </a:r>
            <a:r>
              <a:rPr lang="en-GB" dirty="0" err="1"/>
              <a:t>naslovov</a:t>
            </a:r>
            <a:endParaRPr lang="en-GB" dirty="0"/>
          </a:p>
        </p:txBody>
      </p:sp>
      <p:pic>
        <p:nvPicPr>
          <p:cNvPr id="8" name="Slika 7" descr="1.jpg"/>
          <p:cNvPicPr>
            <a:picLocks noChangeAspect="1"/>
          </p:cNvPicPr>
          <p:nvPr/>
        </p:nvPicPr>
        <p:blipFill>
          <a:blip r:embed="rId3"/>
          <a:srcRect t="17187" b="25000"/>
          <a:stretch>
            <a:fillRect/>
          </a:stretch>
        </p:blipFill>
        <p:spPr>
          <a:xfrm>
            <a:off x="6286512" y="2143122"/>
            <a:ext cx="2571750" cy="2643206"/>
          </a:xfrm>
          <a:prstGeom prst="rect">
            <a:avLst/>
          </a:prstGeom>
        </p:spPr>
      </p:pic>
      <p:pic>
        <p:nvPicPr>
          <p:cNvPr id="9" name="Slika 8" descr="2.jpg"/>
          <p:cNvPicPr>
            <a:picLocks noChangeAspect="1"/>
          </p:cNvPicPr>
          <p:nvPr/>
        </p:nvPicPr>
        <p:blipFill>
          <a:blip r:embed="rId4"/>
          <a:srcRect t="14062" b="25000"/>
          <a:stretch>
            <a:fillRect/>
          </a:stretch>
        </p:blipFill>
        <p:spPr>
          <a:xfrm>
            <a:off x="3571868" y="2143122"/>
            <a:ext cx="2571750" cy="278608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311700" y="1857369"/>
            <a:ext cx="8520600" cy="272180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➔"/>
            </a:pPr>
            <a:r>
              <a:rPr lang="en-GB" dirty="0"/>
              <a:t>Ne </a:t>
            </a:r>
            <a:r>
              <a:rPr lang="en-GB" dirty="0" err="1"/>
              <a:t>zemeljska</a:t>
            </a:r>
            <a:r>
              <a:rPr lang="en-GB" dirty="0"/>
              <a:t> </a:t>
            </a:r>
            <a:r>
              <a:rPr lang="en-GB" dirty="0" err="1"/>
              <a:t>razpoka</a:t>
            </a:r>
            <a:endParaRPr lang="en-GB" dirty="0"/>
          </a:p>
          <a:p>
            <a:pPr marL="457200" lvl="0" indent="-228600" rtl="0">
              <a:spcBef>
                <a:spcPts val="0"/>
              </a:spcBef>
              <a:buChar char="➔"/>
            </a:pPr>
            <a:r>
              <a:rPr lang="en-GB" dirty="0" err="1"/>
              <a:t>Razpoka</a:t>
            </a:r>
            <a:r>
              <a:rPr lang="en-GB" dirty="0"/>
              <a:t> </a:t>
            </a:r>
            <a:r>
              <a:rPr lang="en-GB" dirty="0" err="1"/>
              <a:t>neba</a:t>
            </a:r>
            <a:endParaRPr lang="en-GB" dirty="0"/>
          </a:p>
          <a:p>
            <a:pPr marL="457200" lvl="0" indent="-228600" rtl="0">
              <a:spcBef>
                <a:spcPts val="0"/>
              </a:spcBef>
              <a:buChar char="➔"/>
            </a:pPr>
            <a:r>
              <a:rPr lang="en-GB" dirty="0" err="1"/>
              <a:t>Možnost</a:t>
            </a:r>
            <a:r>
              <a:rPr lang="en-GB" dirty="0"/>
              <a:t> </a:t>
            </a:r>
            <a:r>
              <a:rPr lang="en-GB" dirty="0" err="1"/>
              <a:t>izstopa</a:t>
            </a:r>
            <a:r>
              <a:rPr lang="en-GB" dirty="0"/>
              <a:t> </a:t>
            </a:r>
            <a:r>
              <a:rPr lang="en-GB" dirty="0" err="1"/>
              <a:t>iz</a:t>
            </a:r>
            <a:r>
              <a:rPr lang="en-GB" dirty="0"/>
              <a:t> </a:t>
            </a:r>
            <a:r>
              <a:rPr lang="en-GB" dirty="0" err="1"/>
              <a:t>sebe</a:t>
            </a:r>
            <a:endParaRPr lang="en-GB" dirty="0"/>
          </a:p>
          <a:p>
            <a:pPr marL="457200" lvl="0" indent="-228600">
              <a:spcBef>
                <a:spcPts val="0"/>
              </a:spcBef>
              <a:buChar char="➔"/>
            </a:pPr>
            <a:r>
              <a:rPr lang="en-GB" dirty="0" err="1"/>
              <a:t>Poglobitev</a:t>
            </a:r>
            <a:r>
              <a:rPr lang="en-GB" dirty="0"/>
              <a:t> v </a:t>
            </a:r>
            <a:r>
              <a:rPr lang="en-GB" dirty="0" err="1"/>
              <a:t>svojo</a:t>
            </a:r>
            <a:r>
              <a:rPr lang="en-GB" dirty="0"/>
              <a:t> </a:t>
            </a:r>
            <a:r>
              <a:rPr lang="en-GB" dirty="0" err="1"/>
              <a:t>dušo</a:t>
            </a:r>
            <a:endParaRPr lang="en-GB" dirty="0"/>
          </a:p>
        </p:txBody>
      </p:sp>
      <p:pic>
        <p:nvPicPr>
          <p:cNvPr id="4" name="Slika 3" descr="3.jpg"/>
          <p:cNvPicPr>
            <a:picLocks noChangeAspect="1"/>
          </p:cNvPicPr>
          <p:nvPr/>
        </p:nvPicPr>
        <p:blipFill>
          <a:blip r:embed="rId3"/>
          <a:srcRect l="25000" t="23437" b="25000"/>
          <a:stretch>
            <a:fillRect/>
          </a:stretch>
        </p:blipFill>
        <p:spPr>
          <a:xfrm>
            <a:off x="4214810" y="2143122"/>
            <a:ext cx="1928817" cy="235745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Prvi sklop- PITIJE</a:t>
            </a:r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311700" y="1714493"/>
            <a:ext cx="8520600" cy="307183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➔"/>
            </a:pPr>
            <a:r>
              <a:rPr lang="en-GB" dirty="0" err="1"/>
              <a:t>Grška</a:t>
            </a:r>
            <a:r>
              <a:rPr lang="en-GB" dirty="0"/>
              <a:t> </a:t>
            </a:r>
            <a:r>
              <a:rPr lang="en-GB" dirty="0" err="1"/>
              <a:t>mitologija</a:t>
            </a:r>
            <a:endParaRPr lang="en-GB" dirty="0"/>
          </a:p>
          <a:p>
            <a:pPr marL="457200" lvl="0" indent="-228600" rtl="0">
              <a:spcBef>
                <a:spcPts val="0"/>
              </a:spcBef>
              <a:buChar char="➔"/>
            </a:pPr>
            <a:r>
              <a:rPr lang="en-GB" dirty="0" err="1"/>
              <a:t>Svečnica</a:t>
            </a:r>
            <a:r>
              <a:rPr lang="en-GB" dirty="0"/>
              <a:t> in </a:t>
            </a:r>
            <a:r>
              <a:rPr lang="en-GB" dirty="0" err="1"/>
              <a:t>prerokovalka</a:t>
            </a:r>
            <a:endParaRPr lang="en-GB" dirty="0"/>
          </a:p>
          <a:p>
            <a:pPr marL="457200" lvl="0" indent="-228600" rtl="0">
              <a:spcBef>
                <a:spcPts val="0"/>
              </a:spcBef>
              <a:buChar char="➔"/>
            </a:pPr>
            <a:r>
              <a:rPr lang="en-GB" dirty="0" err="1"/>
              <a:t>Dvoumnost</a:t>
            </a:r>
            <a:endParaRPr lang="en-GB" dirty="0"/>
          </a:p>
          <a:p>
            <a:pPr marL="457200" lvl="0" indent="-228600" rtl="0">
              <a:spcBef>
                <a:spcPts val="0"/>
              </a:spcBef>
              <a:buChar char="➔"/>
            </a:pPr>
            <a:r>
              <a:rPr lang="en-GB" dirty="0" err="1"/>
              <a:t>Deljenje</a:t>
            </a:r>
            <a:r>
              <a:rPr lang="en-GB" dirty="0"/>
              <a:t> </a:t>
            </a:r>
            <a:r>
              <a:rPr lang="en-GB" dirty="0" err="1"/>
              <a:t>nasvetov</a:t>
            </a:r>
            <a:r>
              <a:rPr lang="en-GB" dirty="0"/>
              <a:t> ob </a:t>
            </a:r>
            <a:r>
              <a:rPr lang="en-GB" dirty="0" err="1"/>
              <a:t>stiskah</a:t>
            </a:r>
            <a:endParaRPr lang="en-GB" dirty="0"/>
          </a:p>
          <a:p>
            <a:pPr marL="457200" lvl="0" indent="-228600" rtl="0">
              <a:spcBef>
                <a:spcPts val="0"/>
              </a:spcBef>
              <a:buChar char="➔"/>
            </a:pPr>
            <a:r>
              <a:rPr lang="en-GB" dirty="0" err="1"/>
              <a:t>Nasprotja</a:t>
            </a:r>
            <a:r>
              <a:rPr lang="en-GB" dirty="0"/>
              <a:t> </a:t>
            </a:r>
            <a:r>
              <a:rPr lang="en-GB" dirty="0" err="1"/>
              <a:t>čustev</a:t>
            </a:r>
            <a:endParaRPr lang="en-GB" dirty="0"/>
          </a:p>
          <a:p>
            <a:pPr marL="457200" lvl="0" indent="-228600" rtl="0">
              <a:spcBef>
                <a:spcPts val="0"/>
              </a:spcBef>
              <a:buChar char="➔"/>
            </a:pPr>
            <a:r>
              <a:rPr lang="en-GB" dirty="0" err="1"/>
              <a:t>Erotični</a:t>
            </a:r>
            <a:r>
              <a:rPr lang="en-GB" dirty="0"/>
              <a:t> </a:t>
            </a:r>
            <a:r>
              <a:rPr lang="en-GB" dirty="0" err="1"/>
              <a:t>motivi</a:t>
            </a:r>
            <a:endParaRPr lang="en-GB" dirty="0"/>
          </a:p>
        </p:txBody>
      </p:sp>
      <p:pic>
        <p:nvPicPr>
          <p:cNvPr id="113" name="Shape 113" descr="200px-Collier-priestess_of_Delphi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27300" y="465700"/>
            <a:ext cx="1905000" cy="3848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Slika 6" descr="4.jpg"/>
          <p:cNvPicPr>
            <a:picLocks noChangeAspect="1"/>
          </p:cNvPicPr>
          <p:nvPr/>
        </p:nvPicPr>
        <p:blipFill>
          <a:blip r:embed="rId4"/>
          <a:srcRect l="19444" t="20312" r="13889" b="26562"/>
          <a:stretch>
            <a:fillRect/>
          </a:stretch>
        </p:blipFill>
        <p:spPr>
          <a:xfrm>
            <a:off x="5072066" y="500048"/>
            <a:ext cx="1714512" cy="2428892"/>
          </a:xfrm>
          <a:prstGeom prst="rect">
            <a:avLst/>
          </a:prstGeom>
        </p:spPr>
      </p:pic>
      <p:pic>
        <p:nvPicPr>
          <p:cNvPr id="8" name="Slika 7" descr="5.jpg"/>
          <p:cNvPicPr>
            <a:picLocks noChangeAspect="1"/>
          </p:cNvPicPr>
          <p:nvPr/>
        </p:nvPicPr>
        <p:blipFill>
          <a:blip r:embed="rId5"/>
          <a:srcRect t="28125" b="31250"/>
          <a:stretch>
            <a:fillRect/>
          </a:stretch>
        </p:blipFill>
        <p:spPr>
          <a:xfrm>
            <a:off x="4214810" y="3071816"/>
            <a:ext cx="2571750" cy="185738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Drugi sklop- HLADNI OGENJ</a:t>
            </a:r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➔"/>
            </a:pPr>
            <a:r>
              <a:rPr lang="en-GB"/>
              <a:t>Hladne misli, ki hkrati gorijo kot ogenj</a:t>
            </a:r>
          </a:p>
          <a:p>
            <a:pPr marL="457200" lvl="0" indent="-228600">
              <a:spcBef>
                <a:spcPts val="0"/>
              </a:spcBef>
              <a:buChar char="➔"/>
            </a:pPr>
            <a:r>
              <a:rPr lang="en-GB"/>
              <a:t>Čutnost, stopnjevanje erotičnosti</a:t>
            </a:r>
          </a:p>
        </p:txBody>
      </p:sp>
      <p:pic>
        <p:nvPicPr>
          <p:cNvPr id="5" name="Slika 4" descr="6.jpg"/>
          <p:cNvPicPr>
            <a:picLocks noChangeAspect="1"/>
          </p:cNvPicPr>
          <p:nvPr/>
        </p:nvPicPr>
        <p:blipFill>
          <a:blip r:embed="rId3"/>
          <a:srcRect l="11111" r="5555" b="4687"/>
          <a:stretch>
            <a:fillRect/>
          </a:stretch>
        </p:blipFill>
        <p:spPr>
          <a:xfrm>
            <a:off x="6072198" y="500048"/>
            <a:ext cx="2143140" cy="435771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241</Words>
  <Application>Microsoft Office PowerPoint</Application>
  <PresentationFormat>On-screen Show (16:9)</PresentationFormat>
  <Paragraphs>51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Roboto</vt:lpstr>
      <vt:lpstr>material</vt:lpstr>
      <vt:lpstr>RAZPOKE: Barbara Korun</vt:lpstr>
      <vt:lpstr>Barbara Korun</vt:lpstr>
      <vt:lpstr>Pesniške zbirke</vt:lpstr>
      <vt:lpstr>Nagrade</vt:lpstr>
      <vt:lpstr>Pesniška zbirka RAZPOKE</vt:lpstr>
      <vt:lpstr>PowerPoint Presentation</vt:lpstr>
      <vt:lpstr>PowerPoint Presentation</vt:lpstr>
      <vt:lpstr>Prvi sklop- PITIJE</vt:lpstr>
      <vt:lpstr>Drugi sklop- HLADNI OGENJ</vt:lpstr>
      <vt:lpstr>Tretji sklop- JAJCE</vt:lpstr>
      <vt:lpstr>Četrti sklop- MIMOBEŽNICE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modified xsi:type="dcterms:W3CDTF">2019-07-04T11:10:10Z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