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3" r:id="rId6"/>
    <p:sldId id="264" r:id="rId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2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jeni pravokotnik 14">
            <a:extLst>
              <a:ext uri="{FF2B5EF4-FFF2-40B4-BE49-F238E27FC236}">
                <a16:creationId xmlns:a16="http://schemas.microsoft.com/office/drawing/2014/main" id="{B9D2D69F-2BFE-44DE-BFEB-D1EC44120141}"/>
              </a:ext>
            </a:extLst>
          </p:cNvPr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Zaobljeni pravokotnik 9">
            <a:extLst>
              <a:ext uri="{FF2B5EF4-FFF2-40B4-BE49-F238E27FC236}">
                <a16:creationId xmlns:a16="http://schemas.microsoft.com/office/drawing/2014/main" id="{7371140C-0258-41B0-9F0F-424C9333F22B}"/>
              </a:ext>
            </a:extLst>
          </p:cNvPr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20" name="Podnaslov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7" name="Ograda datuma 18">
            <a:extLst>
              <a:ext uri="{FF2B5EF4-FFF2-40B4-BE49-F238E27FC236}">
                <a16:creationId xmlns:a16="http://schemas.microsoft.com/office/drawing/2014/main" id="{5F964014-6122-4CB9-8867-BBC8D938B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634BE-D350-4D61-BE2D-31903808FB6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7">
            <a:extLst>
              <a:ext uri="{FF2B5EF4-FFF2-40B4-BE49-F238E27FC236}">
                <a16:creationId xmlns:a16="http://schemas.microsoft.com/office/drawing/2014/main" id="{D11B978A-8141-41DE-8F36-B0CC6731E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10">
            <a:extLst>
              <a:ext uri="{FF2B5EF4-FFF2-40B4-BE49-F238E27FC236}">
                <a16:creationId xmlns:a16="http://schemas.microsoft.com/office/drawing/2014/main" id="{4DD815EB-5C88-481F-B4E3-136F3C7B3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7E0D0-E890-406A-8BB8-D189AFA3ECA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2456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4">
            <a:extLst>
              <a:ext uri="{FF2B5EF4-FFF2-40B4-BE49-F238E27FC236}">
                <a16:creationId xmlns:a16="http://schemas.microsoft.com/office/drawing/2014/main" id="{EE32CCCD-A205-45FB-A15A-09E1EB3EF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E7CFB-BD02-436E-BC87-0E71C9A8E40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17">
            <a:extLst>
              <a:ext uri="{FF2B5EF4-FFF2-40B4-BE49-F238E27FC236}">
                <a16:creationId xmlns:a16="http://schemas.microsoft.com/office/drawing/2014/main" id="{ADC6CA3F-4C05-469D-996E-EF0CAFDDD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4">
            <a:extLst>
              <a:ext uri="{FF2B5EF4-FFF2-40B4-BE49-F238E27FC236}">
                <a16:creationId xmlns:a16="http://schemas.microsoft.com/office/drawing/2014/main" id="{8720EE05-D68D-4281-B173-7B4AE02B8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5FF3E-A479-4097-A38C-E6ACD0E8910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98543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4">
            <a:extLst>
              <a:ext uri="{FF2B5EF4-FFF2-40B4-BE49-F238E27FC236}">
                <a16:creationId xmlns:a16="http://schemas.microsoft.com/office/drawing/2014/main" id="{326CB824-4A79-4EC4-97CE-F0739CC0D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25015-F21F-4378-96E2-3CFBE99A259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17">
            <a:extLst>
              <a:ext uri="{FF2B5EF4-FFF2-40B4-BE49-F238E27FC236}">
                <a16:creationId xmlns:a16="http://schemas.microsoft.com/office/drawing/2014/main" id="{D64C0670-0BBC-4A3D-A7BC-B5993AD9E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4">
            <a:extLst>
              <a:ext uri="{FF2B5EF4-FFF2-40B4-BE49-F238E27FC236}">
                <a16:creationId xmlns:a16="http://schemas.microsoft.com/office/drawing/2014/main" id="{981E2709-12D9-4B28-965B-DAD50D79E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9BF94-E065-457B-83EB-25C21B4A8A8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056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4">
            <a:extLst>
              <a:ext uri="{FF2B5EF4-FFF2-40B4-BE49-F238E27FC236}">
                <a16:creationId xmlns:a16="http://schemas.microsoft.com/office/drawing/2014/main" id="{31229F7C-91E9-490F-B114-C0E805B6D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A7A89-016F-4BCB-9C43-F1A4BDDEB7B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17">
            <a:extLst>
              <a:ext uri="{FF2B5EF4-FFF2-40B4-BE49-F238E27FC236}">
                <a16:creationId xmlns:a16="http://schemas.microsoft.com/office/drawing/2014/main" id="{E7FF840A-CBEE-412A-BFA4-11976F4B1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4">
            <a:extLst>
              <a:ext uri="{FF2B5EF4-FFF2-40B4-BE49-F238E27FC236}">
                <a16:creationId xmlns:a16="http://schemas.microsoft.com/office/drawing/2014/main" id="{ABDB97B9-B9CC-4E71-A0D3-BCB9D44DC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69A84-6AE1-48CE-A433-8C0991222BF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24660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jeni pravokotnik 13">
            <a:extLst>
              <a:ext uri="{FF2B5EF4-FFF2-40B4-BE49-F238E27FC236}">
                <a16:creationId xmlns:a16="http://schemas.microsoft.com/office/drawing/2014/main" id="{D95E15AB-D25F-47E9-83B9-854D8FF781E2}"/>
              </a:ext>
            </a:extLst>
          </p:cNvPr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Zaobljeni pravokotnik 10">
            <a:extLst>
              <a:ext uri="{FF2B5EF4-FFF2-40B4-BE49-F238E27FC236}">
                <a16:creationId xmlns:a16="http://schemas.microsoft.com/office/drawing/2014/main" id="{97E6F5D1-56C7-4C55-802D-7ED16ADA84A1}"/>
              </a:ext>
            </a:extLst>
          </p:cNvPr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datuma 3">
            <a:extLst>
              <a:ext uri="{FF2B5EF4-FFF2-40B4-BE49-F238E27FC236}">
                <a16:creationId xmlns:a16="http://schemas.microsoft.com/office/drawing/2014/main" id="{06661DF5-AF68-44FE-AA6E-134404EB9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3D0E9-33F3-400A-BD1D-9434C1E27B7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Ograda noge 4">
            <a:extLst>
              <a:ext uri="{FF2B5EF4-FFF2-40B4-BE49-F238E27FC236}">
                <a16:creationId xmlns:a16="http://schemas.microsoft.com/office/drawing/2014/main" id="{98F03DC4-0D43-4F69-A3B2-1CEF1ED51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5">
            <a:extLst>
              <a:ext uri="{FF2B5EF4-FFF2-40B4-BE49-F238E27FC236}">
                <a16:creationId xmlns:a16="http://schemas.microsoft.com/office/drawing/2014/main" id="{AD9F490F-C4BA-4A96-BE38-3F752C107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0956B-98B0-45CA-97D8-64E65B876B4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46273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24">
            <a:extLst>
              <a:ext uri="{FF2B5EF4-FFF2-40B4-BE49-F238E27FC236}">
                <a16:creationId xmlns:a16="http://schemas.microsoft.com/office/drawing/2014/main" id="{768640DA-74C2-4A8F-9AA7-0A42C180E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D7D5A-2242-4068-92CD-F6BD0CD63B6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17">
            <a:extLst>
              <a:ext uri="{FF2B5EF4-FFF2-40B4-BE49-F238E27FC236}">
                <a16:creationId xmlns:a16="http://schemas.microsoft.com/office/drawing/2014/main" id="{97F65CE6-7281-4955-AFD4-45ABB8297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4">
            <a:extLst>
              <a:ext uri="{FF2B5EF4-FFF2-40B4-BE49-F238E27FC236}">
                <a16:creationId xmlns:a16="http://schemas.microsoft.com/office/drawing/2014/main" id="{7794F5CF-ABDA-4D18-A2C7-972D6BB67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9C13A-A853-4E19-9E1E-C10F3373726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87486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24">
            <a:extLst>
              <a:ext uri="{FF2B5EF4-FFF2-40B4-BE49-F238E27FC236}">
                <a16:creationId xmlns:a16="http://schemas.microsoft.com/office/drawing/2014/main" id="{9EA7881E-538E-4608-A53F-F4EEA31CF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AD3EF-555A-41BF-8575-19444A34A21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17">
            <a:extLst>
              <a:ext uri="{FF2B5EF4-FFF2-40B4-BE49-F238E27FC236}">
                <a16:creationId xmlns:a16="http://schemas.microsoft.com/office/drawing/2014/main" id="{E104964B-55EA-4725-B620-7C94A8102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4">
            <a:extLst>
              <a:ext uri="{FF2B5EF4-FFF2-40B4-BE49-F238E27FC236}">
                <a16:creationId xmlns:a16="http://schemas.microsoft.com/office/drawing/2014/main" id="{8406FADF-16E1-499F-97ED-AB4959BB7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D84E91-8594-4CA0-A700-F7C5E49FDF4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69692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24">
            <a:extLst>
              <a:ext uri="{FF2B5EF4-FFF2-40B4-BE49-F238E27FC236}">
                <a16:creationId xmlns:a16="http://schemas.microsoft.com/office/drawing/2014/main" id="{5DB7DFE8-80BC-44E1-B148-2C40B64E7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D9E68-3A92-4737-B9ED-C27D5A78D2F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17">
            <a:extLst>
              <a:ext uri="{FF2B5EF4-FFF2-40B4-BE49-F238E27FC236}">
                <a16:creationId xmlns:a16="http://schemas.microsoft.com/office/drawing/2014/main" id="{1A444CF6-F9E4-4542-A7E6-A9F04BD4E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>
            <a:extLst>
              <a:ext uri="{FF2B5EF4-FFF2-40B4-BE49-F238E27FC236}">
                <a16:creationId xmlns:a16="http://schemas.microsoft.com/office/drawing/2014/main" id="{C41DEE20-E021-4ECD-8483-8C3A5F94E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2AF1C5-D3F0-450D-84FA-81E34EA097A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38588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jeni pravokotnik 6">
            <a:extLst>
              <a:ext uri="{FF2B5EF4-FFF2-40B4-BE49-F238E27FC236}">
                <a16:creationId xmlns:a16="http://schemas.microsoft.com/office/drawing/2014/main" id="{EF85E7E8-05A4-4C07-9706-E3BB6386A6DF}"/>
              </a:ext>
            </a:extLst>
          </p:cNvPr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grada datuma 1">
            <a:extLst>
              <a:ext uri="{FF2B5EF4-FFF2-40B4-BE49-F238E27FC236}">
                <a16:creationId xmlns:a16="http://schemas.microsoft.com/office/drawing/2014/main" id="{9566996B-7A2F-4DE7-A883-EE2BD39FA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9497B-3135-4E74-9E3B-EA9365DF6C5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2">
            <a:extLst>
              <a:ext uri="{FF2B5EF4-FFF2-40B4-BE49-F238E27FC236}">
                <a16:creationId xmlns:a16="http://schemas.microsoft.com/office/drawing/2014/main" id="{FB30B539-E351-4C25-8803-46FAF2562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3">
            <a:extLst>
              <a:ext uri="{FF2B5EF4-FFF2-40B4-BE49-F238E27FC236}">
                <a16:creationId xmlns:a16="http://schemas.microsoft.com/office/drawing/2014/main" id="{8BC2CEBF-29E9-43C7-895C-89D59CF8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F7316-C3BD-4AD6-99FD-AA48F877F40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64384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24">
            <a:extLst>
              <a:ext uri="{FF2B5EF4-FFF2-40B4-BE49-F238E27FC236}">
                <a16:creationId xmlns:a16="http://schemas.microsoft.com/office/drawing/2014/main" id="{B059D642-E42A-4530-9BBE-E6F4F26AB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9D632-B684-404B-92FD-EDDD5228798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17">
            <a:extLst>
              <a:ext uri="{FF2B5EF4-FFF2-40B4-BE49-F238E27FC236}">
                <a16:creationId xmlns:a16="http://schemas.microsoft.com/office/drawing/2014/main" id="{DCE16A8F-4AA7-4913-8985-EAE1D2CDB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4">
            <a:extLst>
              <a:ext uri="{FF2B5EF4-FFF2-40B4-BE49-F238E27FC236}">
                <a16:creationId xmlns:a16="http://schemas.microsoft.com/office/drawing/2014/main" id="{E3A65C98-EFBE-4E0B-9878-291752871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2F6AA-7937-402F-B957-DABE39A473E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35674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jeni pravokotnik 14">
            <a:extLst>
              <a:ext uri="{FF2B5EF4-FFF2-40B4-BE49-F238E27FC236}">
                <a16:creationId xmlns:a16="http://schemas.microsoft.com/office/drawing/2014/main" id="{D3343E92-3076-489C-857F-B0D1370BA2DD}"/>
              </a:ext>
            </a:extLst>
          </p:cNvPr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Zaokroži en kot pravokotnika 10">
            <a:extLst>
              <a:ext uri="{FF2B5EF4-FFF2-40B4-BE49-F238E27FC236}">
                <a16:creationId xmlns:a16="http://schemas.microsoft.com/office/drawing/2014/main" id="{FE8717DC-2461-4175-9B7C-BA8E9684B33C}"/>
              </a:ext>
            </a:extLst>
          </p:cNvPr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sl-SI" noProof="0"/>
              <a:t>Kliknite ikono, če želite dodati sliko</a:t>
            </a:r>
            <a:endParaRPr lang="en-US" noProof="0"/>
          </a:p>
        </p:txBody>
      </p:sp>
      <p:sp>
        <p:nvSpPr>
          <p:cNvPr id="7" name="Ograda datuma 4">
            <a:extLst>
              <a:ext uri="{FF2B5EF4-FFF2-40B4-BE49-F238E27FC236}">
                <a16:creationId xmlns:a16="http://schemas.microsoft.com/office/drawing/2014/main" id="{6F7EC0A9-A31D-4673-8B18-22DF94E14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E73BA-6264-401E-AFB9-8D8D165CCEF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5">
            <a:extLst>
              <a:ext uri="{FF2B5EF4-FFF2-40B4-BE49-F238E27FC236}">
                <a16:creationId xmlns:a16="http://schemas.microsoft.com/office/drawing/2014/main" id="{E8A5093A-207C-42B4-B962-1D37DB280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6">
            <a:extLst>
              <a:ext uri="{FF2B5EF4-FFF2-40B4-BE49-F238E27FC236}">
                <a16:creationId xmlns:a16="http://schemas.microsoft.com/office/drawing/2014/main" id="{A21EA390-0DAD-4F4A-9EE1-C2980841B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CB9C5-2FEF-4D8C-8BFD-31A1F480121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10055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otnik 6">
            <a:extLst>
              <a:ext uri="{FF2B5EF4-FFF2-40B4-BE49-F238E27FC236}">
                <a16:creationId xmlns:a16="http://schemas.microsoft.com/office/drawing/2014/main" id="{65DA3CE4-7922-49D0-9D73-A9B59900FB55}"/>
              </a:ext>
            </a:extLst>
          </p:cNvPr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aobljeni pravokotnik 8">
            <a:extLst>
              <a:ext uri="{FF2B5EF4-FFF2-40B4-BE49-F238E27FC236}">
                <a16:creationId xmlns:a16="http://schemas.microsoft.com/office/drawing/2014/main" id="{2A0ECF15-7FA8-4ED6-A12D-0B0FD71DA471}"/>
              </a:ext>
            </a:extLst>
          </p:cNvPr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grada naslova 12">
            <a:extLst>
              <a:ext uri="{FF2B5EF4-FFF2-40B4-BE49-F238E27FC236}">
                <a16:creationId xmlns:a16="http://schemas.microsoft.com/office/drawing/2014/main" id="{263E77F6-B4AE-4447-8580-981070897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31" name="Ograda besedila 3">
            <a:extLst>
              <a:ext uri="{FF2B5EF4-FFF2-40B4-BE49-F238E27FC236}">
                <a16:creationId xmlns:a16="http://schemas.microsoft.com/office/drawing/2014/main" id="{F5EF5D3B-0AC3-4EB1-8D72-870C95B24CF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25" name="Ograda datuma 24">
            <a:extLst>
              <a:ext uri="{FF2B5EF4-FFF2-40B4-BE49-F238E27FC236}">
                <a16:creationId xmlns:a16="http://schemas.microsoft.com/office/drawing/2014/main" id="{7E787560-FB2E-4AA5-9673-4510EAED31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9204507-6752-444F-94A4-8F82985F390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8" name="Ograda noge 17">
            <a:extLst>
              <a:ext uri="{FF2B5EF4-FFF2-40B4-BE49-F238E27FC236}">
                <a16:creationId xmlns:a16="http://schemas.microsoft.com/office/drawing/2014/main" id="{D9449031-DB61-4C0B-950B-A015238DE9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>
            <a:extLst>
              <a:ext uri="{FF2B5EF4-FFF2-40B4-BE49-F238E27FC236}">
                <a16:creationId xmlns:a16="http://schemas.microsoft.com/office/drawing/2014/main" id="{1A45D36A-4B79-4ADB-B4C2-E398ECFE0F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7A399"/>
                </a:solidFill>
              </a:defRPr>
            </a:lvl1pPr>
          </a:lstStyle>
          <a:p>
            <a:fld id="{A2716503-A921-4CEA-BD53-D5E2DF98BDE5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8" r:id="rId2"/>
    <p:sldLayoutId id="2147483696" r:id="rId3"/>
    <p:sldLayoutId id="2147483689" r:id="rId4"/>
    <p:sldLayoutId id="2147483690" r:id="rId5"/>
    <p:sldLayoutId id="2147483691" r:id="rId6"/>
    <p:sldLayoutId id="2147483697" r:id="rId7"/>
    <p:sldLayoutId id="2147483692" r:id="rId8"/>
    <p:sldLayoutId id="2147483698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anose="020B0604030504040204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anose="020B0604030504040204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anose="05020102010507070707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anose="020B0604030504040204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V3PPtTvmqW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svetinljudje.si/PictureBroker.aspx?FName=clanek&amp;Id=1743">
            <a:extLst>
              <a:ext uri="{FF2B5EF4-FFF2-40B4-BE49-F238E27FC236}">
                <a16:creationId xmlns:a16="http://schemas.microsoft.com/office/drawing/2014/main" id="{836EA669-5295-4AA1-9DEE-5E2F9485F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52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C5EAC3D4-EB8E-4297-986F-63C327263D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188" y="0"/>
            <a:ext cx="7772400" cy="22590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Ljudska: GOR ČEZ JEZERO</a:t>
            </a:r>
            <a:br>
              <a:rPr lang="sl-SI" dirty="0"/>
            </a:br>
            <a:r>
              <a:rPr lang="sl-SI" sz="3200" dirty="0"/>
              <a:t>( GOR ČEZ IZARO)</a:t>
            </a:r>
            <a:br>
              <a:rPr lang="sl-SI" dirty="0"/>
            </a:br>
            <a:endParaRPr lang="sl-SI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DA0EE51-A687-438F-AE1F-5FBE167027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8888" y="5105400"/>
            <a:ext cx="5392737" cy="1752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b="1">
                <a:solidFill>
                  <a:schemeClr val="bg1"/>
                </a:solidFill>
              </a:rPr>
              <a:t> </a:t>
            </a:r>
            <a:endParaRPr lang="sl-SI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>
            <a:extLst>
              <a:ext uri="{FF2B5EF4-FFF2-40B4-BE49-F238E27FC236}">
                <a16:creationId xmlns:a16="http://schemas.microsoft.com/office/drawing/2014/main" id="{1DEDE11C-5FB7-4F37-9FF8-6B7E728CB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052513"/>
            <a:ext cx="8229600" cy="4926012"/>
          </a:xfrm>
        </p:spPr>
        <p:txBody>
          <a:bodyPr>
            <a:normAutofit fontScale="85000" lnSpcReduction="20000"/>
          </a:bodyPr>
          <a:lstStyle/>
          <a:p>
            <a:pPr marL="265176" indent="-265176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sl-SI" dirty="0"/>
              <a:t>N’</a:t>
            </a:r>
            <a:r>
              <a:rPr lang="sl-SI" dirty="0" err="1"/>
              <a:t>mav</a:t>
            </a:r>
            <a:r>
              <a:rPr lang="sl-SI" dirty="0"/>
              <a:t> čez jezero,</a:t>
            </a:r>
            <a:br>
              <a:rPr lang="sl-SI" dirty="0"/>
            </a:br>
            <a:r>
              <a:rPr lang="sl-SI" dirty="0"/>
              <a:t>n’</a:t>
            </a:r>
            <a:r>
              <a:rPr lang="sl-SI" dirty="0" err="1"/>
              <a:t>mav</a:t>
            </a:r>
            <a:r>
              <a:rPr lang="sl-SI" dirty="0"/>
              <a:t> čez </a:t>
            </a:r>
            <a:r>
              <a:rPr lang="sl-SI" dirty="0" err="1"/>
              <a:t>gmajnico</a:t>
            </a:r>
            <a:r>
              <a:rPr lang="sl-SI" dirty="0"/>
              <a:t>,</a:t>
            </a:r>
            <a:br>
              <a:rPr lang="sl-SI" dirty="0"/>
            </a:br>
            <a:r>
              <a:rPr lang="sl-SI" dirty="0"/>
              <a:t>kjer je dragi dom z mojo zibelko.</a:t>
            </a:r>
            <a:br>
              <a:rPr lang="sl-SI" dirty="0"/>
            </a:br>
            <a:r>
              <a:rPr lang="sl-SI" dirty="0"/>
              <a:t>Kjer so me zibali mamica moja </a:t>
            </a:r>
            <a:br>
              <a:rPr lang="sl-SI" dirty="0"/>
            </a:br>
            <a:r>
              <a:rPr lang="sl-SI" dirty="0"/>
              <a:t>in prepevali: </a:t>
            </a:r>
            <a:r>
              <a:rPr lang="sl-SI" dirty="0" err="1"/>
              <a:t>Hajli</a:t>
            </a:r>
            <a:r>
              <a:rPr lang="sl-SI" dirty="0"/>
              <a:t>, </a:t>
            </a:r>
            <a:r>
              <a:rPr lang="sl-SI" dirty="0" err="1"/>
              <a:t>hajlo</a:t>
            </a:r>
            <a:r>
              <a:rPr lang="sl-SI" dirty="0"/>
              <a:t>!</a:t>
            </a:r>
          </a:p>
          <a:p>
            <a:pPr marL="265176" indent="-265176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sl-SI" dirty="0"/>
              <a:t> K’ sem še majhen bil,</a:t>
            </a:r>
            <a:br>
              <a:rPr lang="sl-SI" dirty="0"/>
            </a:br>
            <a:r>
              <a:rPr lang="sl-SI" dirty="0"/>
              <a:t>sem bil </a:t>
            </a:r>
            <a:r>
              <a:rPr lang="sl-SI" dirty="0" err="1"/>
              <a:t>dro</a:t>
            </a:r>
            <a:r>
              <a:rPr lang="sl-SI" dirty="0"/>
              <a:t> vesel,</a:t>
            </a:r>
            <a:br>
              <a:rPr lang="sl-SI" dirty="0"/>
            </a:br>
            <a:r>
              <a:rPr lang="sl-SI" dirty="0"/>
              <a:t>sem </a:t>
            </a:r>
            <a:r>
              <a:rPr lang="sl-SI" dirty="0" err="1"/>
              <a:t>večbarti</a:t>
            </a:r>
            <a:r>
              <a:rPr lang="sl-SI" dirty="0"/>
              <a:t> k’</a:t>
            </a:r>
            <a:r>
              <a:rPr lang="sl-SI" dirty="0" err="1"/>
              <a:t>tero</a:t>
            </a:r>
            <a:r>
              <a:rPr lang="sl-SI" dirty="0"/>
              <a:t> pesem pel,</a:t>
            </a:r>
            <a:br>
              <a:rPr lang="sl-SI" dirty="0"/>
            </a:br>
            <a:r>
              <a:rPr lang="sl-SI" dirty="0"/>
              <a:t>zdaj vse minulo je,</a:t>
            </a:r>
            <a:br>
              <a:rPr lang="sl-SI" dirty="0"/>
            </a:br>
            <a:r>
              <a:rPr lang="sl-SI" dirty="0"/>
              <a:t>nič več pel ne bom,</a:t>
            </a:r>
            <a:br>
              <a:rPr lang="sl-SI" dirty="0"/>
            </a:br>
            <a:r>
              <a:rPr lang="sl-SI" dirty="0"/>
              <a:t>zdaj ni več moj ljubi, dragi dom.</a:t>
            </a:r>
          </a:p>
          <a:p>
            <a:pPr marL="265176" indent="-265176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sl-SI" dirty="0"/>
              <a:t>Hiša </a:t>
            </a:r>
            <a:r>
              <a:rPr lang="sl-SI" dirty="0" err="1"/>
              <a:t>očina</a:t>
            </a:r>
            <a:r>
              <a:rPr lang="sl-SI" dirty="0"/>
              <a:t>, ljuba mamica,</a:t>
            </a:r>
            <a:br>
              <a:rPr lang="sl-SI" dirty="0"/>
            </a:br>
            <a:r>
              <a:rPr lang="sl-SI" dirty="0"/>
              <a:t>oh, da videl bi še </a:t>
            </a:r>
            <a:r>
              <a:rPr lang="sl-SI" dirty="0" err="1"/>
              <a:t>enbart</a:t>
            </a:r>
            <a:r>
              <a:rPr lang="sl-SI" dirty="0"/>
              <a:t> oba,</a:t>
            </a:r>
            <a:br>
              <a:rPr lang="sl-SI" dirty="0"/>
            </a:br>
            <a:r>
              <a:rPr lang="sl-SI" dirty="0"/>
              <a:t>oh da bi videl jo, mamico svojo,</a:t>
            </a:r>
            <a:br>
              <a:rPr lang="sl-SI" dirty="0"/>
            </a:br>
            <a:r>
              <a:rPr lang="sl-SI" dirty="0"/>
              <a:t>pa bi spet zapel: </a:t>
            </a:r>
            <a:r>
              <a:rPr lang="sl-SI" dirty="0" err="1"/>
              <a:t>Hajli</a:t>
            </a:r>
            <a:r>
              <a:rPr lang="sl-SI" dirty="0"/>
              <a:t>, </a:t>
            </a:r>
            <a:r>
              <a:rPr lang="sl-SI" dirty="0" err="1"/>
              <a:t>hajlo</a:t>
            </a:r>
            <a:r>
              <a:rPr lang="sl-SI" dirty="0"/>
              <a:t>!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C28004F-1CFC-4EB8-83C7-1371A1329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0"/>
            <a:ext cx="8183562" cy="1050925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GOR ČEZ IZARO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F566D57B-D49D-4263-B8C8-E7C2E14A5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836613"/>
            <a:ext cx="8183562" cy="4187825"/>
          </a:xfrm>
        </p:spPr>
        <p:txBody>
          <a:bodyPr>
            <a:normAutofit fontScale="25000" lnSpcReduction="20000"/>
          </a:bodyPr>
          <a:lstStyle/>
          <a:p>
            <a:pPr marL="265176" indent="-265176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sl-SI" sz="6400" dirty="0"/>
              <a:t>Gor čez </a:t>
            </a:r>
            <a:r>
              <a:rPr lang="sl-SI" sz="6400" dirty="0" err="1"/>
              <a:t>izaro</a:t>
            </a:r>
            <a:r>
              <a:rPr lang="sl-SI" sz="6400" dirty="0"/>
              <a:t>,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6400" dirty="0"/>
              <a:t>gor čez </a:t>
            </a:r>
            <a:r>
              <a:rPr lang="sl-SI" sz="6400" dirty="0" err="1"/>
              <a:t>gmajnico</a:t>
            </a:r>
            <a:r>
              <a:rPr lang="sl-SI" sz="6400" dirty="0"/>
              <a:t>,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6400" dirty="0"/>
              <a:t>kjer je dragi dom                                                            DRO = ZELO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6400" dirty="0"/>
              <a:t>z mojo zibelko,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6400" dirty="0"/>
              <a:t> kjer so me zibali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6400" dirty="0"/>
              <a:t>mamica moja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6400" dirty="0"/>
              <a:t>in prepevali </a:t>
            </a:r>
            <a:r>
              <a:rPr lang="sl-SI" sz="6400" dirty="0" err="1"/>
              <a:t>hajli</a:t>
            </a:r>
            <a:r>
              <a:rPr lang="sl-SI" sz="6400" dirty="0"/>
              <a:t>, </a:t>
            </a:r>
            <a:r>
              <a:rPr lang="sl-SI" sz="6400" dirty="0" err="1"/>
              <a:t>hajlo</a:t>
            </a:r>
            <a:r>
              <a:rPr lang="sl-SI" sz="6400" dirty="0"/>
              <a:t>. </a:t>
            </a:r>
          </a:p>
          <a:p>
            <a:pPr marL="265176" indent="-265176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sl-SI" sz="6400" dirty="0"/>
              <a:t> Ko sem še majhen bil,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6400" dirty="0"/>
              <a:t>sem </a:t>
            </a:r>
            <a:r>
              <a:rPr lang="sl-SI" sz="6400" dirty="0" err="1"/>
              <a:t>dro</a:t>
            </a:r>
            <a:r>
              <a:rPr lang="sl-SI" sz="6400" dirty="0"/>
              <a:t>* vesel,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6400" dirty="0"/>
              <a:t>sem več </a:t>
            </a:r>
            <a:r>
              <a:rPr lang="sl-SI" sz="6400" dirty="0" err="1"/>
              <a:t>barti</a:t>
            </a:r>
            <a:r>
              <a:rPr lang="sl-SI" sz="6400" dirty="0"/>
              <a:t>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6400" dirty="0"/>
              <a:t>k'</a:t>
            </a:r>
            <a:r>
              <a:rPr lang="sl-SI" sz="6400" dirty="0" err="1"/>
              <a:t>tero</a:t>
            </a:r>
            <a:r>
              <a:rPr lang="sl-SI" sz="6400" dirty="0"/>
              <a:t> pesem pel,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6400" dirty="0"/>
              <a:t>zdaj vse minulo je,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6400" dirty="0"/>
              <a:t>nič več pel ne bom,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6400" dirty="0"/>
              <a:t>saj ni več moj ljubi, dragi dom. </a:t>
            </a:r>
          </a:p>
          <a:p>
            <a:pPr marL="265176" indent="-265176" fontAlgn="auto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sl-SI" sz="6400" dirty="0"/>
              <a:t> Hiša </a:t>
            </a:r>
            <a:r>
              <a:rPr lang="sl-SI" sz="6400" dirty="0" err="1"/>
              <a:t>očina</a:t>
            </a:r>
            <a:r>
              <a:rPr lang="sl-SI" sz="6400" dirty="0"/>
              <a:t>,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6400" dirty="0" err="1"/>
              <a:t>juba</a:t>
            </a:r>
            <a:r>
              <a:rPr lang="sl-SI" sz="6400" dirty="0"/>
              <a:t> mamica,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6400" dirty="0"/>
              <a:t>oh, da našel bi še enkrat oba,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6400" dirty="0"/>
              <a:t>da b' še našel njo,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6400" dirty="0"/>
              <a:t>mamico svojo,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6400" dirty="0"/>
              <a:t>pa bi spet zapel </a:t>
            </a:r>
            <a:r>
              <a:rPr lang="sl-SI" sz="6400" dirty="0" err="1"/>
              <a:t>hajli</a:t>
            </a:r>
            <a:r>
              <a:rPr lang="sl-SI" sz="6400" dirty="0"/>
              <a:t>, </a:t>
            </a:r>
            <a:r>
              <a:rPr lang="sl-SI" sz="6400" dirty="0" err="1"/>
              <a:t>hajlo</a:t>
            </a:r>
            <a:r>
              <a:rPr lang="sl-SI" sz="6400" dirty="0"/>
              <a:t>.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sl-SI" dirty="0"/>
              <a:t> 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grada vsebine 2">
            <a:extLst>
              <a:ext uri="{FF2B5EF4-FFF2-40B4-BE49-F238E27FC236}">
                <a16:creationId xmlns:a16="http://schemas.microsoft.com/office/drawing/2014/main" id="{C690A422-18CC-4C4F-850D-6485845F29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0825" y="476250"/>
            <a:ext cx="4148138" cy="5326063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sl-SI" altLang="sl-SI"/>
              <a:t>Slovenska narodna oz. ljudska pesem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l-SI" altLang="sl-SI"/>
              <a:t>Zunanja Zgradba besedila: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     3 verzi, 7 kitic.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l-SI" altLang="sl-SI"/>
              <a:t>Notranja zgradba besedila: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     Lirska pesem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l-SI" altLang="sl-SI"/>
              <a:t>Tema:  družbena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/>
              <a:t>   ter domovinska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l-SI" altLang="sl-SI"/>
              <a:t>Domnevajo da je nastala na koroškem</a:t>
            </a:r>
          </a:p>
        </p:txBody>
      </p:sp>
      <p:pic>
        <p:nvPicPr>
          <p:cNvPr id="9219" name="Picture 2" descr="http://www.hervardi.com/images/nose008.jpg">
            <a:extLst>
              <a:ext uri="{FF2B5EF4-FFF2-40B4-BE49-F238E27FC236}">
                <a16:creationId xmlns:a16="http://schemas.microsoft.com/office/drawing/2014/main" id="{BE0EB70C-1291-4ECE-B332-1975E74203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333375"/>
            <a:ext cx="4356100" cy="55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94BA984-83E5-4662-92F4-73CAE2DFC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0"/>
            <a:ext cx="7823200" cy="790575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ZNAČILNOSTI</a:t>
            </a:r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C6F4FD31-D5E0-4911-A678-464511F41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333375"/>
            <a:ext cx="8713788" cy="6048375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sl-SI" altLang="sl-SI" sz="2500"/>
              <a:t>Motiv pesmi: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500"/>
              <a:t>Rodni kraj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l-SI" altLang="sl-SI" sz="2500"/>
              <a:t>Snov pesmi: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500"/>
              <a:t>Hrepenenje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l-SI" altLang="sl-SI" sz="2500"/>
              <a:t>Pomanjševalnice: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500"/>
              <a:t>Gmajnica, mamica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l-SI" altLang="sl-SI" sz="2500"/>
              <a:t>Okrasni pridevki: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500"/>
              <a:t> mojo, lubi, dragi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l-SI" altLang="sl-SI" sz="2500"/>
              <a:t>Starinske ter narečne besede: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500"/>
              <a:t>Izaro, dro, brati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l-SI" altLang="sl-SI" sz="2500"/>
              <a:t>Sporočilo: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500"/>
              <a:t>Zaradi hrepenenja po domu, postajaš nesrečen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 sz="2500"/>
          </a:p>
          <a:p>
            <a:pPr>
              <a:buFont typeface="Wingdings 2" panose="05020102010507070707" pitchFamily="18" charset="2"/>
              <a:buNone/>
            </a:pPr>
            <a:endParaRPr lang="sl-SI" altLang="sl-SI" sz="2500"/>
          </a:p>
          <a:p>
            <a:pPr>
              <a:buFont typeface="Wingdings 2" panose="05020102010507070707" pitchFamily="18" charset="2"/>
              <a:buNone/>
            </a:pPr>
            <a:endParaRPr lang="sl-SI" altLang="sl-SI" sz="2500"/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500"/>
              <a:t> 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500"/>
              <a:t>    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 sz="2500"/>
          </a:p>
          <a:p>
            <a:pPr>
              <a:buFont typeface="Wingdings 2" panose="05020102010507070707" pitchFamily="18" charset="2"/>
              <a:buNone/>
            </a:pPr>
            <a:endParaRPr lang="sl-SI" altLang="sl-SI" sz="2500"/>
          </a:p>
          <a:p>
            <a:pPr>
              <a:buFont typeface="Wingdings 2" panose="05020102010507070707" pitchFamily="18" charset="2"/>
              <a:buNone/>
            </a:pPr>
            <a:endParaRPr lang="sl-SI" altLang="sl-SI" sz="2500"/>
          </a:p>
          <a:p>
            <a:pPr>
              <a:buFont typeface="Wingdings 2" panose="05020102010507070707" pitchFamily="18" charset="2"/>
              <a:buNone/>
            </a:pPr>
            <a:endParaRPr lang="sl-SI" altLang="sl-SI" sz="2500"/>
          </a:p>
        </p:txBody>
      </p:sp>
      <p:pic>
        <p:nvPicPr>
          <p:cNvPr id="10244" name="Picture 2" descr="http://ris.vecer.com/RISStorage1/links/01/52/17/40/01521740-300.jpg">
            <a:extLst>
              <a:ext uri="{FF2B5EF4-FFF2-40B4-BE49-F238E27FC236}">
                <a16:creationId xmlns:a16="http://schemas.microsoft.com/office/drawing/2014/main" id="{92E8BFA2-1153-4230-AE06-6457D09D15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125538"/>
            <a:ext cx="3865562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grada vsebine 2">
            <a:extLst>
              <a:ext uri="{FF2B5EF4-FFF2-40B4-BE49-F238E27FC236}">
                <a16:creationId xmlns:a16="http://schemas.microsoft.com/office/drawing/2014/main" id="{CC44FF20-8EE5-41FF-A6DB-5CFC91A79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r>
              <a:rPr lang="sl-SI" altLang="sl-SI">
                <a:hlinkClick r:id="rId2"/>
              </a:rPr>
              <a:t>http://www.youtube.com/watch?v=V3PPtTvmqWk</a:t>
            </a:r>
            <a:endParaRPr lang="sl-SI" altLang="sl-SI"/>
          </a:p>
          <a:p>
            <a:endParaRPr lang="sl-SI" altLang="sl-SI"/>
          </a:p>
          <a:p>
            <a:r>
              <a:rPr lang="sl-SI" altLang="sl-SI"/>
              <a:t>Zrinka Milanov je prva ki jo je odpela z glasbeno spremljavo. Uglasbenili pa niso zadnje kitice.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gled">
  <a:themeElements>
    <a:clrScheme name="Pogl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ogled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Pogl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144</Words>
  <Application>Microsoft Office PowerPoint</Application>
  <PresentationFormat>On-screen Show (4:3)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Courier New</vt:lpstr>
      <vt:lpstr>Verdana</vt:lpstr>
      <vt:lpstr>Wingdings 2</vt:lpstr>
      <vt:lpstr>Pogled</vt:lpstr>
      <vt:lpstr>Ljudska: GOR ČEZ JEZERO ( GOR ČEZ IZARO) </vt:lpstr>
      <vt:lpstr>PowerPoint Presentation</vt:lpstr>
      <vt:lpstr>GOR ČEZ IZARO</vt:lpstr>
      <vt:lpstr>PowerPoint Presentation</vt:lpstr>
      <vt:lpstr>ZNAČILNOSTI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2019-06-03T09:07:49Z</dcterms:created>
  <dcterms:modified xsi:type="dcterms:W3CDTF">2019-06-03T09:07:49Z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