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7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18E2768-DBAE-45A0-9333-91A4BDB4EA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399833E-D2C1-4004-A93D-5D3924E99D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D9299E-C546-4577-BBBF-92600C580F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2F622C-27C8-464E-9AE2-2D114604B07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95370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468B08F-0000-4B87-83DE-70AAAE34D0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F093E85-37D6-4FEF-BF50-C58FB93972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49A46E5-9350-4C9B-AC0F-EFF4B22F70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714EF6-1428-4C1B-9CFA-3F9BF9B6425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18347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70F5FAC-33A0-4D58-8E2A-075D9AB2E0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731BA4-95D7-435B-9E5B-B36E762097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53236E9-846F-43DF-8A51-A5629EB061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DCB6B9-ED48-414D-B36D-3CA032E0EAF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41206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506A746-1352-4E3D-A588-37857E3137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35AC73-6547-4BC7-97F4-C21CD2BF55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13DCFC2-8C42-4A46-89B0-96000F0808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7F1E19-726E-4517-95B7-208F8612276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34944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F402B3-F81C-4A3D-9316-2C7911F17A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0765583-E48C-4A46-A399-C7D9E2AF8E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AC98485-CC2D-4116-9163-F7BC4DDA23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878681-509A-493F-A517-7BA94B0A046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30506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EC734DC-5972-47B4-B8FB-8D6ED03DC4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5F6A613-F80C-45E6-90A7-B64E92464D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E6E1F2B-2617-4181-8CFD-EBF637D08F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5367F2-36BA-4D60-B8B0-4E136A31524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54335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7B1A724-4CDC-4260-9DC8-236705D844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BE2E963-9647-4824-B925-1B5A931D6A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4A450EF-6B27-45D8-9D74-2DCB464C2F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345A7B-FD1E-45E7-8006-CE60AF88EC2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41582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6FD3357-25F1-499B-990B-18679D8B51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4398EE7-406B-402C-9E25-D2F40D56F4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72B319D-B618-4C50-9101-413E9240CC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A34473-BEC8-451D-9FE5-55A20E50F74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40962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2781356-C3D4-4C55-93B1-B5AF907DC9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51C235F-0FCF-4955-A2DF-D1E064B78F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D0F7827-FAE5-4242-8ED5-5B8C5B26FD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B53134-9373-4156-8B8B-6945BA09B99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49753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055C5E7-0C93-4914-BD30-10BCE5BEDF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3B6CE89-D2E3-4246-9D3E-D7EC14188D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A8E475-624A-4A22-8BDD-28C2B68E7A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A9D3D8-FFAB-4DA8-B248-DB76DDD5C6C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8843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5429ABB-11D7-47AE-B297-C651B4B79C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BCD6CB0-1A82-41AE-883E-E39EFC97EB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6C28F35-9A32-4C1F-AC8F-0A88DE88E3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7A3C9F-34B2-475F-B247-B3E2C9CE3C4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390735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B69548AC-A5DE-4937-BBE2-BC7406686E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/>
              <a:t>Kliknite, če želite urediti slog naslova matrice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2313B4F6-5F34-424B-902E-0E2B479932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4AAE6D4F-131F-4C5B-8BFA-A60FF283182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8906C19A-166D-47C3-9728-33FEB068F72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2294" name="Rectangle 6">
            <a:extLst>
              <a:ext uri="{FF2B5EF4-FFF2-40B4-BE49-F238E27FC236}">
                <a16:creationId xmlns:a16="http://schemas.microsoft.com/office/drawing/2014/main" id="{400082F9-E704-48B7-A51F-5366AB0F65F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1pPr>
          </a:lstStyle>
          <a:p>
            <a:fld id="{1C8C8D3A-7E68-4045-A906-62949D9D2330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5F237829-77FB-4932-A9FB-580982F75B4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/>
              <a:t>Antična književnost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A23FF896-D3AC-4486-8BDC-39B4F60A2A9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sl-SI"/>
          </a:p>
        </p:txBody>
      </p:sp>
    </p:spTree>
  </p:cSld>
  <p:clrMapOvr>
    <a:masterClrMapping/>
  </p:clrMapOvr>
  <p:transition>
    <p:wipe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85107D3D-888E-4569-92CC-7522067410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4652963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sl-SI" dirty="0"/>
              <a:t>Čas: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2F5961A3-34E3-4A29-9313-0BD7642780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6021388"/>
            <a:ext cx="8229600" cy="655637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sl-SI" sz="2400" dirty="0"/>
              <a:t> od 1000 pr. n. št. do 5. st. n. š.</a:t>
            </a:r>
          </a:p>
        </p:txBody>
      </p:sp>
      <p:sp>
        <p:nvSpPr>
          <p:cNvPr id="3076" name="Text Box 6">
            <a:extLst>
              <a:ext uri="{FF2B5EF4-FFF2-40B4-BE49-F238E27FC236}">
                <a16:creationId xmlns:a16="http://schemas.microsoft.com/office/drawing/2014/main" id="{6AB58793-64D0-4275-B21B-B4EF74B2AE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620713"/>
            <a:ext cx="842486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l-SI" altLang="sl-SI" sz="4400"/>
              <a:t>                   Antika</a:t>
            </a:r>
          </a:p>
        </p:txBody>
      </p:sp>
      <p:sp>
        <p:nvSpPr>
          <p:cNvPr id="14344" name="Text Box 8">
            <a:extLst>
              <a:ext uri="{FF2B5EF4-FFF2-40B4-BE49-F238E27FC236}">
                <a16:creationId xmlns:a16="http://schemas.microsoft.com/office/drawing/2014/main" id="{3928675E-1725-475A-9DC6-D5AA24B21A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214563"/>
            <a:ext cx="4464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l-SI" altLang="sl-SI"/>
              <a:t>lat. antiquus = star, starodaven</a:t>
            </a:r>
          </a:p>
        </p:txBody>
      </p:sp>
      <p:sp>
        <p:nvSpPr>
          <p:cNvPr id="14346" name="Line 10">
            <a:extLst>
              <a:ext uri="{FF2B5EF4-FFF2-40B4-BE49-F238E27FC236}">
                <a16:creationId xmlns:a16="http://schemas.microsoft.com/office/drawing/2014/main" id="{38BFB6BA-6421-4B6B-AF46-7D1592A6F298}"/>
              </a:ext>
            </a:extLst>
          </p:cNvPr>
          <p:cNvSpPr>
            <a:spLocks noChangeShapeType="1"/>
          </p:cNvSpPr>
          <p:nvPr/>
        </p:nvSpPr>
        <p:spPr bwMode="auto">
          <a:xfrm>
            <a:off x="5072063" y="1500188"/>
            <a:ext cx="15113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4347" name="Line 11">
            <a:extLst>
              <a:ext uri="{FF2B5EF4-FFF2-40B4-BE49-F238E27FC236}">
                <a16:creationId xmlns:a16="http://schemas.microsoft.com/office/drawing/2014/main" id="{153F9EFC-9D48-44F6-AFD6-ED20317D437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28938" y="1357313"/>
            <a:ext cx="1368425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4348" name="Text Box 12">
            <a:extLst>
              <a:ext uri="{FF2B5EF4-FFF2-40B4-BE49-F238E27FC236}">
                <a16:creationId xmlns:a16="http://schemas.microsoft.com/office/drawing/2014/main" id="{BF8ED416-15C9-4560-934A-C3882BA00E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4525" y="2205038"/>
            <a:ext cx="33115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l-SI" altLang="sl-SI"/>
              <a:t>stara doba Grkov in Rimljanov</a:t>
            </a:r>
          </a:p>
        </p:txBody>
      </p:sp>
      <p:sp>
        <p:nvSpPr>
          <p:cNvPr id="14349" name="Line 13">
            <a:extLst>
              <a:ext uri="{FF2B5EF4-FFF2-40B4-BE49-F238E27FC236}">
                <a16:creationId xmlns:a16="http://schemas.microsoft.com/office/drawing/2014/main" id="{FF3D3A8E-CA33-423F-8756-E189ADE22860}"/>
              </a:ext>
            </a:extLst>
          </p:cNvPr>
          <p:cNvSpPr>
            <a:spLocks noChangeShapeType="1"/>
          </p:cNvSpPr>
          <p:nvPr/>
        </p:nvSpPr>
        <p:spPr bwMode="auto">
          <a:xfrm>
            <a:off x="4427538" y="1341438"/>
            <a:ext cx="504825" cy="201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4350" name="Text Box 14">
            <a:extLst>
              <a:ext uri="{FF2B5EF4-FFF2-40B4-BE49-F238E27FC236}">
                <a16:creationId xmlns:a16="http://schemas.microsoft.com/office/drawing/2014/main" id="{19FAA44E-1D3D-4A93-877C-B1F486267F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150" y="3429000"/>
            <a:ext cx="539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l-SI" altLang="sl-SI"/>
              <a:t>                       antična književnost</a:t>
            </a:r>
          </a:p>
        </p:txBody>
      </p:sp>
      <p:sp>
        <p:nvSpPr>
          <p:cNvPr id="14351" name="Line 15">
            <a:extLst>
              <a:ext uri="{FF2B5EF4-FFF2-40B4-BE49-F238E27FC236}">
                <a16:creationId xmlns:a16="http://schemas.microsoft.com/office/drawing/2014/main" id="{F33C091C-68D3-4993-9DF5-801FEE65C53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14500" y="3786188"/>
            <a:ext cx="259238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4352" name="Line 16">
            <a:extLst>
              <a:ext uri="{FF2B5EF4-FFF2-40B4-BE49-F238E27FC236}">
                <a16:creationId xmlns:a16="http://schemas.microsoft.com/office/drawing/2014/main" id="{EF5E2AF8-B903-4790-9CF5-53CB720BF7C5}"/>
              </a:ext>
            </a:extLst>
          </p:cNvPr>
          <p:cNvSpPr>
            <a:spLocks noChangeShapeType="1"/>
          </p:cNvSpPr>
          <p:nvPr/>
        </p:nvSpPr>
        <p:spPr bwMode="auto">
          <a:xfrm>
            <a:off x="5076825" y="3860800"/>
            <a:ext cx="2447925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4353" name="Text Box 17">
            <a:extLst>
              <a:ext uri="{FF2B5EF4-FFF2-40B4-BE49-F238E27FC236}">
                <a16:creationId xmlns:a16="http://schemas.microsoft.com/office/drawing/2014/main" id="{FC97B2F3-D55A-4AC6-99B3-A9D4C7AD25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357688"/>
            <a:ext cx="38877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l-SI" altLang="sl-SI"/>
              <a:t>starogrška književnost</a:t>
            </a:r>
          </a:p>
        </p:txBody>
      </p:sp>
      <p:sp>
        <p:nvSpPr>
          <p:cNvPr id="14354" name="Text Box 18">
            <a:extLst>
              <a:ext uri="{FF2B5EF4-FFF2-40B4-BE49-F238E27FC236}">
                <a16:creationId xmlns:a16="http://schemas.microsoft.com/office/drawing/2014/main" id="{71B4640C-F1DA-4FC0-B155-521BA08E8C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4525" y="4724400"/>
            <a:ext cx="3816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l-SI" altLang="sl-SI"/>
              <a:t>rimska književnost</a:t>
            </a:r>
          </a:p>
        </p:txBody>
      </p:sp>
    </p:spTree>
  </p:cSld>
  <p:clrMapOvr>
    <a:masterClrMapping/>
  </p:clrMapOvr>
  <p:transition>
    <p:wip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6" dur="2000" fill="hold"/>
                                        <p:tgtEl>
                                          <p:spTgt spid="1433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  <p:bldP spid="14353" grpId="0"/>
      <p:bldP spid="1435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44B2D774-F670-4F11-AF09-F2526BD47B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0063" y="357188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sl-SI"/>
              <a:t>Starogrška književnost</a:t>
            </a:r>
          </a:p>
        </p:txBody>
      </p:sp>
      <p:sp>
        <p:nvSpPr>
          <p:cNvPr id="15364" name="Line 4">
            <a:extLst>
              <a:ext uri="{FF2B5EF4-FFF2-40B4-BE49-F238E27FC236}">
                <a16:creationId xmlns:a16="http://schemas.microsoft.com/office/drawing/2014/main" id="{242DF3EF-EED9-4E0D-B1C1-21D54AF141B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71550" y="1557338"/>
            <a:ext cx="1296988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5366" name="Line 6">
            <a:extLst>
              <a:ext uri="{FF2B5EF4-FFF2-40B4-BE49-F238E27FC236}">
                <a16:creationId xmlns:a16="http://schemas.microsoft.com/office/drawing/2014/main" id="{F0736284-2BA6-47C0-8B6E-3FC169A01B17}"/>
              </a:ext>
            </a:extLst>
          </p:cNvPr>
          <p:cNvSpPr>
            <a:spLocks noChangeShapeType="1"/>
          </p:cNvSpPr>
          <p:nvPr/>
        </p:nvSpPr>
        <p:spPr bwMode="auto">
          <a:xfrm>
            <a:off x="6300788" y="1628775"/>
            <a:ext cx="1223962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5368" name="Text Box 8">
            <a:extLst>
              <a:ext uri="{FF2B5EF4-FFF2-40B4-BE49-F238E27FC236}">
                <a16:creationId xmlns:a16="http://schemas.microsoft.com/office/drawing/2014/main" id="{40C8940F-9D78-4417-8D12-EBBC59EE17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2997200"/>
            <a:ext cx="28813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l-SI" altLang="sl-SI"/>
              <a:t>arhaično obdobje</a:t>
            </a:r>
          </a:p>
        </p:txBody>
      </p:sp>
      <p:sp>
        <p:nvSpPr>
          <p:cNvPr id="15369" name="Text Box 9">
            <a:extLst>
              <a:ext uri="{FF2B5EF4-FFF2-40B4-BE49-F238E27FC236}">
                <a16:creationId xmlns:a16="http://schemas.microsoft.com/office/drawing/2014/main" id="{C91319BB-134C-47A6-9F84-31FB660D54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149725"/>
            <a:ext cx="2592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l-SI" altLang="sl-SI"/>
              <a:t>klasično obobje</a:t>
            </a:r>
          </a:p>
        </p:txBody>
      </p:sp>
      <p:sp>
        <p:nvSpPr>
          <p:cNvPr id="15370" name="Line 10">
            <a:extLst>
              <a:ext uri="{FF2B5EF4-FFF2-40B4-BE49-F238E27FC236}">
                <a16:creationId xmlns:a16="http://schemas.microsoft.com/office/drawing/2014/main" id="{5E757405-5F81-4F88-8BC2-D1C099D10DC8}"/>
              </a:ext>
            </a:extLst>
          </p:cNvPr>
          <p:cNvSpPr>
            <a:spLocks noChangeShapeType="1"/>
          </p:cNvSpPr>
          <p:nvPr/>
        </p:nvSpPr>
        <p:spPr bwMode="auto">
          <a:xfrm>
            <a:off x="4427538" y="1557338"/>
            <a:ext cx="0" cy="2447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5371" name="Text Box 11">
            <a:extLst>
              <a:ext uri="{FF2B5EF4-FFF2-40B4-BE49-F238E27FC236}">
                <a16:creationId xmlns:a16="http://schemas.microsoft.com/office/drawing/2014/main" id="{4C350AE2-7FBE-42C8-A9A6-6E40831010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2997200"/>
            <a:ext cx="3168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l-SI" altLang="sl-SI"/>
              <a:t>helenistično obdobje</a:t>
            </a:r>
          </a:p>
        </p:txBody>
      </p:sp>
      <p:sp>
        <p:nvSpPr>
          <p:cNvPr id="15372" name="Text Box 12">
            <a:extLst>
              <a:ext uri="{FF2B5EF4-FFF2-40B4-BE49-F238E27FC236}">
                <a16:creationId xmlns:a16="http://schemas.microsoft.com/office/drawing/2014/main" id="{985DFAC0-0949-4E1E-ACBA-786C68121B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3644900"/>
            <a:ext cx="23764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l-SI" altLang="sl-SI"/>
              <a:t>8. do 5. st. pr. n. š.</a:t>
            </a:r>
          </a:p>
        </p:txBody>
      </p:sp>
      <p:sp>
        <p:nvSpPr>
          <p:cNvPr id="15373" name="Text Box 13">
            <a:extLst>
              <a:ext uri="{FF2B5EF4-FFF2-40B4-BE49-F238E27FC236}">
                <a16:creationId xmlns:a16="http://schemas.microsoft.com/office/drawing/2014/main" id="{EC08F382-8DE6-4E9B-A249-2E5AD5AF93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113" y="4797425"/>
            <a:ext cx="295275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l-SI" altLang="sl-SI"/>
              <a:t>5. in 4. stol. pr. n. š., do nastopa Aleksandra Velikega</a:t>
            </a:r>
          </a:p>
        </p:txBody>
      </p:sp>
      <p:sp>
        <p:nvSpPr>
          <p:cNvPr id="15374" name="Text Box 14">
            <a:extLst>
              <a:ext uri="{FF2B5EF4-FFF2-40B4-BE49-F238E27FC236}">
                <a16:creationId xmlns:a16="http://schemas.microsoft.com/office/drawing/2014/main" id="{914C3939-8A92-47E2-BE85-815B5892E1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3644900"/>
            <a:ext cx="3240087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l-SI" altLang="sl-SI"/>
              <a:t>4. st. pr. n. š. do 5. st. n. š. (sledi bizantinska književnost)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536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8" grpId="0"/>
      <p:bldP spid="15369" grpId="0"/>
      <p:bldP spid="15371" grpId="0"/>
      <p:bldP spid="15372" grpId="0"/>
      <p:bldP spid="15373" grpId="0"/>
      <p:bldP spid="153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BAC16B7B-5CA5-4896-8407-3B86605BC7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dirty="0"/>
              <a:t>Arhaično obdobje</a:t>
            </a:r>
          </a:p>
        </p:txBody>
      </p:sp>
      <p:sp>
        <p:nvSpPr>
          <p:cNvPr id="16389" name="Text Box 5">
            <a:extLst>
              <a:ext uri="{FF2B5EF4-FFF2-40B4-BE49-F238E27FC236}">
                <a16:creationId xmlns:a16="http://schemas.microsoft.com/office/drawing/2014/main" id="{0EE95FF0-F3E6-4FD8-8480-BC92C2244D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700213"/>
            <a:ext cx="38163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l-SI" altLang="sl-SI"/>
              <a:t>- Razvoj pisave na podlagi feničanske</a:t>
            </a:r>
          </a:p>
        </p:txBody>
      </p:sp>
      <p:sp>
        <p:nvSpPr>
          <p:cNvPr id="16390" name="Text Box 6">
            <a:extLst>
              <a:ext uri="{FF2B5EF4-FFF2-40B4-BE49-F238E27FC236}">
                <a16:creationId xmlns:a16="http://schemas.microsoft.com/office/drawing/2014/main" id="{47DB2046-AEB2-4C53-B9FB-F11F17A632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2781300"/>
            <a:ext cx="25193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l-SI" altLang="sl-SI"/>
              <a:t>- </a:t>
            </a:r>
            <a:r>
              <a:rPr lang="sl-SI" altLang="sl-SI" i="1" u="sng"/>
              <a:t>EPIKA</a:t>
            </a:r>
          </a:p>
        </p:txBody>
      </p:sp>
      <p:sp>
        <p:nvSpPr>
          <p:cNvPr id="16397" name="Text Box 13">
            <a:extLst>
              <a:ext uri="{FF2B5EF4-FFF2-40B4-BE49-F238E27FC236}">
                <a16:creationId xmlns:a16="http://schemas.microsoft.com/office/drawing/2014/main" id="{2358C70C-1AAE-4097-8856-80DD2AAD55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9338" y="2924175"/>
            <a:ext cx="2232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l-SI" altLang="sl-SI"/>
              <a:t>- lirika</a:t>
            </a:r>
          </a:p>
        </p:txBody>
      </p:sp>
      <p:sp>
        <p:nvSpPr>
          <p:cNvPr id="16398" name="Text Box 14">
            <a:extLst>
              <a:ext uri="{FF2B5EF4-FFF2-40B4-BE49-F238E27FC236}">
                <a16:creationId xmlns:a16="http://schemas.microsoft.com/office/drawing/2014/main" id="{F207D9BD-ED0D-46DA-8884-A28C746219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3429000"/>
            <a:ext cx="3959225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l-SI" altLang="sl-SI"/>
              <a:t>Iliada, Odiseja</a:t>
            </a:r>
          </a:p>
          <a:p>
            <a:pPr eaLnBrk="1" hangingPunct="1">
              <a:spcBef>
                <a:spcPct val="50000"/>
              </a:spcBef>
            </a:pPr>
            <a:r>
              <a:rPr lang="sl-SI" altLang="sl-SI"/>
              <a:t>homersko vprašanje</a:t>
            </a:r>
          </a:p>
          <a:p>
            <a:pPr eaLnBrk="1" hangingPunct="1">
              <a:spcBef>
                <a:spcPct val="50000"/>
              </a:spcBef>
            </a:pPr>
            <a:r>
              <a:rPr lang="sl-SI" altLang="sl-SI"/>
              <a:t>snov: iz mitskega cikla o Troji</a:t>
            </a:r>
          </a:p>
        </p:txBody>
      </p:sp>
      <p:sp>
        <p:nvSpPr>
          <p:cNvPr id="16399" name="Line 15">
            <a:extLst>
              <a:ext uri="{FF2B5EF4-FFF2-40B4-BE49-F238E27FC236}">
                <a16:creationId xmlns:a16="http://schemas.microsoft.com/office/drawing/2014/main" id="{784AA4EE-16D3-4652-9DEF-2ADA569C639A}"/>
              </a:ext>
            </a:extLst>
          </p:cNvPr>
          <p:cNvSpPr>
            <a:spLocks noChangeShapeType="1"/>
          </p:cNvSpPr>
          <p:nvPr/>
        </p:nvSpPr>
        <p:spPr bwMode="auto">
          <a:xfrm>
            <a:off x="1116013" y="32845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5128" name="Line 16">
            <a:extLst>
              <a:ext uri="{FF2B5EF4-FFF2-40B4-BE49-F238E27FC236}">
                <a16:creationId xmlns:a16="http://schemas.microsoft.com/office/drawing/2014/main" id="{8072D75B-4545-42C0-94A0-86F246A8D1F8}"/>
              </a:ext>
            </a:extLst>
          </p:cNvPr>
          <p:cNvSpPr>
            <a:spLocks noChangeShapeType="1"/>
          </p:cNvSpPr>
          <p:nvPr/>
        </p:nvSpPr>
        <p:spPr bwMode="auto">
          <a:xfrm>
            <a:off x="1116013" y="38608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5129" name="Line 17">
            <a:extLst>
              <a:ext uri="{FF2B5EF4-FFF2-40B4-BE49-F238E27FC236}">
                <a16:creationId xmlns:a16="http://schemas.microsoft.com/office/drawing/2014/main" id="{47F2597E-431A-4F3A-B2D2-D4EB135D59F3}"/>
              </a:ext>
            </a:extLst>
          </p:cNvPr>
          <p:cNvSpPr>
            <a:spLocks noChangeShapeType="1"/>
          </p:cNvSpPr>
          <p:nvPr/>
        </p:nvSpPr>
        <p:spPr bwMode="auto">
          <a:xfrm>
            <a:off x="1116013" y="4437063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6402" name="Text Box 18">
            <a:extLst>
              <a:ext uri="{FF2B5EF4-FFF2-40B4-BE49-F238E27FC236}">
                <a16:creationId xmlns:a16="http://schemas.microsoft.com/office/drawing/2014/main" id="{73759D55-7CE5-4B75-A40C-0CD3760032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363" y="3500438"/>
            <a:ext cx="3600450" cy="210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l-SI" altLang="sl-SI"/>
              <a:t>elgija</a:t>
            </a:r>
          </a:p>
          <a:p>
            <a:pPr eaLnBrk="1" hangingPunct="1">
              <a:spcBef>
                <a:spcPct val="50000"/>
              </a:spcBef>
            </a:pPr>
            <a:r>
              <a:rPr lang="sl-SI" altLang="sl-SI"/>
              <a:t>jambografija</a:t>
            </a:r>
          </a:p>
          <a:p>
            <a:pPr eaLnBrk="1" hangingPunct="1">
              <a:spcBef>
                <a:spcPct val="50000"/>
              </a:spcBef>
            </a:pPr>
            <a:r>
              <a:rPr lang="sl-SI" altLang="sl-SI"/>
              <a:t>melika</a:t>
            </a:r>
          </a:p>
          <a:p>
            <a:pPr eaLnBrk="1" hangingPunct="1">
              <a:spcBef>
                <a:spcPct val="50000"/>
              </a:spcBef>
            </a:pPr>
            <a:endParaRPr lang="sl-SI" altLang="sl-SI"/>
          </a:p>
        </p:txBody>
      </p:sp>
      <p:sp>
        <p:nvSpPr>
          <p:cNvPr id="16409" name="Line 25">
            <a:extLst>
              <a:ext uri="{FF2B5EF4-FFF2-40B4-BE49-F238E27FC236}">
                <a16:creationId xmlns:a16="http://schemas.microsoft.com/office/drawing/2014/main" id="{BD65D54C-CB4F-443D-8D6E-710F4F145015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0425" y="5229225"/>
            <a:ext cx="11525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6410" name="Text Box 26">
            <a:extLst>
              <a:ext uri="{FF2B5EF4-FFF2-40B4-BE49-F238E27FC236}">
                <a16:creationId xmlns:a16="http://schemas.microsoft.com/office/drawing/2014/main" id="{DF28E014-DFA4-477C-8063-184FD5B0CC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113" y="5373688"/>
            <a:ext cx="2592387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l-SI" altLang="sl-SI"/>
              <a:t>monodična</a:t>
            </a:r>
          </a:p>
          <a:p>
            <a:pPr eaLnBrk="1" hangingPunct="1">
              <a:spcBef>
                <a:spcPct val="50000"/>
              </a:spcBef>
            </a:pPr>
            <a:r>
              <a:rPr lang="sl-SI" altLang="sl-SI"/>
              <a:t>Sapfo z Lezbosa</a:t>
            </a:r>
          </a:p>
          <a:p>
            <a:pPr eaLnBrk="1" hangingPunct="1">
              <a:spcBef>
                <a:spcPct val="50000"/>
              </a:spcBef>
            </a:pPr>
            <a:r>
              <a:rPr lang="sl-SI" altLang="sl-SI"/>
              <a:t>Anakreon</a:t>
            </a:r>
          </a:p>
        </p:txBody>
      </p:sp>
      <p:sp>
        <p:nvSpPr>
          <p:cNvPr id="16411" name="Line 27">
            <a:extLst>
              <a:ext uri="{FF2B5EF4-FFF2-40B4-BE49-F238E27FC236}">
                <a16:creationId xmlns:a16="http://schemas.microsoft.com/office/drawing/2014/main" id="{B13FF7B2-6D0E-4D69-98C5-73F86DC506E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32363" y="5084763"/>
            <a:ext cx="144462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6412" name="Text Box 28">
            <a:extLst>
              <a:ext uri="{FF2B5EF4-FFF2-40B4-BE49-F238E27FC236}">
                <a16:creationId xmlns:a16="http://schemas.microsoft.com/office/drawing/2014/main" id="{9AB7496B-823E-42D7-A74E-D5D030EBAC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4275" y="5853113"/>
            <a:ext cx="2879725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l-SI" altLang="sl-SI"/>
              <a:t>zborska </a:t>
            </a:r>
          </a:p>
          <a:p>
            <a:pPr eaLnBrk="1" hangingPunct="1">
              <a:spcBef>
                <a:spcPct val="50000"/>
              </a:spcBef>
            </a:pPr>
            <a:r>
              <a:rPr lang="sl-SI" altLang="sl-SI"/>
              <a:t>Pindar (ode)</a:t>
            </a:r>
          </a:p>
        </p:txBody>
      </p:sp>
      <p:sp>
        <p:nvSpPr>
          <p:cNvPr id="5135" name="Line 29">
            <a:extLst>
              <a:ext uri="{FF2B5EF4-FFF2-40B4-BE49-F238E27FC236}">
                <a16:creationId xmlns:a16="http://schemas.microsoft.com/office/drawing/2014/main" id="{E9BA1969-C122-48E8-8C25-AC9386ED6530}"/>
              </a:ext>
            </a:extLst>
          </p:cNvPr>
          <p:cNvSpPr>
            <a:spLocks noChangeShapeType="1"/>
          </p:cNvSpPr>
          <p:nvPr/>
        </p:nvSpPr>
        <p:spPr bwMode="auto">
          <a:xfrm>
            <a:off x="5219700" y="3357563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5136" name="Line 30">
            <a:extLst>
              <a:ext uri="{FF2B5EF4-FFF2-40B4-BE49-F238E27FC236}">
                <a16:creationId xmlns:a16="http://schemas.microsoft.com/office/drawing/2014/main" id="{7E631ABB-1306-4678-A919-AD34FA352E4D}"/>
              </a:ext>
            </a:extLst>
          </p:cNvPr>
          <p:cNvSpPr>
            <a:spLocks noChangeShapeType="1"/>
          </p:cNvSpPr>
          <p:nvPr/>
        </p:nvSpPr>
        <p:spPr bwMode="auto">
          <a:xfrm>
            <a:off x="5364163" y="3933825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5137" name="Line 31">
            <a:extLst>
              <a:ext uri="{FF2B5EF4-FFF2-40B4-BE49-F238E27FC236}">
                <a16:creationId xmlns:a16="http://schemas.microsoft.com/office/drawing/2014/main" id="{A8BD8848-C0D6-4EBF-BAEB-AEF622860D68}"/>
              </a:ext>
            </a:extLst>
          </p:cNvPr>
          <p:cNvSpPr>
            <a:spLocks noChangeShapeType="1"/>
          </p:cNvSpPr>
          <p:nvPr/>
        </p:nvSpPr>
        <p:spPr bwMode="auto">
          <a:xfrm>
            <a:off x="5364163" y="45085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638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90" grpId="0"/>
      <p:bldP spid="16397" grpId="0"/>
      <p:bldP spid="16398" grpId="0"/>
      <p:bldP spid="16402" grpId="0"/>
      <p:bldP spid="16410" grpId="0"/>
      <p:bldP spid="164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25B7F4B8-AB92-44A2-BDD4-FEE09B5A18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dirty="0"/>
              <a:t>Klasično obdobje</a:t>
            </a:r>
          </a:p>
        </p:txBody>
      </p:sp>
      <p:sp>
        <p:nvSpPr>
          <p:cNvPr id="17413" name="Line 5">
            <a:extLst>
              <a:ext uri="{FF2B5EF4-FFF2-40B4-BE49-F238E27FC236}">
                <a16:creationId xmlns:a16="http://schemas.microsoft.com/office/drawing/2014/main" id="{6F3B0027-5941-4B7C-ABCD-FA21A0D556B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95513" y="1628775"/>
            <a:ext cx="504825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7414" name="Line 6">
            <a:extLst>
              <a:ext uri="{FF2B5EF4-FFF2-40B4-BE49-F238E27FC236}">
                <a16:creationId xmlns:a16="http://schemas.microsoft.com/office/drawing/2014/main" id="{B35A5910-A55A-41DE-8F13-85748D1BAA3D}"/>
              </a:ext>
            </a:extLst>
          </p:cNvPr>
          <p:cNvSpPr>
            <a:spLocks noChangeShapeType="1"/>
          </p:cNvSpPr>
          <p:nvPr/>
        </p:nvSpPr>
        <p:spPr bwMode="auto">
          <a:xfrm>
            <a:off x="5651500" y="1628775"/>
            <a:ext cx="792163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7415" name="Text Box 7">
            <a:extLst>
              <a:ext uri="{FF2B5EF4-FFF2-40B4-BE49-F238E27FC236}">
                <a16:creationId xmlns:a16="http://schemas.microsoft.com/office/drawing/2014/main" id="{F2AD1CB8-1A6F-483C-A02C-98BA7A6C15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2349500"/>
            <a:ext cx="2232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l-SI" altLang="sl-SI"/>
              <a:t>dramatika</a:t>
            </a:r>
          </a:p>
        </p:txBody>
      </p:sp>
      <p:sp>
        <p:nvSpPr>
          <p:cNvPr id="6150" name="Text Box 8">
            <a:extLst>
              <a:ext uri="{FF2B5EF4-FFF2-40B4-BE49-F238E27FC236}">
                <a16:creationId xmlns:a16="http://schemas.microsoft.com/office/drawing/2014/main" id="{7E4A7F83-C046-4B77-A26E-4603570359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4888" y="2492375"/>
            <a:ext cx="2808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l-SI" altLang="sl-SI"/>
              <a:t>proza</a:t>
            </a:r>
          </a:p>
        </p:txBody>
      </p:sp>
      <p:sp>
        <p:nvSpPr>
          <p:cNvPr id="17417" name="Line 9">
            <a:extLst>
              <a:ext uri="{FF2B5EF4-FFF2-40B4-BE49-F238E27FC236}">
                <a16:creationId xmlns:a16="http://schemas.microsoft.com/office/drawing/2014/main" id="{4AEB1561-C35B-448B-ADB4-AE347D2D242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27088" y="2852738"/>
            <a:ext cx="288925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7419" name="Text Box 11">
            <a:extLst>
              <a:ext uri="{FF2B5EF4-FFF2-40B4-BE49-F238E27FC236}">
                <a16:creationId xmlns:a16="http://schemas.microsoft.com/office/drawing/2014/main" id="{4D86291D-73D1-46E4-B58E-A9F86B125A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3789363"/>
            <a:ext cx="2447925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l-SI" altLang="sl-SI"/>
              <a:t>tragedija</a:t>
            </a:r>
          </a:p>
          <a:p>
            <a:pPr eaLnBrk="1" hangingPunct="1">
              <a:spcBef>
                <a:spcPct val="50000"/>
              </a:spcBef>
            </a:pPr>
            <a:r>
              <a:rPr lang="sl-SI" altLang="sl-SI"/>
              <a:t>Tespis (1. igr.)</a:t>
            </a:r>
          </a:p>
          <a:p>
            <a:pPr eaLnBrk="1" hangingPunct="1">
              <a:spcBef>
                <a:spcPct val="50000"/>
              </a:spcBef>
            </a:pPr>
            <a:r>
              <a:rPr lang="sl-SI" altLang="sl-SI"/>
              <a:t>Aishilos (2. igr.)</a:t>
            </a:r>
          </a:p>
          <a:p>
            <a:pPr eaLnBrk="1" hangingPunct="1">
              <a:spcBef>
                <a:spcPct val="50000"/>
              </a:spcBef>
            </a:pPr>
            <a:r>
              <a:rPr lang="sl-SI" altLang="sl-SI"/>
              <a:t>Sofokles (3. igr.)</a:t>
            </a:r>
          </a:p>
          <a:p>
            <a:pPr eaLnBrk="1" hangingPunct="1">
              <a:spcBef>
                <a:spcPct val="50000"/>
              </a:spcBef>
            </a:pPr>
            <a:r>
              <a:rPr lang="sl-SI" altLang="sl-SI"/>
              <a:t>Evripides </a:t>
            </a:r>
          </a:p>
        </p:txBody>
      </p:sp>
      <p:sp>
        <p:nvSpPr>
          <p:cNvPr id="17420" name="Text Box 12">
            <a:extLst>
              <a:ext uri="{FF2B5EF4-FFF2-40B4-BE49-F238E27FC236}">
                <a16:creationId xmlns:a16="http://schemas.microsoft.com/office/drawing/2014/main" id="{5D1DD251-CCAF-4F85-AECC-8C24882165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7313" y="4292600"/>
            <a:ext cx="2016125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l-SI" altLang="sl-SI"/>
              <a:t>komedija</a:t>
            </a:r>
          </a:p>
          <a:p>
            <a:pPr eaLnBrk="1" hangingPunct="1">
              <a:spcBef>
                <a:spcPct val="50000"/>
              </a:spcBef>
            </a:pPr>
            <a:r>
              <a:rPr lang="sl-SI" altLang="sl-SI"/>
              <a:t>Aristofanes</a:t>
            </a:r>
          </a:p>
        </p:txBody>
      </p:sp>
      <p:sp>
        <p:nvSpPr>
          <p:cNvPr id="17421" name="Line 13">
            <a:extLst>
              <a:ext uri="{FF2B5EF4-FFF2-40B4-BE49-F238E27FC236}">
                <a16:creationId xmlns:a16="http://schemas.microsoft.com/office/drawing/2014/main" id="{77A21EBC-9D09-4684-9435-559ECFC27B63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1050" y="2924175"/>
            <a:ext cx="865188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6155" name="Line 14">
            <a:extLst>
              <a:ext uri="{FF2B5EF4-FFF2-40B4-BE49-F238E27FC236}">
                <a16:creationId xmlns:a16="http://schemas.microsoft.com/office/drawing/2014/main" id="{45F92F05-507D-4721-A863-CB4A212585BD}"/>
              </a:ext>
            </a:extLst>
          </p:cNvPr>
          <p:cNvSpPr>
            <a:spLocks noChangeShapeType="1"/>
          </p:cNvSpPr>
          <p:nvPr/>
        </p:nvSpPr>
        <p:spPr bwMode="auto">
          <a:xfrm>
            <a:off x="827088" y="42211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6156" name="Line 15">
            <a:extLst>
              <a:ext uri="{FF2B5EF4-FFF2-40B4-BE49-F238E27FC236}">
                <a16:creationId xmlns:a16="http://schemas.microsoft.com/office/drawing/2014/main" id="{812B6E9D-3F17-4376-A36F-E9739770A26F}"/>
              </a:ext>
            </a:extLst>
          </p:cNvPr>
          <p:cNvSpPr>
            <a:spLocks noChangeShapeType="1"/>
          </p:cNvSpPr>
          <p:nvPr/>
        </p:nvSpPr>
        <p:spPr bwMode="auto">
          <a:xfrm>
            <a:off x="900113" y="47974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6157" name="Line 16">
            <a:extLst>
              <a:ext uri="{FF2B5EF4-FFF2-40B4-BE49-F238E27FC236}">
                <a16:creationId xmlns:a16="http://schemas.microsoft.com/office/drawing/2014/main" id="{C61D0FF0-B043-4709-BCC5-DF0309D14C07}"/>
              </a:ext>
            </a:extLst>
          </p:cNvPr>
          <p:cNvSpPr>
            <a:spLocks noChangeShapeType="1"/>
          </p:cNvSpPr>
          <p:nvPr/>
        </p:nvSpPr>
        <p:spPr bwMode="auto">
          <a:xfrm>
            <a:off x="971550" y="5373688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6158" name="Line 17">
            <a:extLst>
              <a:ext uri="{FF2B5EF4-FFF2-40B4-BE49-F238E27FC236}">
                <a16:creationId xmlns:a16="http://schemas.microsoft.com/office/drawing/2014/main" id="{3E81868D-01FE-44CA-9FC4-7416C8FAB190}"/>
              </a:ext>
            </a:extLst>
          </p:cNvPr>
          <p:cNvSpPr>
            <a:spLocks noChangeShapeType="1"/>
          </p:cNvSpPr>
          <p:nvPr/>
        </p:nvSpPr>
        <p:spPr bwMode="auto">
          <a:xfrm>
            <a:off x="755650" y="5805488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6159" name="Line 18">
            <a:extLst>
              <a:ext uri="{FF2B5EF4-FFF2-40B4-BE49-F238E27FC236}">
                <a16:creationId xmlns:a16="http://schemas.microsoft.com/office/drawing/2014/main" id="{A345F973-E7F6-4625-B4F5-AE99FCD01EBF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3575" y="4724400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7427" name="Text Box 19">
            <a:extLst>
              <a:ext uri="{FF2B5EF4-FFF2-40B4-BE49-F238E27FC236}">
                <a16:creationId xmlns:a16="http://schemas.microsoft.com/office/drawing/2014/main" id="{24986794-9AC8-4CA2-BA64-A3C1D36E7A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4163" y="3068638"/>
            <a:ext cx="3240087" cy="319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l-SI" altLang="sl-SI"/>
              <a:t>basni (Ezop)</a:t>
            </a:r>
          </a:p>
          <a:p>
            <a:pPr eaLnBrk="1" hangingPunct="1">
              <a:spcBef>
                <a:spcPct val="50000"/>
              </a:spcBef>
            </a:pPr>
            <a:r>
              <a:rPr lang="sl-SI" altLang="sl-SI"/>
              <a:t>zgodoviopisje (Herodot, Plutarh)</a:t>
            </a:r>
          </a:p>
          <a:p>
            <a:pPr eaLnBrk="1" hangingPunct="1">
              <a:spcBef>
                <a:spcPct val="50000"/>
              </a:spcBef>
            </a:pPr>
            <a:r>
              <a:rPr lang="sl-SI" altLang="sl-SI"/>
              <a:t>govorniška proza (Demostenes, Lizija)</a:t>
            </a:r>
          </a:p>
          <a:p>
            <a:pPr eaLnBrk="1" hangingPunct="1">
              <a:spcBef>
                <a:spcPct val="50000"/>
              </a:spcBef>
            </a:pPr>
            <a:r>
              <a:rPr lang="sl-SI" altLang="sl-SI"/>
              <a:t>filozofska proza (Platon, Aristotel)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74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5" grpId="0"/>
      <p:bldP spid="17419" grpId="0"/>
      <p:bldP spid="17420" grpId="0"/>
      <p:bldP spid="174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8014BC73-139B-45AE-813A-B916F67080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dirty="0"/>
              <a:t>Helenistično obdobje</a:t>
            </a:r>
          </a:p>
        </p:txBody>
      </p:sp>
      <p:sp>
        <p:nvSpPr>
          <p:cNvPr id="18436" name="Text Box 4">
            <a:extLst>
              <a:ext uri="{FF2B5EF4-FFF2-40B4-BE49-F238E27FC236}">
                <a16:creationId xmlns:a16="http://schemas.microsoft.com/office/drawing/2014/main" id="{BD879E0A-0806-4038-A5EB-B5BBC086F3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844675"/>
            <a:ext cx="7993063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l-SI" altLang="sl-SI"/>
              <a:t>- vpliv na rimsko literaturo</a:t>
            </a:r>
          </a:p>
          <a:p>
            <a:pPr eaLnBrk="1" hangingPunct="1">
              <a:spcBef>
                <a:spcPct val="50000"/>
              </a:spcBef>
            </a:pPr>
            <a:r>
              <a:rPr lang="sl-SI" altLang="sl-SI"/>
              <a:t>- nov pomen dobi EPIGRAM </a:t>
            </a:r>
          </a:p>
          <a:p>
            <a:pPr eaLnBrk="1" hangingPunct="1">
              <a:spcBef>
                <a:spcPct val="50000"/>
              </a:spcBef>
            </a:pPr>
            <a:r>
              <a:rPr lang="sl-SI" altLang="sl-SI"/>
              <a:t>- namesto epov so epiljii</a:t>
            </a:r>
          </a:p>
          <a:p>
            <a:pPr eaLnBrk="1" hangingPunct="1">
              <a:spcBef>
                <a:spcPct val="50000"/>
              </a:spcBef>
            </a:pPr>
            <a:r>
              <a:rPr lang="sl-SI" altLang="sl-SI"/>
              <a:t>- DIDAKTIČNE PESNITVE</a:t>
            </a:r>
          </a:p>
          <a:p>
            <a:pPr eaLnBrk="1" hangingPunct="1">
              <a:spcBef>
                <a:spcPct val="50000"/>
              </a:spcBef>
            </a:pPr>
            <a:r>
              <a:rPr lang="sl-SI" altLang="sl-SI"/>
              <a:t>- začetki novele in  romana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843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6" grpId="0"/>
    </p:bldLst>
  </p:timing>
</p:sld>
</file>

<file path=ppt/theme/theme1.xml><?xml version="1.0" encoding="utf-8"?>
<a:theme xmlns:a="http://schemas.openxmlformats.org/drawingml/2006/main" name="S teksturo">
  <a:themeElements>
    <a:clrScheme name="Altan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S tekstur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 teksturo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 teksturo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 teksturo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 teksturo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 teksturo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 teksturo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 teksturo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 teksturo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0</TotalTime>
  <Words>217</Words>
  <Application>Microsoft Office PowerPoint</Application>
  <PresentationFormat>On-screen Show (4:3)</PresentationFormat>
  <Paragraphs>51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Tahoma</vt:lpstr>
      <vt:lpstr>Wingdings</vt:lpstr>
      <vt:lpstr>S teksturo</vt:lpstr>
      <vt:lpstr>Antična književnost</vt:lpstr>
      <vt:lpstr>Čas:</vt:lpstr>
      <vt:lpstr>Starogrška književnost</vt:lpstr>
      <vt:lpstr>Arhaično obdobje</vt:lpstr>
      <vt:lpstr>Klasično obdobje</vt:lpstr>
      <vt:lpstr>Helenistično obdobje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2019-06-03T09:07:50Z</dcterms:created>
  <dcterms:modified xsi:type="dcterms:W3CDTF">2019-06-03T09:07:50Z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