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1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A"/>
    <a:srgbClr val="125F8A"/>
    <a:srgbClr val="FF3399"/>
    <a:srgbClr val="3366FF"/>
    <a:srgbClr val="FFCCCC"/>
    <a:srgbClr val="FFCCFF"/>
    <a:srgbClr val="FF99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B7E6-E576-47A2-A706-733663D40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BB1A7-5861-4A5F-B02F-407DC971A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2CB8-6D0F-49DA-AFBB-912FF0F3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51F6-4A05-4E7A-8219-E0B90D47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D4131-F052-4446-B5BA-9C657B57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85058-60B5-442A-9E1E-4A1B5E6C15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86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2A6D-8906-45BD-8C38-5F6EF561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3F824-7113-4105-A193-21CA2148A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BCDBB-59BB-42D4-931E-65E69A67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2DDE1-6414-4DFF-A0B9-5783B93E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D7AD-44CB-484E-BD1F-D4899C35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E33BA-28F2-4293-B8C4-0FA98178B6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845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0F2D2-6566-4EA7-9460-8903337E5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DB9B4-CF2E-452E-A812-D8DDAA2A0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46715-2A6D-4372-967F-D2D91465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1121F-7D4C-4B18-8562-BD53D5D3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8AAF-4F9E-4D60-9791-AF241473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24DC-0F97-409B-9FF5-35993E1479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6086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12E82-5EF6-40E6-B352-E8BADAC0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E47A1-49BC-4CBF-8300-5C6A674098B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2F6F2-50A5-4D26-BD99-93251AF5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0C12F-747C-44AE-91E2-200798EB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CEA64-D5B1-44CC-9655-5E1C6230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AD92C-D55C-4F25-A255-351AD116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216ED9-AB61-4152-923D-91D757CE04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466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E2A8-870C-4FBF-A77D-7FD81702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1858-10AD-4E02-A0A7-6F264BEBE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BCD27-E548-4360-A429-13547F81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4C542-F593-47D2-89D3-A4015EAD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0D1E2-60C9-414C-804A-C2F1DA80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A8551-429A-4057-836B-BF74CA194E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912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EA6F-BA63-4190-AEE0-8DA724AE8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E5071-73EF-4EB1-B616-3EAF3D811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18CA9-0707-49DD-9C8F-BB1810CF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B68B9-59A9-447A-BCDB-8C76B21E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0FD49-8091-425C-A944-52181E0C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CB07-E0A3-41B5-8358-DC16267154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96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E68D6-7724-4B47-889D-7AA82BD1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C1FB-2DE2-4267-B489-DA11FBBE2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AA1EF-F34C-4C2A-9F60-5810DFE57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64785-097C-46E6-ACFA-414F31FC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492B4-F34A-4AED-A5EB-81E83108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2C85A-2B81-45DE-B921-57320D6D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EFDC5-7A4E-4AB1-B9F4-CD7A492996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958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79CF-91A0-48E6-921D-65AD7023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26365-A67C-4EA3-AD7E-8208C5B45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9DD3C-906E-4598-B0E0-ACBB6C7AF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D282A-4020-4F58-9235-72FDD3D6C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F3A49-ACE2-481F-8E15-B8F64E7CD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C215C-D761-4CDF-8826-25A6C4A0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434F30-7284-4D41-9678-FE86D8DB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E2799-3065-48F7-8838-239F4987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56CE1-C89E-478A-A919-21528D7674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196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C982-EFCE-4BAF-8146-CCA865023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11886-BD0C-47C2-8E7E-8B550DE1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48CA8-D35B-4FB6-9126-5C3E1FBF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66E93-1A0F-43B6-B52B-CB7BCFC8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1549-62B9-463F-ABD1-41E060F56A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06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AA7C54-42EF-45B8-83FD-DEF7EFE6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B21EB-C14C-4E5B-9536-7E21E2A9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12F34-5F24-4C0F-9877-024A19CF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D55FA-4F8B-4FE7-978C-F911EB9E61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058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2D00-8FAE-4F25-B488-1A1D9AD7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F850-1A1A-4196-9ACF-66CEED6BF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ACE7F-DC8C-4481-9F0E-74C161D18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3FF7E-5920-4E29-BE91-77CB647F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EBD2A-2BBE-45EC-B8AA-26A66BEB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E7491-B0C6-4674-B8C7-ED3D10C1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7F500-3C0F-47F7-AB89-BE1C3EA7DE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142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948B-EA3C-4934-BB23-7CD22759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EA0AF-E52F-450B-AB06-68FB3B268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ED9DE-330E-4978-8CE5-284BCE615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21389-F770-4BDB-A058-66B1D060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6F46F-0B3D-494C-8A1A-D9D2C703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02B02-6110-498A-9A12-D535CA5E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CC039-DB46-4BE2-8AB5-3CAA420487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138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0B9EA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E9B8053C-79C9-4C38-8B93-923CE10BE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968568E-FF85-427C-9A1A-2C2EF1DEA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C61EEC7B-24B9-4976-8667-F1DDF8371D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72485BBC-1967-448D-8D98-C304436815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E7AAFA92-DDD4-4464-89EF-D243225060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90F0B4-849E-4014-9498-FF80D1A8A9A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>
            <a:extLst>
              <a:ext uri="{FF2B5EF4-FFF2-40B4-BE49-F238E27FC236}">
                <a16:creationId xmlns:a16="http://schemas.microsoft.com/office/drawing/2014/main" id="{E9066E78-F68E-4DB5-832E-A43C21B65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977063"/>
            <a:ext cx="236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 altLang="sl-SI"/>
          </a:p>
        </p:txBody>
      </p:sp>
      <p:sp>
        <p:nvSpPr>
          <p:cNvPr id="2060" name="WordArt 12">
            <a:extLst>
              <a:ext uri="{FF2B5EF4-FFF2-40B4-BE49-F238E27FC236}">
                <a16:creationId xmlns:a16="http://schemas.microsoft.com/office/drawing/2014/main" id="{360214AA-FF0E-4064-A4D3-4B273A2946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1125538"/>
            <a:ext cx="8077200" cy="1150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3600" kern="1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Babilonsko - Asirska književnost</a:t>
            </a:r>
          </a:p>
        </p:txBody>
      </p:sp>
      <p:pic>
        <p:nvPicPr>
          <p:cNvPr id="2065" name="Picture 17" descr="gilgamesh1">
            <a:extLst>
              <a:ext uri="{FF2B5EF4-FFF2-40B4-BE49-F238E27FC236}">
                <a16:creationId xmlns:a16="http://schemas.microsoft.com/office/drawing/2014/main" id="{ACE4DB88-348B-4A9C-A031-661B53DEF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781300"/>
            <a:ext cx="2230437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39406BE-15BF-48B1-B801-D64E72E0D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3399"/>
                </a:solidFill>
              </a:rPr>
              <a:t>Temeljne značilnosti</a:t>
            </a:r>
          </a:p>
        </p:txBody>
      </p:sp>
      <p:sp>
        <p:nvSpPr>
          <p:cNvPr id="3111" name="Rectangle 39">
            <a:extLst>
              <a:ext uri="{FF2B5EF4-FFF2-40B4-BE49-F238E27FC236}">
                <a16:creationId xmlns:a16="http://schemas.microsoft.com/office/drawing/2014/main" id="{43067D32-35AF-4E58-8D3D-BCB222FFEC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338763" cy="4708525"/>
          </a:xfrm>
          <a:solidFill>
            <a:srgbClr val="99CCFF"/>
          </a:solidFill>
          <a:ln w="28575" cap="flat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Literarna besedila različnih ljudstev, držav, obdobje stare Mezopotamije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 predvsem Sumerski in Akadski jezik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Začetniki Sumerci, okoli leta 3000 pr. n. št., v J Mezopotamiji</a:t>
            </a:r>
          </a:p>
        </p:txBody>
      </p:sp>
      <p:pic>
        <p:nvPicPr>
          <p:cNvPr id="3104" name="Picture 32" descr="02gilgamesha">
            <a:extLst>
              <a:ext uri="{FF2B5EF4-FFF2-40B4-BE49-F238E27FC236}">
                <a16:creationId xmlns:a16="http://schemas.microsoft.com/office/drawing/2014/main" id="{2037D965-9DCE-4927-90BC-48D9AD00ACA1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2133600"/>
            <a:ext cx="2935287" cy="3240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09" name="Text Box 37">
            <a:extLst>
              <a:ext uri="{FF2B5EF4-FFF2-40B4-BE49-F238E27FC236}">
                <a16:creationId xmlns:a16="http://schemas.microsoft.com/office/drawing/2014/main" id="{726BE6D9-2A73-4CA5-9808-249C28BAF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500438"/>
            <a:ext cx="5545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sl-SI" altLang="sl-SI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1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4A241BD-008D-43FD-92CA-5FCEB613F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3399"/>
                </a:solidFill>
              </a:rPr>
              <a:t>Temeljne značilnosti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E6731C5-1BA5-48FC-97A3-73EEFC1BA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816350"/>
          </a:xfrm>
          <a:solidFill>
            <a:srgbClr val="99CCFF"/>
          </a:solidFill>
          <a:ln w="28575" cap="flat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v celoti religiozna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pomembne so zbirke pregovorov, naukov, aforizmov, ter epske pesnitve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Ep o Gilgamešu – začetek svetovne epike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Dokončna podoba v času Hamurabija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Ustvarili klinopis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127A6D6-A80B-4737-84E4-8F828CE0E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FF3399"/>
                </a:solidFill>
              </a:rPr>
              <a:t>Kultura</a:t>
            </a:r>
            <a:br>
              <a:rPr lang="sl-SI" altLang="sl-SI" sz="4000">
                <a:solidFill>
                  <a:srgbClr val="FF3399"/>
                </a:solidFill>
              </a:rPr>
            </a:br>
            <a:endParaRPr lang="sl-SI" altLang="sl-SI" sz="4000">
              <a:solidFill>
                <a:srgbClr val="FF3399"/>
              </a:solidFill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DAD160E-1242-4A49-9410-9212EB35B9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  <a:solidFill>
            <a:srgbClr val="99CCFF"/>
          </a:solidFill>
          <a:ln w="28575" cap="flat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FF00FF"/>
                </a:solidFill>
              </a:rPr>
              <a:t>Religija</a:t>
            </a:r>
            <a:r>
              <a:rPr lang="sl-SI" altLang="sl-SI" sz="280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Politeizem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Vplivala na Biblijo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sl-SI" altLang="sl-SI" sz="2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solidFill>
                  <a:srgbClr val="FF00FF"/>
                </a:solidFill>
              </a:rPr>
              <a:t>Kultura</a:t>
            </a:r>
            <a:r>
              <a:rPr lang="sl-SI" altLang="sl-SI" sz="280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Sumerci razvili klinopis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Visoko razvita umetnost – Babilonski stolp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sl-SI" altLang="sl-SI" sz="2800">
              <a:solidFill>
                <a:schemeClr val="accent2"/>
              </a:solidFill>
            </a:endParaRPr>
          </a:p>
        </p:txBody>
      </p:sp>
      <p:pic>
        <p:nvPicPr>
          <p:cNvPr id="86023" name="Picture 7" descr="02gilgamesh">
            <a:extLst>
              <a:ext uri="{FF2B5EF4-FFF2-40B4-BE49-F238E27FC236}">
                <a16:creationId xmlns:a16="http://schemas.microsoft.com/office/drawing/2014/main" id="{25BE979F-A31E-453B-9A36-45693264723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708275"/>
            <a:ext cx="4067175" cy="2446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2EC121B-D3C6-462F-9572-51CA9C2D4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3399"/>
                </a:solidFill>
              </a:rPr>
              <a:t>Literatura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B8580637-5E22-440F-A89C-A68116F27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  <a:solidFill>
            <a:srgbClr val="99CCFF"/>
          </a:solidFill>
          <a:ln w="28575" cap="flat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FF"/>
                </a:solidFill>
              </a:rPr>
              <a:t>Epika</a:t>
            </a:r>
            <a:r>
              <a:rPr lang="sl-SI" altLang="sl-SI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Namenjene tempeljskemu kultu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Osrednji liki: bogovi, boginje, božanstva, heroji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Znameniti epi: Pesem o stvarjenju sveta, Ep o Gilgamešu, Legenda o Etani....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FF"/>
                </a:solidFill>
              </a:rPr>
              <a:t>Lirika</a:t>
            </a:r>
            <a:r>
              <a:rPr lang="sl-SI" altLang="sl-SI">
                <a:solidFill>
                  <a:schemeClr val="accent2"/>
                </a:solidFill>
              </a:rPr>
              <a:t>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Himne bogovom, žalostinke, pokorne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V templjih ob glasbeni spremljavi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sl-SI" altLang="sl-SI">
                <a:solidFill>
                  <a:schemeClr val="accent2"/>
                </a:solidFill>
              </a:rPr>
              <a:t>Teme: kesanje, prošnje</a:t>
            </a:r>
            <a:r>
              <a:rPr lang="sl-SI" altLang="sl-SI" sz="2800">
                <a:solidFill>
                  <a:schemeClr val="accent2"/>
                </a:solidFill>
              </a:rPr>
              <a:t> </a:t>
            </a:r>
            <a:r>
              <a:rPr lang="sl-SI" altLang="sl-SI">
                <a:solidFill>
                  <a:schemeClr val="accent2"/>
                </a:solidFill>
              </a:rPr>
              <a:t>za rešitev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E55B6C52-6C11-480E-BDDA-8CE245485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3399"/>
                </a:solidFill>
              </a:rPr>
              <a:t>Ep o Gilgamešu</a:t>
            </a:r>
          </a:p>
        </p:txBody>
      </p:sp>
      <p:sp>
        <p:nvSpPr>
          <p:cNvPr id="78856" name="Rectangle 8">
            <a:extLst>
              <a:ext uri="{FF2B5EF4-FFF2-40B4-BE49-F238E27FC236}">
                <a16:creationId xmlns:a16="http://schemas.microsoft.com/office/drawing/2014/main" id="{22DED010-145D-4A32-BB10-4CAE142B09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608513" cy="4968875"/>
          </a:xfrm>
          <a:solidFill>
            <a:srgbClr val="99CCFF"/>
          </a:solidFill>
          <a:ln w="28575" cap="flat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Najstarejše delo, ki ga poznamo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Začetek epske poezije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Ne vemo natančnega časa nastanka, nastal naj bi nekje 2000 – 1600 pr. n. 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Obsega 3400 verzov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Napisan v Mezopotamiji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Najden leta 1849</a:t>
            </a:r>
          </a:p>
        </p:txBody>
      </p:sp>
      <p:pic>
        <p:nvPicPr>
          <p:cNvPr id="78857" name="Picture 9" descr="logo-gilgamesh">
            <a:extLst>
              <a:ext uri="{FF2B5EF4-FFF2-40B4-BE49-F238E27FC236}">
                <a16:creationId xmlns:a16="http://schemas.microsoft.com/office/drawing/2014/main" id="{D0161308-27C6-43E0-B3EF-8B9FD48A04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492375"/>
            <a:ext cx="3455988" cy="2520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DB5636D-31B6-417E-81D1-D7506124A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3399"/>
                </a:solidFill>
              </a:rPr>
              <a:t>Odmevi na slovenskem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D2CE592-97E6-48CE-A8A1-BAE46E980D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78400" cy="4525963"/>
          </a:xfrm>
          <a:solidFill>
            <a:srgbClr val="99CCFF"/>
          </a:solidFill>
          <a:ln w="28575" cap="flat">
            <a:solidFill>
              <a:schemeClr val="accent2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Širša javnost samo Ep o Gilgamešu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Razmeroma pozno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Celoten prevod 1963 (M. Avsenak)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Eksperimenti na odrih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sl-SI" altLang="sl-SI" sz="2800">
                <a:solidFill>
                  <a:schemeClr val="accent2"/>
                </a:solidFill>
              </a:rPr>
              <a:t>Motivni drobci – poezija, dramatika modernih avtorjev</a:t>
            </a:r>
            <a:endParaRPr lang="sl-SI" altLang="sl-SI" sz="2800">
              <a:solidFill>
                <a:srgbClr val="99CCFF"/>
              </a:solidFill>
            </a:endParaRPr>
          </a:p>
          <a:p>
            <a:pPr>
              <a:buFontTx/>
              <a:buNone/>
            </a:pPr>
            <a:endParaRPr lang="sl-SI" altLang="sl-SI" sz="2800">
              <a:solidFill>
                <a:srgbClr val="99CCFF"/>
              </a:solidFill>
            </a:endParaRPr>
          </a:p>
        </p:txBody>
      </p:sp>
      <p:pic>
        <p:nvPicPr>
          <p:cNvPr id="19462" name="Picture 6" descr="g12">
            <a:extLst>
              <a:ext uri="{FF2B5EF4-FFF2-40B4-BE49-F238E27FC236}">
                <a16:creationId xmlns:a16="http://schemas.microsoft.com/office/drawing/2014/main" id="{D71EB8F6-8729-4048-BD88-3EFC018AD1B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133600"/>
            <a:ext cx="2284412" cy="3541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Default Design</vt:lpstr>
      <vt:lpstr>PowerPoint Presentation</vt:lpstr>
      <vt:lpstr>Temeljne značilnosti</vt:lpstr>
      <vt:lpstr>Temeljne značilnosti</vt:lpstr>
      <vt:lpstr>Kultura </vt:lpstr>
      <vt:lpstr>Literatura</vt:lpstr>
      <vt:lpstr>Ep o Gilgamešu</vt:lpstr>
      <vt:lpstr>Odmevi na slovenskem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2019-06-03T09:07:51Z</dcterms:created>
  <dcterms:modified xsi:type="dcterms:W3CDTF">2019-06-03T09:07:51Z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