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57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86" autoAdjust="0"/>
  </p:normalViewPr>
  <p:slideViewPr>
    <p:cSldViewPr>
      <p:cViewPr varScale="1">
        <p:scale>
          <a:sx n="108" d="100"/>
          <a:sy n="108" d="100"/>
        </p:scale>
        <p:origin x="12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6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625D0BB7-525B-41FB-B1EC-2E804DE68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184AC-FBF8-47AA-A53D-9F8A8DFC35B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AEE1106-60DC-480D-A297-323826A4F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3E8A0AB-0AAB-4B3D-B4E5-B4A4AB06F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E3B70-C8A3-4203-A365-38822D632EA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7412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CF18340-AB79-487B-87B7-11F3BD08B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837F9-8CE1-4611-9B46-CE189AE73DD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838F6EE-F87E-46E8-A2B1-40C317FF9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6D83869-F154-482C-8871-A233F4E0E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4F62-0E4E-4F57-AB06-F7687180D1D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57885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DC7D845-C067-4869-8D6F-9ACAD29D7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0B929-39D9-4E63-97C8-2971128085C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84270F3-701B-49D4-9094-3878AA9B1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93CF2F6-BD90-45DD-B78C-2AB2C10D9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5B434-2732-49F6-90AB-520F25F9A29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73534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3181CB7-BB24-4949-A2BD-35D53C073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A5218-B1D7-4835-B4B8-ADAADCB7627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1B59C2E-0DE2-4E32-A4D1-500DEE6F9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D0BCA3F-D9FA-4CB6-B0EE-BA4686BC0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4A2F7-933D-4974-A2A9-789D84E7E33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3200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FC3F3F2-6500-4536-B3B2-D8F291006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44234-0F24-47AA-91F3-5BC37D8F555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6A9775D-8AFA-4782-BBDF-565D6855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0105CDC7-421A-44D9-B9BC-A7E331404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56CE9-BE0A-49B6-A2A9-CFE3B44C3E9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58959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C75A486F-0461-400E-8236-82E29059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2F131-2B54-47F9-9357-F4D3C5248A7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3DDF797E-0BB4-4C1E-9172-ABAA3414D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90293C9D-B7C7-460D-B474-82DF72840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E039E-2C72-4931-A794-F04F903FBDA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68033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BF509C94-9679-4CCE-B639-1712A9D09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06857-0DD0-428C-955B-9D98CEC9E89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0ECBF240-171B-42AB-8CF1-CC576AD6D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6F1F7A5D-C008-4F5B-9E11-3E90F916A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C4037-7988-4D61-B203-DF5C433E986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4936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50B766C0-B1E1-4AE5-8E14-32F8360D4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88292-A9EE-40FE-8D05-0C9BEA6FC30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5E496FC7-FAEE-4806-9101-74915FA4F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828D0412-C049-40B9-B730-67F506105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E7E3F-8C4A-48C5-9C8A-E6F2DA08A4C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8954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17D67E19-D980-4B82-AC24-D1FD75FAA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93A25-69BA-40A0-B1CA-D682CF46422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4C3DCBEF-490F-4901-8B9F-70BCC0DE0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D0DB45AF-34E7-478B-B938-B57F442A3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1BF31-60EB-4AE3-AA0A-658B2B084F2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3622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D53566A8-AB93-484A-AD75-537D0E226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2F442-6BBB-443A-9091-F37D2F5E9D5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F5A24CCE-024B-46A9-9045-1D03BAF37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B7D8F509-7722-4EE5-AF9E-8B09A6E36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0DFDA-7366-45DE-A181-F526DB7FFAC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8970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54517EA4-5218-497D-8D77-699F82474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A6E79-4700-4663-922D-9D8A2B36810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65F56B85-D7F0-45DE-AE97-505FE0108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7DDB6912-E015-4DCF-B961-9D24DB04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2C08B-61CC-4AA1-8619-948A7764A30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7560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A3309CB1-3F02-4503-B0CF-609A39EC534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67EFA349-2706-4DD8-821C-320EEA0A18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240CCB7-2D2B-47AE-AD25-06A8B7F2D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8891AF-AA73-4BC3-BB7A-6EFA0D1FD7F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CE6C21F1-43AF-4A62-BA3F-765B7F39C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6137C9D-C0CD-4C6C-837C-DAE306FAB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7E090ED-9FD5-4E8E-BA44-5A2D28F1421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l.wikipedia.org/wiki/Slika:Bankovec_20-1992-front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8F350E-1604-4FF4-A0ED-C99555DCDC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8900" dirty="0">
                <a:latin typeface="AR JULIAN" pitchFamily="2" charset="0"/>
              </a:rPr>
              <a:t>BAROK</a:t>
            </a:r>
            <a:br>
              <a:rPr lang="sl-SI" sz="7200" dirty="0">
                <a:latin typeface="AR JULIAN" pitchFamily="2" charset="0"/>
              </a:rPr>
            </a:br>
            <a:endParaRPr lang="sl-SI" sz="7200" dirty="0">
              <a:latin typeface="AR JULIAN" pitchFamily="2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11C1ED8-2AAD-45E9-9D4F-2724C064FB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l-S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Slovenščina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lika 3" descr="fmpgtmp_6hv1vv.jpeg">
            <a:extLst>
              <a:ext uri="{FF2B5EF4-FFF2-40B4-BE49-F238E27FC236}">
                <a16:creationId xmlns:a16="http://schemas.microsoft.com/office/drawing/2014/main" id="{07BCFA4C-781E-4798-9F0E-2A155B534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28625"/>
            <a:ext cx="88392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PoljeZBesedilom 4">
            <a:extLst>
              <a:ext uri="{FF2B5EF4-FFF2-40B4-BE49-F238E27FC236}">
                <a16:creationId xmlns:a16="http://schemas.microsoft.com/office/drawing/2014/main" id="{4A539A2F-532D-4FF7-B59F-1DE4A8499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5643563"/>
            <a:ext cx="7286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schemeClr val="bg2"/>
                </a:solidFill>
                <a:latin typeface="Calibri" panose="020F0502020204030204" pitchFamily="34" charset="0"/>
              </a:rPr>
              <a:t>Slovenski polihistor Janez Vajkard Valvasor (1641-93) je v svoji znameniti knjigi Slava vojvodine Kranjske leta 1689 takole upodobil takratno Ljubljano.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72AA07-5D3C-4563-82FB-4EC382591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b="1" dirty="0" err="1">
                <a:solidFill>
                  <a:schemeClr val="bg2"/>
                </a:solidFill>
              </a:rPr>
              <a:t>Tobija</a:t>
            </a:r>
            <a:r>
              <a:rPr lang="sl-SI" b="1" dirty="0">
                <a:solidFill>
                  <a:schemeClr val="bg2"/>
                </a:solidFill>
              </a:rPr>
              <a:t> </a:t>
            </a:r>
            <a:r>
              <a:rPr lang="sl-SI" b="1" dirty="0" err="1">
                <a:solidFill>
                  <a:schemeClr val="bg2"/>
                </a:solidFill>
              </a:rPr>
              <a:t>Lionelli</a:t>
            </a:r>
            <a:br>
              <a:rPr lang="sl-SI" b="1" dirty="0">
                <a:solidFill>
                  <a:schemeClr val="bg2"/>
                </a:solidFill>
              </a:rPr>
            </a:br>
            <a:r>
              <a:rPr lang="sl-SI" b="1" dirty="0">
                <a:solidFill>
                  <a:schemeClr val="bg2"/>
                </a:solidFill>
              </a:rPr>
              <a:t>(a.k.a. Janez svetokriški)</a:t>
            </a:r>
            <a:endParaRPr lang="sl-SI" dirty="0">
              <a:solidFill>
                <a:schemeClr val="bg2"/>
              </a:solidFill>
            </a:endParaRPr>
          </a:p>
        </p:txBody>
      </p:sp>
      <p:pic>
        <p:nvPicPr>
          <p:cNvPr id="12291" name="Ograda vsebine 3" descr="450px-Janez_Svetokriski.JPG">
            <a:extLst>
              <a:ext uri="{FF2B5EF4-FFF2-40B4-BE49-F238E27FC236}">
                <a16:creationId xmlns:a16="http://schemas.microsoft.com/office/drawing/2014/main" id="{6009A345-4E56-4F02-8F8B-BEF42B58F7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2250" y="2286000"/>
            <a:ext cx="2286000" cy="3619500"/>
          </a:xfrm>
        </p:spPr>
      </p:pic>
      <p:pic>
        <p:nvPicPr>
          <p:cNvPr id="12292" name="Slika 4" descr="DSC02797.JPG">
            <a:extLst>
              <a:ext uri="{FF2B5EF4-FFF2-40B4-BE49-F238E27FC236}">
                <a16:creationId xmlns:a16="http://schemas.microsoft.com/office/drawing/2014/main" id="{C0B58811-8644-4DB5-BC6F-4AA7184B5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643063"/>
            <a:ext cx="22606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Slika 5" descr="janez svetokriški.jpg">
            <a:extLst>
              <a:ext uri="{FF2B5EF4-FFF2-40B4-BE49-F238E27FC236}">
                <a16:creationId xmlns:a16="http://schemas.microsoft.com/office/drawing/2014/main" id="{17A29C35-D6D3-4AEE-9B64-E31F0699B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143375"/>
            <a:ext cx="1857375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Pravokotnik 6">
            <a:extLst>
              <a:ext uri="{FF2B5EF4-FFF2-40B4-BE49-F238E27FC236}">
                <a16:creationId xmlns:a16="http://schemas.microsoft.com/office/drawing/2014/main" id="{72475D72-2F0F-4FB2-8264-8A4C71476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4438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l-SI">
                <a:solidFill>
                  <a:schemeClr val="bg2"/>
                </a:solidFill>
                <a:latin typeface="AR JULIAN" pitchFamily="2" charset="0"/>
              </a:rPr>
              <a:t>1647, Vipavski Križ, † 17. oktober 1714, Gorica</a:t>
            </a:r>
            <a:endParaRPr lang="sl-SI" altLang="sl-SI">
              <a:latin typeface="AR JULIAN" pitchFamily="2" charset="0"/>
            </a:endParaRPr>
          </a:p>
        </p:txBody>
      </p:sp>
      <p:sp>
        <p:nvSpPr>
          <p:cNvPr id="12295" name="Rectangle 1">
            <a:extLst>
              <a:ext uri="{FF2B5EF4-FFF2-40B4-BE49-F238E27FC236}">
                <a16:creationId xmlns:a16="http://schemas.microsoft.com/office/drawing/2014/main" id="{9392EEC6-8CBB-4EC4-BE89-FB1F163E1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0" y="1995488"/>
            <a:ext cx="378618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sl-SI" altLang="sl-SI" sz="2000">
                <a:solidFill>
                  <a:schemeClr val="bg2"/>
                </a:solidFill>
                <a:latin typeface="Calibri" panose="020F0502020204030204" pitchFamily="34" charset="0"/>
              </a:rPr>
              <a:t>Rodil se je materi Slovenki in očetu Italijanu kot Tobija Lionelli</a:t>
            </a:r>
          </a:p>
          <a:p>
            <a:pPr eaLnBrk="1" hangingPunct="1">
              <a:buFontTx/>
              <a:buChar char="•"/>
            </a:pPr>
            <a:r>
              <a:rPr lang="sl-SI" altLang="sl-SI" sz="2000">
                <a:solidFill>
                  <a:schemeClr val="bg2"/>
                </a:solidFill>
                <a:latin typeface="Calibri" panose="020F0502020204030204" pitchFamily="34" charset="0"/>
              </a:rPr>
              <a:t>Postal je kapucinski menih, znan pod imenom Janez Svetokriški</a:t>
            </a:r>
          </a:p>
          <a:p>
            <a:pPr eaLnBrk="1" hangingPunct="1">
              <a:buFontTx/>
              <a:buChar char="•"/>
            </a:pPr>
            <a:r>
              <a:rPr lang="sl-SI" altLang="sl-SI" sz="2000">
                <a:solidFill>
                  <a:schemeClr val="bg2"/>
                </a:solidFill>
                <a:latin typeface="Calibri" panose="020F0502020204030204" pitchFamily="34" charset="0"/>
              </a:rPr>
              <a:t>Služboval je po različnih samostanih v Sloveniji (npr. v Vipavskem križu) in na Hrvaškem in si medtem zapisoval pridige, ki jih je izdal v zbirki petih knjig z naslovom </a:t>
            </a:r>
            <a:r>
              <a:rPr lang="sl-SI" altLang="sl-SI" sz="2000" i="1">
                <a:solidFill>
                  <a:schemeClr val="bg2"/>
                </a:solidFill>
                <a:latin typeface="Calibri" panose="020F0502020204030204" pitchFamily="34" charset="0"/>
              </a:rPr>
              <a:t>Sveti priročnik</a:t>
            </a:r>
          </a:p>
          <a:p>
            <a:pPr eaLnBrk="1" hangingPunct="1">
              <a:buFontTx/>
              <a:buChar char="•"/>
            </a:pPr>
            <a:r>
              <a:rPr lang="sl-SI" altLang="sl-SI" sz="2000">
                <a:solidFill>
                  <a:schemeClr val="bg2"/>
                </a:solidFill>
                <a:latin typeface="Calibri" panose="020F0502020204030204" pitchFamily="34" charset="0"/>
              </a:rPr>
              <a:t>Ena najbolj znanih pridig je </a:t>
            </a:r>
            <a:r>
              <a:rPr lang="sl-SI" altLang="sl-SI" sz="2000" i="1">
                <a:solidFill>
                  <a:schemeClr val="bg2"/>
                </a:solidFill>
                <a:latin typeface="Calibri" panose="020F0502020204030204" pitchFamily="34" charset="0"/>
              </a:rPr>
              <a:t>Na noviga lejta dan</a:t>
            </a:r>
            <a:endParaRPr lang="sl-SI" altLang="sl-SI" sz="2000">
              <a:solidFill>
                <a:schemeClr val="bg2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sl-SI" altLang="sl-SI" sz="2000">
                <a:solidFill>
                  <a:schemeClr val="bg2"/>
                </a:solidFill>
                <a:latin typeface="Calibri" panose="020F0502020204030204" pitchFamily="34" charset="0"/>
              </a:rPr>
              <a:t>Tisk so omogočili plemiški in cerkveni dobrotniki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D7C865E0-E798-440B-9621-98AA60ECF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>
                <a:solidFill>
                  <a:schemeClr val="bg2"/>
                </a:solidFill>
              </a:rPr>
              <a:t>NA NOVIGA LEJTA DAN</a:t>
            </a:r>
            <a:br>
              <a:rPr lang="sl-SI" altLang="sl-SI">
                <a:solidFill>
                  <a:schemeClr val="bg2"/>
                </a:solidFill>
              </a:rPr>
            </a:br>
            <a:r>
              <a:rPr lang="sl-SI" altLang="sl-SI" sz="1800">
                <a:solidFill>
                  <a:schemeClr val="bg2"/>
                </a:solidFill>
              </a:rPr>
              <a:t>(branja str. 288-292)</a:t>
            </a: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937B807C-28C0-4241-B163-329796E6E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altLang="sl-SI" sz="2700">
                <a:solidFill>
                  <a:schemeClr val="bg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l. 1697 izide pridiga Na noviga leta dan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700">
                <a:solidFill>
                  <a:schemeClr val="bg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voščilo za novo leto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700">
                <a:solidFill>
                  <a:schemeClr val="bg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nagovori plemstvo, duhovnike, zakonce, mladino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700">
                <a:solidFill>
                  <a:schemeClr val="bg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nek nauk ponazori z zgledom – eksamplom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700">
                <a:solidFill>
                  <a:schemeClr val="bg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okras so številni obsežni latinski citati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700">
                <a:solidFill>
                  <a:schemeClr val="bg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 uvodu jim vošči za praznike in zatrjuje da bo novo leto srečno le, če bodo izpolnjevali božje zapovedi in živeli v skladu z božjimi nauki.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700">
                <a:solidFill>
                  <a:schemeClr val="bg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Vsakič ko se obrne na katerega od naslovnikov, uporabi kot prispodobo darovanja robcev. </a:t>
            </a:r>
            <a:br>
              <a:rPr lang="sl-SI" altLang="sl-SI" sz="270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l-SI" altLang="sl-SI" sz="270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>
            <a:extLst>
              <a:ext uri="{FF2B5EF4-FFF2-40B4-BE49-F238E27FC236}">
                <a16:creationId xmlns:a16="http://schemas.microsoft.com/office/drawing/2014/main" id="{209ED2E1-C557-42AA-826A-5124C8FADAF4}"/>
              </a:ext>
            </a:extLst>
          </p:cNvPr>
          <p:cNvSpPr/>
          <p:nvPr/>
        </p:nvSpPr>
        <p:spPr>
          <a:xfrm>
            <a:off x="3500438" y="2000250"/>
            <a:ext cx="342900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6600" dirty="0">
                <a:solidFill>
                  <a:srgbClr val="EEECE1"/>
                </a:solidFill>
                <a:latin typeface="+mn-lt"/>
                <a:ea typeface="+mj-ea"/>
                <a:cs typeface="+mj-cs"/>
              </a:rPr>
              <a:t>Konec</a:t>
            </a:r>
            <a:endParaRPr lang="sl-SI" dirty="0">
              <a:latin typeface="+mn-lt"/>
              <a:cs typeface="+mn-cs"/>
            </a:endParaRPr>
          </a:p>
        </p:txBody>
      </p:sp>
      <p:pic>
        <p:nvPicPr>
          <p:cNvPr id="14339" name="Slika 6" descr="110389_barockKostuem_big.jpg">
            <a:extLst>
              <a:ext uri="{FF2B5EF4-FFF2-40B4-BE49-F238E27FC236}">
                <a16:creationId xmlns:a16="http://schemas.microsoft.com/office/drawing/2014/main" id="{0B391D77-00B9-4A7E-AC76-0E384BF18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928688"/>
            <a:ext cx="2514600" cy="494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Slika 7" descr="110146_barockKostuem_big.jpg">
            <a:extLst>
              <a:ext uri="{FF2B5EF4-FFF2-40B4-BE49-F238E27FC236}">
                <a16:creationId xmlns:a16="http://schemas.microsoft.com/office/drawing/2014/main" id="{3A21E2A3-D697-4A9A-B2CE-0634472ED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928688"/>
            <a:ext cx="2514600" cy="494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baroque_obama_postcard-p239737546940413596trdg_400.jpg">
            <a:extLst>
              <a:ext uri="{FF2B5EF4-FFF2-40B4-BE49-F238E27FC236}">
                <a16:creationId xmlns:a16="http://schemas.microsoft.com/office/drawing/2014/main" id="{707EB7D2-CA2D-4E8C-A56D-0C850C4B0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38" y="857250"/>
            <a:ext cx="3786187" cy="437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5" name="PoljeZBesedilom 4">
            <a:extLst>
              <a:ext uri="{FF2B5EF4-FFF2-40B4-BE49-F238E27FC236}">
                <a16:creationId xmlns:a16="http://schemas.microsoft.com/office/drawing/2014/main" id="{F192AFF6-6604-48C0-A25A-DE6B263AC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643063"/>
            <a:ext cx="47148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4000">
                <a:solidFill>
                  <a:schemeClr val="bg2"/>
                </a:solidFill>
                <a:latin typeface="Calibri" panose="020F0502020204030204" pitchFamily="34" charset="0"/>
              </a:rPr>
              <a:t>Značilnosti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4000">
                <a:solidFill>
                  <a:schemeClr val="bg2"/>
                </a:solidFill>
                <a:latin typeface="Calibri" panose="020F0502020204030204" pitchFamily="34" charset="0"/>
              </a:rPr>
              <a:t>Literarne zvrsti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4000">
                <a:solidFill>
                  <a:schemeClr val="bg2"/>
                </a:solidFill>
                <a:latin typeface="Calibri" panose="020F0502020204030204" pitchFamily="34" charset="0"/>
              </a:rPr>
              <a:t>Predstavniki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4000">
                <a:solidFill>
                  <a:schemeClr val="bg2"/>
                </a:solidFill>
                <a:latin typeface="Calibri" panose="020F0502020204030204" pitchFamily="34" charset="0"/>
              </a:rPr>
              <a:t>Barok na slovenskem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4000">
                <a:solidFill>
                  <a:schemeClr val="bg2"/>
                </a:solidFill>
                <a:latin typeface="Calibri" panose="020F0502020204030204" pitchFamily="34" charset="0"/>
              </a:rPr>
              <a:t>Janez Svetokrišk</a:t>
            </a:r>
            <a:r>
              <a:rPr lang="sl-SI" altLang="sl-SI" sz="2800">
                <a:solidFill>
                  <a:schemeClr val="bg2"/>
                </a:solidFill>
                <a:latin typeface="Calibri" panose="020F0502020204030204" pitchFamily="34" charset="0"/>
              </a:rPr>
              <a:t>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grada vsebine 2">
            <a:extLst>
              <a:ext uri="{FF2B5EF4-FFF2-40B4-BE49-F238E27FC236}">
                <a16:creationId xmlns:a16="http://schemas.microsoft.com/office/drawing/2014/main" id="{5BA8E2E3-45DA-4DCD-BF36-5E4DA4067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42875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300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književno obdobje, ki je sledilo renesansi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300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Izraz izhaja iz portugalske besede "barocco”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300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pomeni izkrivljeno, pretirano, popačeno oz. nepravilen, kriv biser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300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 širšem pomenu označuje izraz barok stilno usmerjenost 17. in 18. stoletja v umetnosti- likovni, glasbeni in književni umetnosti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300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pojavi se težnja po krašenju, ustvarjanju iluzije</a:t>
            </a:r>
            <a:r>
              <a:rPr lang="sl-SI" altLang="sl-SI" sz="300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sl-SI" altLang="sl-SI" sz="300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preobloženost, izumetničenost, gostobesednost</a:t>
            </a:r>
          </a:p>
          <a:p>
            <a:pPr eaLnBrk="1" hangingPunct="1">
              <a:lnSpc>
                <a:spcPct val="90000"/>
              </a:lnSpc>
            </a:pPr>
            <a:endParaRPr lang="sl-SI" altLang="sl-SI" sz="300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sl-SI" altLang="sl-SI" sz="300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2E14EA0-AC3E-44F3-AA87-2808436A2751}"/>
              </a:ext>
            </a:extLst>
          </p:cNvPr>
          <p:cNvSpPr txBox="1"/>
          <p:nvPr/>
        </p:nvSpPr>
        <p:spPr>
          <a:xfrm>
            <a:off x="1500188" y="214313"/>
            <a:ext cx="5500687" cy="1046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400" dirty="0">
                <a:solidFill>
                  <a:schemeClr val="bg1"/>
                </a:solidFill>
                <a:latin typeface="+mj-lt"/>
                <a:cs typeface="+mn-cs"/>
              </a:rPr>
              <a:t>Splošne  značilnosti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914307F2-76A6-4706-8125-B297771F2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bg2"/>
                </a:solidFill>
              </a:rPr>
              <a:t>Značilnosti </a:t>
            </a:r>
          </a:p>
        </p:txBody>
      </p:sp>
      <p:sp>
        <p:nvSpPr>
          <p:cNvPr id="5123" name="Ograda vsebine 2">
            <a:extLst>
              <a:ext uri="{FF2B5EF4-FFF2-40B4-BE49-F238E27FC236}">
                <a16:creationId xmlns:a16="http://schemas.microsoft.com/office/drawing/2014/main" id="{EF77E862-D10F-4F4B-880F-A0B18D89E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bg2"/>
                </a:solidFill>
              </a:rPr>
              <a:t>Izumetničenost</a:t>
            </a:r>
          </a:p>
          <a:p>
            <a:pPr eaLnBrk="1" hangingPunct="1"/>
            <a:r>
              <a:rPr lang="sl-SI" altLang="sl-SI">
                <a:solidFill>
                  <a:schemeClr val="bg2"/>
                </a:solidFill>
              </a:rPr>
              <a:t> preobremenjenost</a:t>
            </a:r>
          </a:p>
          <a:p>
            <a:pPr eaLnBrk="1" hangingPunct="1"/>
            <a:r>
              <a:rPr lang="sl-SI" altLang="sl-SI">
                <a:solidFill>
                  <a:schemeClr val="bg2"/>
                </a:solidFill>
              </a:rPr>
              <a:t>celo popačenost</a:t>
            </a:r>
          </a:p>
          <a:p>
            <a:pPr eaLnBrk="1" hangingPunct="1"/>
            <a:r>
              <a:rPr lang="sl-SI" altLang="sl-SI">
                <a:solidFill>
                  <a:schemeClr val="bg2"/>
                </a:solidFill>
              </a:rPr>
              <a:t>Pretiravanje</a:t>
            </a:r>
          </a:p>
          <a:p>
            <a:pPr eaLnBrk="1" hangingPunct="1"/>
            <a:r>
              <a:rPr lang="sl-SI" altLang="sl-SI">
                <a:solidFill>
                  <a:schemeClr val="bg2"/>
                </a:solidFill>
              </a:rPr>
              <a:t>Kontrast</a:t>
            </a:r>
          </a:p>
          <a:p>
            <a:pPr eaLnBrk="1" hangingPunct="1"/>
            <a:r>
              <a:rPr lang="sl-SI" altLang="sl-SI">
                <a:solidFill>
                  <a:schemeClr val="bg2"/>
                </a:solidFill>
              </a:rPr>
              <a:t>Razkošje</a:t>
            </a:r>
          </a:p>
          <a:p>
            <a:pPr eaLnBrk="1" hangingPunct="1"/>
            <a:r>
              <a:rPr lang="sl-SI" altLang="sl-SI">
                <a:solidFill>
                  <a:schemeClr val="bg2"/>
                </a:solidFill>
              </a:rPr>
              <a:t>Barvitost </a:t>
            </a:r>
          </a:p>
        </p:txBody>
      </p:sp>
      <p:pic>
        <p:nvPicPr>
          <p:cNvPr id="5124" name="Slika 3" descr="1269280276IisQ84C.jpg">
            <a:extLst>
              <a:ext uri="{FF2B5EF4-FFF2-40B4-BE49-F238E27FC236}">
                <a16:creationId xmlns:a16="http://schemas.microsoft.com/office/drawing/2014/main" id="{D6C98C40-617B-45B5-8409-84AA647A5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785938"/>
            <a:ext cx="471487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ravokotnik 6">
            <a:extLst>
              <a:ext uri="{FF2B5EF4-FFF2-40B4-BE49-F238E27FC236}">
                <a16:creationId xmlns:a16="http://schemas.microsoft.com/office/drawing/2014/main" id="{552CC1BA-5885-4325-AD6C-BE2E9D43D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1785938"/>
            <a:ext cx="4714875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400">
                <a:solidFill>
                  <a:schemeClr val="bg2"/>
                </a:solidFill>
                <a:latin typeface="Calibri" panose="020F0502020204030204" pitchFamily="34" charset="0"/>
              </a:rPr>
              <a:t>metafore (zapletene, drzne)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400">
                <a:solidFill>
                  <a:schemeClr val="bg2"/>
                </a:solidFill>
                <a:latin typeface="Calibri" panose="020F0502020204030204" pitchFamily="34" charset="0"/>
              </a:rPr>
              <a:t>izrazi in besedne zveze, ki jih v vsakdanjem govoru ne uporabljamo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400">
                <a:solidFill>
                  <a:schemeClr val="bg2"/>
                </a:solidFill>
                <a:latin typeface="Calibri" panose="020F0502020204030204" pitchFamily="34" charset="0"/>
              </a:rPr>
              <a:t>večstavčne povedi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400">
                <a:solidFill>
                  <a:schemeClr val="bg2"/>
                </a:solidFill>
                <a:latin typeface="Calibri" panose="020F0502020204030204" pitchFamily="34" charset="0"/>
              </a:rPr>
              <a:t>latinski citati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400">
                <a:solidFill>
                  <a:schemeClr val="bg2"/>
                </a:solidFill>
                <a:latin typeface="Calibri" panose="020F0502020204030204" pitchFamily="34" charset="0"/>
              </a:rPr>
              <a:t>eksampli (zgled, primera, ponazoritev moralnega nauka s kratko zgodbo, pripovedjo o človeškem obnašanju s pozitivnim ali negativnim zgledom)</a:t>
            </a:r>
            <a:br>
              <a:rPr lang="sl-SI" altLang="sl-SI" sz="2400">
                <a:latin typeface="Calibri" panose="020F0502020204030204" pitchFamily="34" charset="0"/>
              </a:rPr>
            </a:br>
            <a:endParaRPr lang="sl-SI" altLang="sl-SI" sz="2400">
              <a:latin typeface="Calibri" panose="020F0502020204030204" pitchFamily="34" charset="0"/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ABAFB9B0-A7C7-457A-80BD-6874F96F86B9}"/>
              </a:ext>
            </a:extLst>
          </p:cNvPr>
          <p:cNvSpPr/>
          <p:nvPr/>
        </p:nvSpPr>
        <p:spPr>
          <a:xfrm>
            <a:off x="2357438" y="357188"/>
            <a:ext cx="45720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200" dirty="0">
                <a:solidFill>
                  <a:schemeClr val="bg2"/>
                </a:solidFill>
                <a:latin typeface="+mj-lt"/>
                <a:cs typeface="+mn-cs"/>
              </a:rPr>
              <a:t>SLOGOVNE ZNAČILNOSTI BAROČNE KNJIŽEVNOSTI:</a:t>
            </a:r>
          </a:p>
        </p:txBody>
      </p:sp>
      <p:pic>
        <p:nvPicPr>
          <p:cNvPr id="6148" name="Slika 10" descr="17365-m.jpg">
            <a:extLst>
              <a:ext uri="{FF2B5EF4-FFF2-40B4-BE49-F238E27FC236}">
                <a16:creationId xmlns:a16="http://schemas.microsoft.com/office/drawing/2014/main" id="{3FEE419B-DEDB-4227-8559-878B37ECC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500188"/>
            <a:ext cx="1785937" cy="443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06E728-737D-4C15-93C2-72CB26AAA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sl-SI" dirty="0"/>
            </a:br>
            <a:r>
              <a:rPr lang="sl-SI" dirty="0">
                <a:solidFill>
                  <a:schemeClr val="bg2"/>
                </a:solidFill>
              </a:rPr>
              <a:t>KULTURNOZGODOVINSKE ZNAČILNOSTI</a:t>
            </a:r>
            <a:r>
              <a:rPr lang="sl-SI" dirty="0"/>
              <a:t> </a:t>
            </a:r>
            <a:br>
              <a:rPr lang="sl-SI" dirty="0"/>
            </a:b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26A9FD36-84D0-4F75-8CE1-9343CC7E3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643063"/>
            <a:ext cx="5214937" cy="50260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bg2"/>
                </a:solidFill>
              </a:rPr>
              <a:t>Leta 1678 začne v Ljubljani delovati </a:t>
            </a:r>
            <a:r>
              <a:rPr lang="sl-SI" dirty="0" err="1">
                <a:solidFill>
                  <a:schemeClr val="bg2"/>
                </a:solidFill>
              </a:rPr>
              <a:t>Mayrjeva</a:t>
            </a:r>
            <a:r>
              <a:rPr lang="sl-SI" dirty="0">
                <a:solidFill>
                  <a:schemeClr val="bg2"/>
                </a:solidFill>
              </a:rPr>
              <a:t> tiskarna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bg2"/>
                </a:solidFill>
              </a:rPr>
              <a:t> po italijanskih vzorih oblikujejo </a:t>
            </a:r>
            <a:r>
              <a:rPr lang="sl-SI" dirty="0" err="1">
                <a:solidFill>
                  <a:schemeClr val="bg2"/>
                </a:solidFill>
              </a:rPr>
              <a:t>Academie</a:t>
            </a:r>
            <a:r>
              <a:rPr lang="sl-SI" dirty="0">
                <a:solidFill>
                  <a:schemeClr val="bg2"/>
                </a:solidFill>
              </a:rPr>
              <a:t> </a:t>
            </a:r>
            <a:r>
              <a:rPr lang="sl-SI" dirty="0" err="1">
                <a:solidFill>
                  <a:schemeClr val="bg2"/>
                </a:solidFill>
              </a:rPr>
              <a:t>operosorum</a:t>
            </a:r>
            <a:r>
              <a:rPr lang="sl-SI" dirty="0">
                <a:solidFill>
                  <a:schemeClr val="bg2"/>
                </a:solidFill>
              </a:rPr>
              <a:t> (Akademija delovnih)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bg2"/>
                </a:solidFill>
              </a:rPr>
              <a:t>leta 1701 ustanovijo </a:t>
            </a:r>
            <a:r>
              <a:rPr lang="sl-SI" dirty="0" err="1">
                <a:solidFill>
                  <a:schemeClr val="bg2"/>
                </a:solidFill>
              </a:rPr>
              <a:t>Academie</a:t>
            </a:r>
            <a:r>
              <a:rPr lang="sl-SI" dirty="0">
                <a:solidFill>
                  <a:schemeClr val="bg2"/>
                </a:solidFill>
              </a:rPr>
              <a:t> </a:t>
            </a:r>
            <a:r>
              <a:rPr lang="sl-SI" dirty="0" err="1">
                <a:solidFill>
                  <a:schemeClr val="bg2"/>
                </a:solidFill>
              </a:rPr>
              <a:t>philharmonicorum</a:t>
            </a:r>
            <a:r>
              <a:rPr lang="sl-SI" dirty="0">
                <a:solidFill>
                  <a:schemeClr val="bg2"/>
                </a:solidFill>
              </a:rPr>
              <a:t> (predhodnica Slovenske filharmonije).</a:t>
            </a:r>
            <a:br>
              <a:rPr lang="sl-SI" dirty="0">
                <a:solidFill>
                  <a:schemeClr val="bg2"/>
                </a:solidFill>
              </a:rPr>
            </a:br>
            <a:endParaRPr lang="sl-SI" dirty="0">
              <a:solidFill>
                <a:schemeClr val="bg2"/>
              </a:solidFill>
            </a:endParaRPr>
          </a:p>
        </p:txBody>
      </p:sp>
      <p:pic>
        <p:nvPicPr>
          <p:cNvPr id="7172" name="Slika 3" descr="Worth1000a.jpg">
            <a:extLst>
              <a:ext uri="{FF2B5EF4-FFF2-40B4-BE49-F238E27FC236}">
                <a16:creationId xmlns:a16="http://schemas.microsoft.com/office/drawing/2014/main" id="{D09AB366-9A22-4872-A865-A91153483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000250"/>
            <a:ext cx="285750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C68D5F08-37AC-4C76-8AD7-9FC05CD5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42938" y="0"/>
            <a:ext cx="8229601" cy="1143000"/>
          </a:xfrm>
        </p:spPr>
        <p:txBody>
          <a:bodyPr/>
          <a:lstStyle/>
          <a:p>
            <a:pPr eaLnBrk="1" hangingPunct="1"/>
            <a:r>
              <a:rPr lang="sl-SI" altLang="sl-SI">
                <a:solidFill>
                  <a:schemeClr val="bg2"/>
                </a:solidFill>
              </a:rPr>
              <a:t>Literarne zvrsti </a:t>
            </a:r>
          </a:p>
        </p:txBody>
      </p:sp>
      <p:pic>
        <p:nvPicPr>
          <p:cNvPr id="8195" name="Ograda vsebine 3" descr="2.1226528220.very-very-old-books.jpg">
            <a:extLst>
              <a:ext uri="{FF2B5EF4-FFF2-40B4-BE49-F238E27FC236}">
                <a16:creationId xmlns:a16="http://schemas.microsoft.com/office/drawing/2014/main" id="{99B83FBD-EED1-44DE-BA60-B4B980A64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6438" y="357188"/>
            <a:ext cx="2794000" cy="2092325"/>
          </a:xfrm>
        </p:spPr>
      </p:pic>
      <p:pic>
        <p:nvPicPr>
          <p:cNvPr id="8196" name="Slika 4" descr="books.jpg">
            <a:extLst>
              <a:ext uri="{FF2B5EF4-FFF2-40B4-BE49-F238E27FC236}">
                <a16:creationId xmlns:a16="http://schemas.microsoft.com/office/drawing/2014/main" id="{6446164A-D205-4500-8988-7463417D4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928938"/>
            <a:ext cx="3357562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Pravokotnik 8">
            <a:extLst>
              <a:ext uri="{FF2B5EF4-FFF2-40B4-BE49-F238E27FC236}">
                <a16:creationId xmlns:a16="http://schemas.microsoft.com/office/drawing/2014/main" id="{9CA6B034-2180-4058-A066-F31C10601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1000125"/>
            <a:ext cx="4572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800">
                <a:solidFill>
                  <a:schemeClr val="bg2"/>
                </a:solidFill>
                <a:latin typeface="Calibri" panose="020F0502020204030204" pitchFamily="34" charset="0"/>
              </a:rPr>
              <a:t>Temeljna literarna zvrst je bila PRIDIGA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800">
                <a:solidFill>
                  <a:schemeClr val="bg2"/>
                </a:solidFill>
                <a:latin typeface="Calibri" panose="020F0502020204030204" pitchFamily="34" charset="0"/>
              </a:rPr>
              <a:t> Gre za polliterarno zvrst, ki je doživela vrhunec z Janezom Svetokriškim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800">
                <a:solidFill>
                  <a:schemeClr val="bg2"/>
                </a:solidFill>
                <a:latin typeface="Calibri" panose="020F0502020204030204" pitchFamily="34" charset="0"/>
              </a:rPr>
              <a:t> Ta je namreč z zbirko pridig SVETI PRIROČNIK (1691-1707) dosegel evropski vrh.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800">
                <a:solidFill>
                  <a:schemeClr val="bg2"/>
                </a:solidFill>
                <a:latin typeface="Calibri" panose="020F0502020204030204" pitchFamily="34" charset="0"/>
              </a:rPr>
              <a:t>Pojavile so se tudi t.i. VERSKE IGRE(Škofjeloški  pasion-oče Romuald)</a:t>
            </a:r>
          </a:p>
          <a:p>
            <a:pPr>
              <a:buFontTx/>
              <a:buChar char="•"/>
            </a:pPr>
            <a:r>
              <a:rPr lang="sl-SI" altLang="sl-SI" sz="280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potepuški romani</a:t>
            </a:r>
            <a:endParaRPr lang="sl-SI" altLang="sl-SI" sz="2800">
              <a:solidFill>
                <a:schemeClr val="bg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FontTx/>
              <a:buChar char="•"/>
            </a:pPr>
            <a:r>
              <a:rPr lang="sl-SI" altLang="sl-SI" sz="280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Pasijoni</a:t>
            </a:r>
            <a:endParaRPr lang="sl-SI" altLang="sl-SI" sz="2800">
              <a:solidFill>
                <a:schemeClr val="bg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sl-SI" altLang="sl-SI" sz="280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62124920-6D7C-431F-B521-174C34DD5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-214313"/>
            <a:ext cx="8229600" cy="1143001"/>
          </a:xfrm>
        </p:spPr>
        <p:txBody>
          <a:bodyPr/>
          <a:lstStyle/>
          <a:p>
            <a:pPr eaLnBrk="1" hangingPunct="1"/>
            <a:r>
              <a:rPr lang="sl-SI" altLang="sl-SI">
                <a:solidFill>
                  <a:schemeClr val="bg2"/>
                </a:solidFill>
              </a:rPr>
              <a:t>Predstavniki</a:t>
            </a:r>
            <a:r>
              <a:rPr lang="sl-SI" altLang="sl-SI"/>
              <a:t> </a:t>
            </a: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CF51A010-8075-450C-9064-28AA6352B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43063"/>
            <a:ext cx="8229600" cy="4525962"/>
          </a:xfrm>
        </p:spPr>
        <p:txBody>
          <a:bodyPr/>
          <a:lstStyle/>
          <a:p>
            <a:pPr eaLnBrk="1" hangingPunct="1"/>
            <a:r>
              <a:rPr lang="sl-SI" altLang="sl-SI" sz="2000">
                <a:solidFill>
                  <a:schemeClr val="bg2"/>
                </a:solidFill>
              </a:rPr>
              <a:t>BAROČNO SLIKARSTVO: </a:t>
            </a:r>
            <a:br>
              <a:rPr lang="sl-SI" altLang="sl-SI" sz="2000">
                <a:solidFill>
                  <a:schemeClr val="bg2"/>
                </a:solidFill>
              </a:rPr>
            </a:br>
            <a:r>
              <a:rPr lang="sl-SI" altLang="sl-SI" sz="2000">
                <a:solidFill>
                  <a:schemeClr val="bg2"/>
                </a:solidFill>
              </a:rPr>
              <a:t>- Italijan Caravaggio</a:t>
            </a:r>
            <a:br>
              <a:rPr lang="sl-SI" altLang="sl-SI" sz="2000">
                <a:solidFill>
                  <a:schemeClr val="bg2"/>
                </a:solidFill>
              </a:rPr>
            </a:br>
            <a:r>
              <a:rPr lang="sl-SI" altLang="sl-SI" sz="2000">
                <a:solidFill>
                  <a:schemeClr val="bg2"/>
                </a:solidFill>
              </a:rPr>
              <a:t>- Francoz Fragonard</a:t>
            </a:r>
            <a:br>
              <a:rPr lang="sl-SI" altLang="sl-SI" sz="2000">
                <a:solidFill>
                  <a:schemeClr val="bg2"/>
                </a:solidFill>
              </a:rPr>
            </a:br>
            <a:r>
              <a:rPr lang="sl-SI" altLang="sl-SI" sz="2000">
                <a:solidFill>
                  <a:schemeClr val="bg2"/>
                </a:solidFill>
              </a:rPr>
              <a:t>- Nizozemci Rubens, Rembrand</a:t>
            </a:r>
            <a:br>
              <a:rPr lang="sl-SI" altLang="sl-SI" sz="2000">
                <a:solidFill>
                  <a:schemeClr val="bg2"/>
                </a:solidFill>
              </a:rPr>
            </a:br>
            <a:r>
              <a:rPr lang="sl-SI" altLang="sl-SI" sz="2000">
                <a:solidFill>
                  <a:schemeClr val="bg2"/>
                </a:solidFill>
              </a:rPr>
              <a:t>- Španec Velazquez </a:t>
            </a:r>
          </a:p>
          <a:p>
            <a:pPr eaLnBrk="1" hangingPunct="1"/>
            <a:endParaRPr lang="sl-SI" altLang="sl-SI" sz="2000">
              <a:solidFill>
                <a:schemeClr val="bg2"/>
              </a:solidFill>
            </a:endParaRPr>
          </a:p>
          <a:p>
            <a:pPr eaLnBrk="1" hangingPunct="1"/>
            <a:r>
              <a:rPr lang="sl-SI" altLang="sl-SI" sz="2000">
                <a:solidFill>
                  <a:schemeClr val="bg2"/>
                </a:solidFill>
              </a:rPr>
              <a:t>GLASBENO PODROČJE: </a:t>
            </a:r>
            <a:br>
              <a:rPr lang="sl-SI" altLang="sl-SI" sz="2000">
                <a:solidFill>
                  <a:schemeClr val="bg2"/>
                </a:solidFill>
              </a:rPr>
            </a:br>
            <a:r>
              <a:rPr lang="sl-SI" altLang="sl-SI" sz="2000">
                <a:solidFill>
                  <a:schemeClr val="bg2"/>
                </a:solidFill>
              </a:rPr>
              <a:t>-Vivaldi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000">
                <a:solidFill>
                  <a:schemeClr val="bg2"/>
                </a:solidFill>
              </a:rPr>
              <a:t>      -Tartini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000">
                <a:solidFill>
                  <a:schemeClr val="bg2"/>
                </a:solidFill>
              </a:rPr>
              <a:t>      -Bach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000">
                <a:solidFill>
                  <a:schemeClr val="bg2"/>
                </a:solidFill>
              </a:rPr>
              <a:t>     -Händel </a:t>
            </a:r>
            <a:br>
              <a:rPr lang="sl-SI" altLang="sl-SI"/>
            </a:br>
            <a:endParaRPr lang="sl-SI" altLang="sl-SI"/>
          </a:p>
        </p:txBody>
      </p:sp>
      <p:pic>
        <p:nvPicPr>
          <p:cNvPr id="9220" name="Slika 3" descr="rembrandt.jpg">
            <a:extLst>
              <a:ext uri="{FF2B5EF4-FFF2-40B4-BE49-F238E27FC236}">
                <a16:creationId xmlns:a16="http://schemas.microsoft.com/office/drawing/2014/main" id="{0D20E34C-4E36-45D2-8D17-DE2F54159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42875"/>
            <a:ext cx="2357438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PoljeZBesedilom 4">
            <a:extLst>
              <a:ext uri="{FF2B5EF4-FFF2-40B4-BE49-F238E27FC236}">
                <a16:creationId xmlns:a16="http://schemas.microsoft.com/office/drawing/2014/main" id="{9ED378AC-F899-49AE-BB65-11D8B6042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25" y="3143250"/>
            <a:ext cx="214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>
                <a:solidFill>
                  <a:schemeClr val="bg2"/>
                </a:solidFill>
                <a:latin typeface="Calibri" panose="020F0502020204030204" pitchFamily="34" charset="0"/>
              </a:rPr>
              <a:t>REMBRAND</a:t>
            </a:r>
          </a:p>
        </p:txBody>
      </p:sp>
      <p:pic>
        <p:nvPicPr>
          <p:cNvPr id="9222" name="Slika 5" descr="bach-hausmann.jpg">
            <a:extLst>
              <a:ext uri="{FF2B5EF4-FFF2-40B4-BE49-F238E27FC236}">
                <a16:creationId xmlns:a16="http://schemas.microsoft.com/office/drawing/2014/main" id="{CD5486AA-54C0-4ABD-ADFB-D971AFB9C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214813"/>
            <a:ext cx="163830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Slika 6" descr="handel.jpg">
            <a:extLst>
              <a:ext uri="{FF2B5EF4-FFF2-40B4-BE49-F238E27FC236}">
                <a16:creationId xmlns:a16="http://schemas.microsoft.com/office/drawing/2014/main" id="{00832D86-FA34-4355-B406-8D7EBE4F5D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4286250"/>
            <a:ext cx="15017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Slika 7" descr="tartini.jpg">
            <a:extLst>
              <a:ext uri="{FF2B5EF4-FFF2-40B4-BE49-F238E27FC236}">
                <a16:creationId xmlns:a16="http://schemas.microsoft.com/office/drawing/2014/main" id="{E9059A87-95DB-447B-9889-C101E72A1A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286250"/>
            <a:ext cx="1500188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Slika 10" descr="vivaldi1.jpg">
            <a:extLst>
              <a:ext uri="{FF2B5EF4-FFF2-40B4-BE49-F238E27FC236}">
                <a16:creationId xmlns:a16="http://schemas.microsoft.com/office/drawing/2014/main" id="{88148034-2578-45DD-8D4D-6744719285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286250"/>
            <a:ext cx="158115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PoljeZBesedilom 11">
            <a:extLst>
              <a:ext uri="{FF2B5EF4-FFF2-40B4-BE49-F238E27FC236}">
                <a16:creationId xmlns:a16="http://schemas.microsoft.com/office/drawing/2014/main" id="{535096FC-BA8C-49DC-9222-1AF8D69A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6286500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Calibri" panose="020F0502020204030204" pitchFamily="34" charset="0"/>
              </a:rPr>
              <a:t>        </a:t>
            </a:r>
            <a:r>
              <a:rPr lang="sl-SI" altLang="sl-SI">
                <a:solidFill>
                  <a:schemeClr val="bg2"/>
                </a:solidFill>
                <a:latin typeface="Calibri" panose="020F0502020204030204" pitchFamily="34" charset="0"/>
              </a:rPr>
              <a:t>BACH                         VIVALDI                    TARTINI                  HANDEL</a:t>
            </a:r>
          </a:p>
        </p:txBody>
      </p:sp>
      <p:sp>
        <p:nvSpPr>
          <p:cNvPr id="9227" name="Pravokotnik 12">
            <a:extLst>
              <a:ext uri="{FF2B5EF4-FFF2-40B4-BE49-F238E27FC236}">
                <a16:creationId xmlns:a16="http://schemas.microsoft.com/office/drawing/2014/main" id="{60F0B31D-6098-4C8C-9CC3-1DE7B347B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000125"/>
            <a:ext cx="1838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schemeClr val="bg2"/>
                </a:solidFill>
                <a:latin typeface="Calibri" panose="020F0502020204030204" pitchFamily="34" charset="0"/>
              </a:rPr>
              <a:t>-Francesco Robba</a:t>
            </a:r>
          </a:p>
        </p:txBody>
      </p:sp>
      <p:sp>
        <p:nvSpPr>
          <p:cNvPr id="9228" name="PoljeZBesedilom 13">
            <a:extLst>
              <a:ext uri="{FF2B5EF4-FFF2-40B4-BE49-F238E27FC236}">
                <a16:creationId xmlns:a16="http://schemas.microsoft.com/office/drawing/2014/main" id="{7681B420-C02E-4C54-BF30-B8BEE32DB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642938"/>
            <a:ext cx="1928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000">
                <a:solidFill>
                  <a:schemeClr val="bg2"/>
                </a:solidFill>
                <a:latin typeface="Calibri" panose="020F0502020204030204" pitchFamily="34" charset="0"/>
              </a:rPr>
              <a:t>ARHITEKTURA</a:t>
            </a:r>
          </a:p>
        </p:txBody>
      </p:sp>
      <p:pic>
        <p:nvPicPr>
          <p:cNvPr id="9229" name="Slika 14" descr="fmpgtmp_llexyi.jpeg">
            <a:extLst>
              <a:ext uri="{FF2B5EF4-FFF2-40B4-BE49-F238E27FC236}">
                <a16:creationId xmlns:a16="http://schemas.microsoft.com/office/drawing/2014/main" id="{3D2D11EF-55D6-455C-A813-C411C0C6FD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714375"/>
            <a:ext cx="1844675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PoljeZBesedilom 15">
            <a:extLst>
              <a:ext uri="{FF2B5EF4-FFF2-40B4-BE49-F238E27FC236}">
                <a16:creationId xmlns:a16="http://schemas.microsoft.com/office/drawing/2014/main" id="{E6BE17A4-42A6-4243-ACC1-3E08D91A0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3357563"/>
            <a:ext cx="1714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schemeClr val="bg2"/>
                </a:solidFill>
                <a:latin typeface="Calibri" panose="020F0502020204030204" pitchFamily="34" charset="0"/>
              </a:rPr>
              <a:t>Robbov vodnjak-ljubljana-center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3B80AF54-6855-4208-BE84-AEBE7AD58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5750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>
                <a:solidFill>
                  <a:schemeClr val="bg2"/>
                </a:solidFill>
              </a:rPr>
              <a:t>Barok na slovenskem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12315E9-187D-415B-8DD1-BC16CEB3E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8" y="1857375"/>
            <a:ext cx="8229600" cy="45259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bg2"/>
                </a:solidFill>
              </a:rPr>
              <a:t>v 16. stol. (doba protireformacije) prihaja do ponovne </a:t>
            </a:r>
            <a:r>
              <a:rPr lang="sl-SI" dirty="0" err="1">
                <a:solidFill>
                  <a:schemeClr val="bg2"/>
                </a:solidFill>
              </a:rPr>
              <a:t>katolizacije</a:t>
            </a:r>
            <a:r>
              <a:rPr lang="sl-SI" dirty="0">
                <a:solidFill>
                  <a:schemeClr val="bg2"/>
                </a:solidFill>
              </a:rPr>
              <a:t> slovenskih dežel</a:t>
            </a:r>
            <a:endParaRPr lang="sl-SI" sz="2800" dirty="0">
              <a:solidFill>
                <a:schemeClr val="bg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bg2"/>
                </a:solidFill>
              </a:rPr>
              <a:t>do l. 1672 je bilo obdobje mrtvila (brez knjig), književnost se ni razvijala, ni več enotnega jezika - cepitev na narečja</a:t>
            </a:r>
            <a:endParaRPr lang="sl-SI" sz="2800" dirty="0">
              <a:solidFill>
                <a:schemeClr val="bg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bg2"/>
                </a:solidFill>
              </a:rPr>
              <a:t>od l. 1672 do sredine 18. stol. res govorimo o baroku:</a:t>
            </a:r>
            <a:endParaRPr lang="sl-SI" sz="2800" dirty="0">
              <a:solidFill>
                <a:schemeClr val="bg2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bg2"/>
                </a:solidFill>
              </a:rPr>
              <a:t>vdor tuje operne hiše</a:t>
            </a:r>
            <a:endParaRPr lang="sl-SI" sz="2400" dirty="0">
              <a:solidFill>
                <a:schemeClr val="bg2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bg2"/>
                </a:solidFill>
              </a:rPr>
              <a:t>književnost ostaja pod okriljem cerkve         </a:t>
            </a:r>
            <a:endParaRPr lang="sl-SI" sz="2400" dirty="0">
              <a:solidFill>
                <a:schemeClr val="bg2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bg2"/>
                </a:solidFill>
              </a:rPr>
              <a:t>prevodi, čustvene pesmi, pridige                          </a:t>
            </a:r>
            <a:endParaRPr lang="sl-SI" sz="2400" dirty="0">
              <a:solidFill>
                <a:schemeClr val="bg2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bg2"/>
                </a:solidFill>
              </a:rPr>
              <a:t>dramatika: Škofjeloški pasijon</a:t>
            </a:r>
            <a:endParaRPr lang="sl-SI" sz="2400" dirty="0">
              <a:solidFill>
                <a:schemeClr val="bg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bg2"/>
                </a:solidFill>
              </a:rPr>
              <a:t>v jeziku je precej besed iz italijanskega in nemškega besedišča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bg2"/>
                </a:solidFill>
              </a:rPr>
              <a:t>vokalna redukcija – izpuščanje samoglasnikov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bg2"/>
                </a:solidFill>
              </a:rPr>
              <a:t>jezik je izumetničen, preobložen, besedni pomeni so nejasni, prispodobe zapletene</a:t>
            </a:r>
            <a:endParaRPr lang="sl-SI" sz="2800" dirty="0">
              <a:solidFill>
                <a:schemeClr val="bg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bg2"/>
                </a:solidFill>
              </a:rPr>
              <a:t>1689 – Slava vojvodine Kranjske – Valvasor</a:t>
            </a:r>
            <a:endParaRPr lang="sl-SI" sz="2800" dirty="0">
              <a:solidFill>
                <a:schemeClr val="bg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10244" name="Picture 2" descr="Upodobitev na slovenskem tolarskem bankovcu za 20 SIT">
            <a:hlinkClick r:id="rId2" tooltip="&quot;Upodobitev na slovenskem tolarskem bankovcu za 20 SIT&quot;"/>
            <a:extLst>
              <a:ext uri="{FF2B5EF4-FFF2-40B4-BE49-F238E27FC236}">
                <a16:creationId xmlns:a16="http://schemas.microsoft.com/office/drawing/2014/main" id="{94582CCD-8CCA-4182-A1D0-45F5E886A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85750"/>
            <a:ext cx="207168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541</Words>
  <Application>Microsoft Office PowerPoint</Application>
  <PresentationFormat>On-screen Show (4:3)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 JULIAN</vt:lpstr>
      <vt:lpstr>Arial</vt:lpstr>
      <vt:lpstr>Calibri</vt:lpstr>
      <vt:lpstr>Comic Sans MS</vt:lpstr>
      <vt:lpstr>Officeova tema</vt:lpstr>
      <vt:lpstr>BAROK </vt:lpstr>
      <vt:lpstr>PowerPoint Presentation</vt:lpstr>
      <vt:lpstr>PowerPoint Presentation</vt:lpstr>
      <vt:lpstr>Značilnosti </vt:lpstr>
      <vt:lpstr>PowerPoint Presentation</vt:lpstr>
      <vt:lpstr> KULTURNOZGODOVINSKE ZNAČILNOSTI  </vt:lpstr>
      <vt:lpstr>Literarne zvrsti </vt:lpstr>
      <vt:lpstr>Predstavniki </vt:lpstr>
      <vt:lpstr>Barok na slovenskem</vt:lpstr>
      <vt:lpstr>PowerPoint Presentation</vt:lpstr>
      <vt:lpstr>Tobija Lionelli (a.k.a. Janez svetokriški)</vt:lpstr>
      <vt:lpstr>NA NOVIGA LEJTA DAN (branja str. 288-292)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2019-06-03T09:07:52Z</dcterms:created>
  <dcterms:modified xsi:type="dcterms:W3CDTF">2019-06-03T09:07:52Z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