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71"/>
    <a:srgbClr val="FFCCFF"/>
    <a:srgbClr val="DBACDC"/>
    <a:srgbClr val="DE8EC1"/>
    <a:srgbClr val="D68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BFC69F6-3E8F-4376-A786-6A737A7F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8EC64-2500-4396-B64F-79D4E996BAE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90DFA65-FA99-494A-9465-5028608E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F957204-AA88-4E33-94CD-AC7FBB2C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D2566-BFF0-4BAF-9E49-043BEBBA5F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302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0096338-09AF-4046-9F89-C464C623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99CF-3187-4E88-AB39-1FFBDCC45A4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7F2F6BA-B285-4B32-B569-67DB0D1F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EEAB430-215A-4023-B8AA-5B0E63F3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42B9E-DA5B-4AEC-9B35-768B1F7EF2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8303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60CE6A5-DF42-413F-B012-D45830521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1B0FA-E6D8-4305-963C-5088DDE4603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0635490-9EFB-4D21-B46D-43AD0ED6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462C729-F19C-4AAD-A616-CBA1E2A2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90E22-D8F0-44AC-823F-500DCD59E2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8907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B859F71-73EB-4335-9D2B-B98130020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A1526-C435-4921-8D1E-D58C41F81E6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0C8FE6C-C977-49CE-8C26-713A153A1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3A802D4-E1F4-485B-8E0C-35FDA473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2B670-3C3D-49DD-90D4-5F505B1FEE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244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E772467-B7EC-43C1-85D8-40EE6D379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081C-77F0-458D-AB69-2CC64150CBF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3220C7A-8429-4AB4-B82C-27FFF2FD1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7352A68-BDAB-4131-840F-369735EF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19CB1-EAAD-4645-B42D-354B92EE40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3795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36074DF-3FFD-4677-B30F-023F757C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FE2D-AF51-4F75-967B-B3C328CB38F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803D083-27A1-4359-8B5F-4C4A8E62F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5DF8D2BC-0511-4C9D-932F-31702668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AC61A-F227-4380-BFC8-FAFD6CACC3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8533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11E14CA2-E4BE-47A0-9E99-236FA50F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09FE-6C03-4497-8B78-F74A8DF6A78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18A53580-911D-4ED0-AB63-8EFA98E4E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E6E9AC68-3560-4BC4-B8F3-6E1CC66A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1089F-492E-4715-B466-A894374AAD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8028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84AA783B-F2FD-43C7-A2F5-2806799CB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3C92-CD0B-43AB-8B5F-B41EA31EB0A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D0EA6752-DC0D-47B4-B074-2DEBBD5E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604C4BD7-AAF1-40F7-8D00-4B9C4F1C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5DE31-CB75-4F47-9216-E28187099C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4012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7428DEE8-98AC-4B05-B426-15B873EAD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BA22A-D032-40AF-8F7E-54FA93DE6E2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7A9CD7C7-2CB5-4A2E-9B1F-FBD0BB1D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3FBE4CB3-EBF8-4296-A28C-66003257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CE3E3-106D-4113-8E35-F22EDAEB870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9784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D746E2C1-95D8-4818-8558-575EC5D2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4ABB2-026F-40AD-B316-0B3EE5A5D0D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1406CE7-1ABD-4A0E-986A-766D685DC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387340C-4C32-4423-9E2A-020F13FF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A18F1-2B64-406B-9A00-984A0767D0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673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AF652B3-DC74-4CCC-9C46-516F1910C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C0D1A-E71F-4708-8999-94B8F17AD4F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DC635F8-1D00-4038-AD42-C77E14C4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EBDAC5BB-1FE7-4EDD-A58E-7AC29F06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AB49F-E24B-47E9-9A8A-F3B3A39501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336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C56624E7-3020-4C4A-BB58-2F529A166E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CD8E83AC-0864-4AA2-9C05-C94F495828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9C8978A-A85B-47B9-81B8-41342E75A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DD4ABE-AD53-48F2-B245-0F8F361B08D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5E9000F-8E8A-41DB-809D-12AEEF0AE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4D11A1B-997C-4E17-BE39-9E215EB4A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1540A75-D9E5-4D7B-9384-13DEC6EE56D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njiga.dnevnik.si/sl/Premisleki/542/Psevdonimi:+Kdo+in+kaj+se+skriva" TargetMode="External"/><Relationship Id="rId2" Type="http://schemas.openxmlformats.org/officeDocument/2006/relationships/hyperlink" Target="http://www.bukla.si/?action=books&amp;book_id=9367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umblr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844071-768A-4A28-B3FC-980B80B3A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0"/>
            <a:ext cx="8501090" cy="24940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b="1" spc="300" dirty="0">
                <a:ln w="11430" cmpd="sng">
                  <a:solidFill>
                    <a:schemeClr val="tx1">
                      <a:alpha val="56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27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rnard MT Condensed" pitchFamily="18" charset="0"/>
              </a:rPr>
              <a:t>ROMANA BERNI:</a:t>
            </a:r>
            <a:br>
              <a:rPr lang="sl-SI" sz="6600" b="1" spc="300" dirty="0">
                <a:ln w="11430" cmpd="sng">
                  <a:solidFill>
                    <a:schemeClr val="tx1">
                      <a:alpha val="56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27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rnard MT Condensed" pitchFamily="18" charset="0"/>
              </a:rPr>
            </a:br>
            <a:r>
              <a:rPr lang="sl-SI" sz="6600" b="1" spc="300" dirty="0">
                <a:ln w="11430" cmpd="sng">
                  <a:solidFill>
                    <a:schemeClr val="tx1">
                      <a:alpha val="56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27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rnard MT Condensed" pitchFamily="18" charset="0"/>
              </a:rPr>
              <a:t>Poredni dekleti</a:t>
            </a:r>
            <a:endParaRPr lang="sl-SI" sz="6600" dirty="0">
              <a:ln w="11430" cmpd="sng">
                <a:solidFill>
                  <a:schemeClr val="tx1">
                    <a:alpha val="56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2700000" scaled="0"/>
              </a:gradFill>
              <a:latin typeface="Bernard MT Condensed" pitchFamily="18" charset="0"/>
            </a:endParaRPr>
          </a:p>
        </p:txBody>
      </p:sp>
      <p:sp>
        <p:nvSpPr>
          <p:cNvPr id="2051" name="Podnaslov 2">
            <a:extLst>
              <a:ext uri="{FF2B5EF4-FFF2-40B4-BE49-F238E27FC236}">
                <a16:creationId xmlns:a16="http://schemas.microsoft.com/office/drawing/2014/main" id="{D74CEB4A-E163-4639-B37F-AE08AAB2D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5675" y="6021388"/>
            <a:ext cx="5648325" cy="836612"/>
          </a:xfrm>
        </p:spPr>
        <p:txBody>
          <a:bodyPr/>
          <a:lstStyle/>
          <a:p>
            <a:endParaRPr lang="sl-SI" altLang="sl-SI">
              <a:solidFill>
                <a:schemeClr val="tx1"/>
              </a:solidFill>
            </a:endParaRPr>
          </a:p>
        </p:txBody>
      </p:sp>
      <p:pic>
        <p:nvPicPr>
          <p:cNvPr id="2052" name="Picture 2" descr="http://25.media.tumblr.com/ec80002d047b3b4f2b1ef7b845f3d73c/tumblr_mfcfiyQpyL1qg2hzoo4_500.jpg">
            <a:extLst>
              <a:ext uri="{FF2B5EF4-FFF2-40B4-BE49-F238E27FC236}">
                <a16:creationId xmlns:a16="http://schemas.microsoft.com/office/drawing/2014/main" id="{9218EA08-1F8A-47ED-B1F1-8898B0B49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3789362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http://25.media.tumblr.com/tumblr_mczmh7otFg1rdhgygo8_250.png">
            <a:extLst>
              <a:ext uri="{FF2B5EF4-FFF2-40B4-BE49-F238E27FC236}">
                <a16:creationId xmlns:a16="http://schemas.microsoft.com/office/drawing/2014/main" id="{D7D3E724-05D7-4F3B-B647-519D33234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781300"/>
            <a:ext cx="220027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C7D4A74-ECD3-4D3C-B500-3E97D1FB1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600">
                <a:latin typeface="Bernard MT Condensed" panose="02050806060905020404" pitchFamily="18" charset="0"/>
              </a:rPr>
              <a:t>VIRI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B3204-B0C9-4609-97C1-EA726A200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8488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/>
              <a:t>Berni, R. Poredni dekleti. Ljubljana: Genija, 2010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200" u="sng" dirty="0">
                <a:hlinkClick r:id="rId2"/>
              </a:rPr>
              <a:t>http://www.bukla.si/?action=books&amp;book_id=9367</a:t>
            </a:r>
            <a:endParaRPr lang="sl-SI" sz="3200" dirty="0"/>
          </a:p>
          <a:p>
            <a:pPr fontAlgn="auto">
              <a:spcAft>
                <a:spcPts val="0"/>
              </a:spcAft>
              <a:defRPr/>
            </a:pPr>
            <a:r>
              <a:rPr lang="sl-SI" sz="3200" u="sng" dirty="0">
                <a:hlinkClick r:id="rId3"/>
              </a:rPr>
              <a:t>http://knjiga.dnevnik.si/sl/Premisleki/542/Psevdonimi%3A+Kdo+in+kaj+se+skriva</a:t>
            </a:r>
            <a:r>
              <a:rPr lang="sl-SI" sz="3200" u="sng" dirty="0"/>
              <a:t>+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200" u="sng" dirty="0">
                <a:hlinkClick r:id="rId4"/>
              </a:rPr>
              <a:t>www.tumblr.com/</a:t>
            </a:r>
            <a:endParaRPr lang="sl-SI" sz="32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9600" dirty="0"/>
              <a:t>          HVALA!</a:t>
            </a:r>
            <a:r>
              <a:rPr lang="sl-SI" dirty="0"/>
              <a:t> 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0D5F0-0EA3-44F8-970A-15DAE1ABCB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C9A6728E-A335-48E0-81DF-EF509BA0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sl-SI" altLang="sl-SI" sz="6600">
                <a:latin typeface="Bernard MT Condensed" panose="02050806060905020404" pitchFamily="18" charset="0"/>
                <a:cs typeface="Andalus" pitchFamily="18" charset="0"/>
              </a:rPr>
              <a:t>O AVTORICI</a:t>
            </a:r>
          </a:p>
        </p:txBody>
      </p:sp>
      <p:sp>
        <p:nvSpPr>
          <p:cNvPr id="3075" name="Content Placeholder 3">
            <a:extLst>
              <a:ext uri="{FF2B5EF4-FFF2-40B4-BE49-F238E27FC236}">
                <a16:creationId xmlns:a16="http://schemas.microsoft.com/office/drawing/2014/main" id="{B40000E8-7E40-4DC9-97AC-43A5366EB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825875" cy="4525962"/>
          </a:xfrm>
        </p:spPr>
        <p:txBody>
          <a:bodyPr/>
          <a:lstStyle/>
          <a:p>
            <a:r>
              <a:rPr lang="sl-SI" altLang="sl-SI">
                <a:latin typeface="Andalus" pitchFamily="18" charset="0"/>
                <a:cs typeface="Andalus" pitchFamily="18" charset="0"/>
              </a:rPr>
              <a:t>Romana Berni</a:t>
            </a:r>
          </a:p>
          <a:p>
            <a:r>
              <a:rPr lang="sl-SI" altLang="sl-SI">
                <a:latin typeface="Andalus" pitchFamily="18" charset="0"/>
                <a:cs typeface="Andalus" pitchFamily="18" charset="0"/>
              </a:rPr>
              <a:t>psevdonim (lažno ime)</a:t>
            </a:r>
          </a:p>
          <a:p>
            <a:r>
              <a:rPr lang="sl-SI" altLang="sl-SI">
                <a:latin typeface="Andalus" pitchFamily="18" charset="0"/>
                <a:cs typeface="Andalus" pitchFamily="18" charset="0"/>
              </a:rPr>
              <a:t>založba Genija</a:t>
            </a:r>
          </a:p>
          <a:p>
            <a:endParaRPr lang="sl-SI" altLang="sl-SI">
              <a:latin typeface="Andalus" pitchFamily="18" charset="0"/>
              <a:cs typeface="Andalus" pitchFamily="18" charset="0"/>
            </a:endParaRPr>
          </a:p>
        </p:txBody>
      </p:sp>
      <p:sp>
        <p:nvSpPr>
          <p:cNvPr id="3076" name="Content Placeholder 4">
            <a:extLst>
              <a:ext uri="{FF2B5EF4-FFF2-40B4-BE49-F238E27FC236}">
                <a16:creationId xmlns:a16="http://schemas.microsoft.com/office/drawing/2014/main" id="{0A34000F-0615-4458-812A-B4F975843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2865438"/>
            <a:ext cx="4038600" cy="399256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3200">
                <a:latin typeface="Andalus" pitchFamily="18" charset="0"/>
                <a:cs typeface="Andalus" pitchFamily="18" charset="0"/>
              </a:rPr>
              <a:t>Dela:</a:t>
            </a:r>
          </a:p>
          <a:p>
            <a:r>
              <a:rPr lang="sl-SI" altLang="sl-SI" sz="2400">
                <a:latin typeface="Andalus" pitchFamily="18" charset="0"/>
                <a:cs typeface="Andalus" pitchFamily="18" charset="0"/>
              </a:rPr>
              <a:t>Povej mi, Silvija (2005)</a:t>
            </a:r>
          </a:p>
          <a:p>
            <a:r>
              <a:rPr lang="sl-SI" altLang="sl-SI" sz="2400">
                <a:latin typeface="Andalus" pitchFamily="18" charset="0"/>
                <a:cs typeface="Andalus" pitchFamily="18" charset="0"/>
              </a:rPr>
              <a:t>Vsiljivka Lina (2006)</a:t>
            </a:r>
          </a:p>
          <a:p>
            <a:r>
              <a:rPr lang="sl-SI" altLang="sl-SI" sz="2400">
                <a:latin typeface="Andalus" pitchFamily="18" charset="0"/>
                <a:cs typeface="Andalus" pitchFamily="18" charset="0"/>
              </a:rPr>
              <a:t>Ljubezen ni le beseda (2007)</a:t>
            </a:r>
          </a:p>
          <a:p>
            <a:r>
              <a:rPr lang="sl-SI" altLang="sl-SI" sz="2400">
                <a:latin typeface="Andalus" pitchFamily="18" charset="0"/>
                <a:cs typeface="Andalus" pitchFamily="18" charset="0"/>
              </a:rPr>
              <a:t>Zmota (2008)</a:t>
            </a:r>
          </a:p>
          <a:p>
            <a:r>
              <a:rPr lang="sl-SI" altLang="sl-SI" sz="2400">
                <a:latin typeface="Andalus" pitchFamily="18" charset="0"/>
                <a:cs typeface="Andalus" pitchFamily="18" charset="0"/>
              </a:rPr>
              <a:t>Zmaga srca (2009)</a:t>
            </a:r>
          </a:p>
          <a:p>
            <a:r>
              <a:rPr lang="sl-SI" altLang="sl-SI" sz="2400">
                <a:latin typeface="Andalus" pitchFamily="18" charset="0"/>
                <a:cs typeface="Andalus" pitchFamily="18" charset="0"/>
              </a:rPr>
              <a:t>Ljubezen s tujcem (2011)</a:t>
            </a:r>
          </a:p>
          <a:p>
            <a:endParaRPr lang="sl-SI" altLang="sl-SI"/>
          </a:p>
        </p:txBody>
      </p:sp>
      <p:pic>
        <p:nvPicPr>
          <p:cNvPr id="3077" name="Picture 4" descr="http://25.media.tumblr.com/4d0a8c8c23941abc4fa59bf39b3e3d7a/tumblr_mj7eg7kB0W1s3a2klo1_400.jpg">
            <a:extLst>
              <a:ext uri="{FF2B5EF4-FFF2-40B4-BE49-F238E27FC236}">
                <a16:creationId xmlns:a16="http://schemas.microsoft.com/office/drawing/2014/main" id="{56199288-7C68-40C1-9A79-79B74E58A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6338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www.emka.si/img/product/47t_2011/ljubezen-s-tujcem.jpg">
            <a:extLst>
              <a:ext uri="{FF2B5EF4-FFF2-40B4-BE49-F238E27FC236}">
                <a16:creationId xmlns:a16="http://schemas.microsoft.com/office/drawing/2014/main" id="{C82102D1-9890-4823-8694-DAF95E95B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765175"/>
            <a:ext cx="16732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http://www.emka.si/img/product/leposlovje/zenski-and-ljubezenski-romani/161746/9789616574075.jpg">
            <a:extLst>
              <a:ext uri="{FF2B5EF4-FFF2-40B4-BE49-F238E27FC236}">
                <a16:creationId xmlns:a16="http://schemas.microsoft.com/office/drawing/2014/main" id="{DF445096-2054-4B25-B941-9C234CF3F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268413"/>
            <a:ext cx="1008062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4" descr="http://www.emka.si/img/product/49t_2010/poredni-dekleti.jpeg">
            <a:extLst>
              <a:ext uri="{FF2B5EF4-FFF2-40B4-BE49-F238E27FC236}">
                <a16:creationId xmlns:a16="http://schemas.microsoft.com/office/drawing/2014/main" id="{099BA491-466B-4C38-81C7-69A12C37E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922338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http://www.doria.si/datoteke/artikli/2681/ni_le_beseda_-romana_berni.jpg">
            <a:extLst>
              <a:ext uri="{FF2B5EF4-FFF2-40B4-BE49-F238E27FC236}">
                <a16:creationId xmlns:a16="http://schemas.microsoft.com/office/drawing/2014/main" id="{2DD4CE1E-E4BC-4AF6-B021-4314BCD3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12875"/>
            <a:ext cx="841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E471F6FE-FD77-4B09-AAF7-81626AC7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600">
                <a:latin typeface="Bernard MT Condensed" panose="02050806060905020404" pitchFamily="18" charset="0"/>
              </a:rPr>
              <a:t>KRATKA OBNOVA DELA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AE2CEE8B-E550-4252-BFC5-FA194D223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1913" y="1557338"/>
            <a:ext cx="5986462" cy="4751387"/>
          </a:xfrm>
        </p:spPr>
        <p:txBody>
          <a:bodyPr/>
          <a:lstStyle/>
          <a:p>
            <a:pPr algn="ctr"/>
            <a:r>
              <a:rPr lang="sl-SI" altLang="sl-SI" sz="2400">
                <a:latin typeface="Andalus" pitchFamily="18" charset="0"/>
                <a:cs typeface="Andalus" pitchFamily="18" charset="0"/>
              </a:rPr>
              <a:t>Grčija; Matevž, Tilen, Sladki in Zarja</a:t>
            </a:r>
          </a:p>
          <a:p>
            <a:pPr algn="ctr"/>
            <a:r>
              <a:rPr lang="sl-SI" altLang="sl-SI" sz="2400">
                <a:latin typeface="Andalus" pitchFamily="18" charset="0"/>
                <a:cs typeface="Andalus" pitchFamily="18" charset="0"/>
              </a:rPr>
              <a:t>vloga fink</a:t>
            </a:r>
          </a:p>
          <a:p>
            <a:pPr algn="ctr"/>
            <a:r>
              <a:rPr lang="sl-SI" altLang="sl-SI" sz="2400">
                <a:latin typeface="Andalus" pitchFamily="18" charset="0"/>
                <a:cs typeface="Andalus" pitchFamily="18" charset="0"/>
              </a:rPr>
              <a:t>Hrvaška; nogometna ekipa,trener Blaž</a:t>
            </a:r>
          </a:p>
          <a:p>
            <a:pPr algn="ctr"/>
            <a:r>
              <a:rPr lang="sl-SI" altLang="sl-SI" sz="2400">
                <a:latin typeface="Andalus" pitchFamily="18" charset="0"/>
                <a:cs typeface="Andalus" pitchFamily="18" charset="0"/>
              </a:rPr>
              <a:t>prenavljanje računalniških sistemov</a:t>
            </a:r>
          </a:p>
          <a:p>
            <a:pPr algn="ctr"/>
            <a:r>
              <a:rPr lang="sl-SI" altLang="sl-SI" sz="2400">
                <a:latin typeface="Andalus" pitchFamily="18" charset="0"/>
                <a:cs typeface="Andalus" pitchFamily="18" charset="0"/>
              </a:rPr>
              <a:t>vodja prenove Sladki</a:t>
            </a:r>
          </a:p>
          <a:p>
            <a:pPr algn="ctr"/>
            <a:r>
              <a:rPr lang="sl-SI" altLang="sl-SI" sz="2400">
                <a:latin typeface="Andalus" pitchFamily="18" charset="0"/>
                <a:cs typeface="Andalus" pitchFamily="18" charset="0"/>
              </a:rPr>
              <a:t>Ana in Sladki</a:t>
            </a:r>
          </a:p>
          <a:p>
            <a:pPr algn="ctr"/>
            <a:r>
              <a:rPr lang="sl-SI" altLang="sl-SI" sz="2400">
                <a:latin typeface="Andalus" pitchFamily="18" charset="0"/>
                <a:cs typeface="Andalus" pitchFamily="18" charset="0"/>
              </a:rPr>
              <a:t>Alenka in Blaž</a:t>
            </a:r>
          </a:p>
          <a:p>
            <a:endParaRPr lang="sl-SI" altLang="sl-SI" sz="2400">
              <a:latin typeface="Andalus" pitchFamily="18" charset="0"/>
              <a:cs typeface="Andalus" pitchFamily="18" charset="0"/>
            </a:endParaRPr>
          </a:p>
        </p:txBody>
      </p:sp>
      <p:pic>
        <p:nvPicPr>
          <p:cNvPr id="4100" name="Picture 2" descr="http://24.media.tumblr.com/c464d9cc1050f1af2caa5a1b1a225734/tumblr_mistgjCOjx1s59wevo1_250.jpg">
            <a:extLst>
              <a:ext uri="{FF2B5EF4-FFF2-40B4-BE49-F238E27FC236}">
                <a16:creationId xmlns:a16="http://schemas.microsoft.com/office/drawing/2014/main" id="{C226171A-30E7-4480-ABC5-D3E4DC26C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8225"/>
            <a:ext cx="2016125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http://24.media.tumblr.com/ab8d7bafa1992bc63349817499c38276/tumblr_mj78xvvf231s7ro8oo1_500.jpg">
            <a:extLst>
              <a:ext uri="{FF2B5EF4-FFF2-40B4-BE49-F238E27FC236}">
                <a16:creationId xmlns:a16="http://schemas.microsoft.com/office/drawing/2014/main" id="{F357B73B-DD8E-43A8-AB8C-333522F13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933825"/>
            <a:ext cx="30353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12E8828-6DFF-4E05-A9B9-74E81E971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600">
                <a:latin typeface="Bernard MT Condensed" panose="02050806060905020404" pitchFamily="18" charset="0"/>
              </a:rPr>
              <a:t>PREDSTAVITEV OSEB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F5A25-58C7-4802-A6C6-34C164698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2988" y="1484313"/>
            <a:ext cx="4038600" cy="452596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3600" dirty="0">
                <a:latin typeface="Andalus" pitchFamily="18" charset="-78"/>
                <a:cs typeface="Andalus" pitchFamily="18" charset="-78"/>
              </a:rPr>
              <a:t>Glavni osebi: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Andalus" pitchFamily="18" charset="-78"/>
                <a:cs typeface="Andalus" pitchFamily="18" charset="-78"/>
              </a:rPr>
              <a:t>Ana Malnar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Andalus" pitchFamily="18" charset="-78"/>
                <a:cs typeface="Andalus" pitchFamily="18" charset="-78"/>
              </a:rPr>
              <a:t>Alenka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FFB60-48F0-4F70-A058-5F140976C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95738" y="1412875"/>
            <a:ext cx="4752975" cy="52578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Stranske osebe: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Lili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Svit Selan ali po njuno Sladki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Blaž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Gospod Boh, znan tudi kot Grizli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Tina (Svitovo dekle ali Zarja),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Matevž (Pleško),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Tilen (Črni),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Marjana (Alenkina mama),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Mare (rogovilež iz Hrvaške),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Hans (nemec in diskoteke),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Bogdan (Anin partner),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Gašper (Anin brat),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Nejc (Anin nečak),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sodelavke...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125" name="Picture 2" descr="http://24.media.tumblr.com/475fc7a88666b664b35eb57afba24db8/tumblr_mj74vds6A91s4c0gqo1_500.jpg">
            <a:extLst>
              <a:ext uri="{FF2B5EF4-FFF2-40B4-BE49-F238E27FC236}">
                <a16:creationId xmlns:a16="http://schemas.microsoft.com/office/drawing/2014/main" id="{A27A4499-7459-42D6-95C0-D4F8ABAF5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52738"/>
            <a:ext cx="2916238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2DDEE-75B0-4CA1-B44D-F3011DB1D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dirty="0">
                <a:latin typeface="Bernard MT Condensed" pitchFamily="18" charset="0"/>
              </a:rPr>
              <a:t>TEMA KNJI</a:t>
            </a:r>
            <a:r>
              <a:rPr lang="sl-SI" sz="66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Ž</a:t>
            </a:r>
            <a:r>
              <a:rPr lang="sl-SI" sz="6600" dirty="0">
                <a:latin typeface="Bernard MT Condensed" pitchFamily="18" charset="0"/>
              </a:rPr>
              <a:t>NEGA BESEDILA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08A9F1A5-B214-4999-B0B8-611E28A4B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1916113"/>
            <a:ext cx="4038600" cy="4525962"/>
          </a:xfrm>
        </p:spPr>
        <p:txBody>
          <a:bodyPr/>
          <a:lstStyle/>
          <a:p>
            <a:r>
              <a:rPr lang="sl-SI" altLang="sl-SI">
                <a:latin typeface="Andalus" pitchFamily="18" charset="0"/>
                <a:cs typeface="Andalus" pitchFamily="18" charset="0"/>
              </a:rPr>
              <a:t>počitnikovanje</a:t>
            </a:r>
          </a:p>
          <a:p>
            <a:r>
              <a:rPr lang="sl-SI" altLang="sl-SI">
                <a:latin typeface="Andalus" pitchFamily="18" charset="0"/>
                <a:cs typeface="Andalus" pitchFamily="18" charset="0"/>
              </a:rPr>
              <a:t>iskanje odgovora na vprašanje</a:t>
            </a:r>
          </a:p>
          <a:p>
            <a:endParaRPr lang="sl-SI" altLang="sl-SI"/>
          </a:p>
        </p:txBody>
      </p:sp>
      <p:pic>
        <p:nvPicPr>
          <p:cNvPr id="6148" name="Picture 2" descr="http://24.media.tumblr.com/0066e2fa5bde7e927548a6d20b11bfe3/tumblr_mj7i5y5Iu41qkad87o1_500.jpg">
            <a:extLst>
              <a:ext uri="{FF2B5EF4-FFF2-40B4-BE49-F238E27FC236}">
                <a16:creationId xmlns:a16="http://schemas.microsoft.com/office/drawing/2014/main" id="{617F76C0-B17A-439A-ABDA-FA2BA9BE2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410368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http://24.media.tumblr.com/b5870d0aa9bccbf7e38b1f894b5ae36b/tumblr_mj7hqg6uth1ropwweo1_500.jpg">
            <a:extLst>
              <a:ext uri="{FF2B5EF4-FFF2-40B4-BE49-F238E27FC236}">
                <a16:creationId xmlns:a16="http://schemas.microsoft.com/office/drawing/2014/main" id="{8BC1958A-D34A-4783-A421-B141C27BE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89138"/>
            <a:ext cx="42576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AF49D-260D-46A9-A1AA-C1596E3B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dirty="0">
                <a:latin typeface="Bernard MT Condensed" pitchFamily="18" charset="0"/>
              </a:rPr>
              <a:t>SPORO</a:t>
            </a:r>
            <a:r>
              <a:rPr lang="sl-SI" sz="66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Č</a:t>
            </a:r>
            <a:r>
              <a:rPr lang="sl-SI" sz="6600" dirty="0">
                <a:latin typeface="Bernard MT Condensed" pitchFamily="18" charset="0"/>
              </a:rPr>
              <a:t>ILO KNJI</a:t>
            </a:r>
            <a:r>
              <a:rPr lang="sl-SI" sz="66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Ž</a:t>
            </a:r>
            <a:r>
              <a:rPr lang="sl-SI" sz="6600" dirty="0">
                <a:latin typeface="Bernard MT Condensed" pitchFamily="18" charset="0"/>
              </a:rPr>
              <a:t>NEGA BESEDILA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94BA04CE-940F-403A-89D8-BC5561202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4724400"/>
            <a:ext cx="4040187" cy="1846263"/>
          </a:xfrm>
        </p:spPr>
        <p:txBody>
          <a:bodyPr/>
          <a:lstStyle/>
          <a:p>
            <a:pPr algn="ctr"/>
            <a:r>
              <a:rPr lang="sl-SI" altLang="sl-SI">
                <a:latin typeface="Andalus" pitchFamily="18" charset="0"/>
                <a:cs typeface="Andalus" pitchFamily="18" charset="0"/>
              </a:rPr>
              <a:t>laž ima kratke noge</a:t>
            </a:r>
          </a:p>
          <a:p>
            <a:pPr algn="ctr"/>
            <a:r>
              <a:rPr lang="sl-SI" altLang="sl-SI">
                <a:latin typeface="Andalus" pitchFamily="18" charset="0"/>
                <a:cs typeface="Andalus" pitchFamily="18" charset="0"/>
              </a:rPr>
              <a:t>svet je majhen</a:t>
            </a:r>
          </a:p>
          <a:p>
            <a:pPr algn="ctr"/>
            <a:r>
              <a:rPr lang="sl-SI" altLang="sl-SI">
                <a:latin typeface="Andalus" pitchFamily="18" charset="0"/>
                <a:cs typeface="Andalus" pitchFamily="18" charset="0"/>
              </a:rPr>
              <a:t>pogum</a:t>
            </a:r>
          </a:p>
        </p:txBody>
      </p:sp>
      <p:sp>
        <p:nvSpPr>
          <p:cNvPr id="7172" name="Content Placeholder 10">
            <a:extLst>
              <a:ext uri="{FF2B5EF4-FFF2-40B4-BE49-F238E27FC236}">
                <a16:creationId xmlns:a16="http://schemas.microsoft.com/office/drawing/2014/main" id="{01162840-D272-4518-8232-97A9F88F8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67175" y="2133600"/>
            <a:ext cx="4041775" cy="395128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3600"/>
              <a:t>LAŽ</a:t>
            </a:r>
          </a:p>
        </p:txBody>
      </p:sp>
      <p:pic>
        <p:nvPicPr>
          <p:cNvPr id="7173" name="Picture 2" descr="http://25.media.tumblr.com/2498558ae78c165b711c07ba49e19bed/tumblr_mig4zspVlp1qzmx2ro1_500.jpg">
            <a:extLst>
              <a:ext uri="{FF2B5EF4-FFF2-40B4-BE49-F238E27FC236}">
                <a16:creationId xmlns:a16="http://schemas.microsoft.com/office/drawing/2014/main" id="{8893346F-7940-43CF-B022-0E74E0A53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3384550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19F5D6-4544-489E-B7A9-153012E3232E}"/>
              </a:ext>
            </a:extLst>
          </p:cNvPr>
          <p:cNvCxnSpPr/>
          <p:nvPr/>
        </p:nvCxnSpPr>
        <p:spPr>
          <a:xfrm flipH="1">
            <a:off x="2916238" y="2781300"/>
            <a:ext cx="1368425" cy="2087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5" name="Picture 6" descr="http://25.media.tumblr.com/b78f7d88c65247f789678ff6ad53a711/tumblr_mj400zzeUc1qfvl8fo1_500.jpg">
            <a:extLst>
              <a:ext uri="{FF2B5EF4-FFF2-40B4-BE49-F238E27FC236}">
                <a16:creationId xmlns:a16="http://schemas.microsoft.com/office/drawing/2014/main" id="{A0DFD807-0EE9-48B1-B130-37393D5E9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48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133600"/>
            <a:ext cx="21605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0C2E869-FF8D-498C-950D-A637D1E9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600">
                <a:latin typeface="Bernard MT Condensed" panose="02050806060905020404" pitchFamily="18" charset="0"/>
              </a:rPr>
              <a:t>KRAJ IN ČAS DOGAJANJA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BD6CB4AD-80CE-46D3-B8E7-1736450848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altLang="sl-SI">
                <a:latin typeface="Andalus" pitchFamily="18" charset="0"/>
                <a:cs typeface="Andalus" pitchFamily="18" charset="0"/>
              </a:rPr>
              <a:t>Grčija: lokal, hotelska soba, plaža...</a:t>
            </a:r>
          </a:p>
          <a:p>
            <a:r>
              <a:rPr lang="sl-SI" altLang="sl-SI">
                <a:latin typeface="Andalus" pitchFamily="18" charset="0"/>
                <a:cs typeface="Andalus" pitchFamily="18" charset="0"/>
              </a:rPr>
              <a:t>Hrvaški kamp</a:t>
            </a:r>
          </a:p>
          <a:p>
            <a:r>
              <a:rPr lang="sl-SI" altLang="sl-SI">
                <a:latin typeface="Andalus" pitchFamily="18" charset="0"/>
                <a:cs typeface="Andalus" pitchFamily="18" charset="0"/>
              </a:rPr>
              <a:t>Anina služa</a:t>
            </a:r>
          </a:p>
          <a:p>
            <a:r>
              <a:rPr lang="sl-SI" altLang="sl-SI">
                <a:latin typeface="Andalus" pitchFamily="18" charset="0"/>
                <a:cs typeface="Andalus" pitchFamily="18" charset="0"/>
              </a:rPr>
              <a:t>Alenkin dom</a:t>
            </a:r>
          </a:p>
          <a:p>
            <a:r>
              <a:rPr lang="sl-SI" altLang="sl-SI">
                <a:latin typeface="Andalus" pitchFamily="18" charset="0"/>
                <a:cs typeface="Andalus" pitchFamily="18" charset="0"/>
              </a:rPr>
              <a:t>restavracije, lokali, bazen, kazino, bowling center, tržnica, prostor za zabavi</a:t>
            </a:r>
          </a:p>
        </p:txBody>
      </p:sp>
      <p:sp>
        <p:nvSpPr>
          <p:cNvPr id="8196" name="Content Placeholder 3">
            <a:extLst>
              <a:ext uri="{FF2B5EF4-FFF2-40B4-BE49-F238E27FC236}">
                <a16:creationId xmlns:a16="http://schemas.microsoft.com/office/drawing/2014/main" id="{A48F69CD-D459-4966-8B7A-B4B2685F1A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altLang="sl-SI">
                <a:latin typeface="Andalus" pitchFamily="18" charset="0"/>
                <a:cs typeface="Andalus" pitchFamily="18" charset="0"/>
              </a:rPr>
              <a:t>julij—marec </a:t>
            </a:r>
          </a:p>
          <a:p>
            <a:r>
              <a:rPr lang="sl-SI" altLang="sl-SI">
                <a:latin typeface="Andalus" pitchFamily="18" charset="0"/>
                <a:cs typeface="Andalus" pitchFamily="18" charset="0"/>
              </a:rPr>
              <a:t>božič</a:t>
            </a:r>
          </a:p>
          <a:p>
            <a:r>
              <a:rPr lang="sl-SI" altLang="sl-SI">
                <a:latin typeface="Andalus" pitchFamily="18" charset="0"/>
                <a:cs typeface="Andalus" pitchFamily="18" charset="0"/>
              </a:rPr>
              <a:t>novo leto</a:t>
            </a:r>
          </a:p>
          <a:p>
            <a:r>
              <a:rPr lang="sl-SI" altLang="sl-SI">
                <a:latin typeface="Andalus" pitchFamily="18" charset="0"/>
                <a:cs typeface="Andalus" pitchFamily="18" charset="0"/>
              </a:rPr>
              <a:t>pust</a:t>
            </a:r>
          </a:p>
          <a:p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8197" name="Picture 2" descr="http://getfile9.posterous.com/getfile/files.posterous.com/temp-2011-08-06/bHstEFfgxDAcydCDIhxusHwBdiBEszraGjlhGcIrouBIIjgiAzxsdnABmjAl/IMG_1172.JPG.scaled500.jpg">
            <a:extLst>
              <a:ext uri="{FF2B5EF4-FFF2-40B4-BE49-F238E27FC236}">
                <a16:creationId xmlns:a16="http://schemas.microsoft.com/office/drawing/2014/main" id="{603EE8D9-16AA-4D09-9589-5914470D4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0800"/>
            <a:ext cx="41148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17774C0-0C4B-48D5-B02C-89760C11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600">
                <a:latin typeface="Bernard MT Condensed" panose="02050806060905020404" pitchFamily="18" charset="0"/>
              </a:rPr>
              <a:t>PRIPOVEDOVALEC</a:t>
            </a:r>
            <a:r>
              <a:rPr lang="sl-SI" altLang="sl-SI"/>
              <a:t> 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0983D0EA-91FD-4338-A74B-C70B5F1E1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2924175"/>
            <a:ext cx="4038600" cy="865188"/>
          </a:xfrm>
        </p:spPr>
        <p:txBody>
          <a:bodyPr/>
          <a:lstStyle/>
          <a:p>
            <a:r>
              <a:rPr lang="sl-SI" altLang="sl-SI" sz="5400">
                <a:latin typeface="Andalus" pitchFamily="18" charset="0"/>
                <a:cs typeface="Andalus" pitchFamily="18" charset="0"/>
              </a:rPr>
              <a:t>3. oseba</a:t>
            </a:r>
          </a:p>
        </p:txBody>
      </p:sp>
      <p:pic>
        <p:nvPicPr>
          <p:cNvPr id="9220" name="Picture 2" descr="http://24.media.tumblr.com/9b454552fefbe70786f6a0a3c0f512ac/tumblr_miswacs3HD1s50w90o1_500.gif">
            <a:extLst>
              <a:ext uri="{FF2B5EF4-FFF2-40B4-BE49-F238E27FC236}">
                <a16:creationId xmlns:a16="http://schemas.microsoft.com/office/drawing/2014/main" id="{AAF38BD9-9B64-4970-8864-77000DC3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516563"/>
            <a:ext cx="4762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24.media.tumblr.com/6469d8db4724c31adcb5d9e877f898c3/tumblr_mj7ikjxQwj1s49icmo1_500.jpg">
            <a:extLst>
              <a:ext uri="{FF2B5EF4-FFF2-40B4-BE49-F238E27FC236}">
                <a16:creationId xmlns:a16="http://schemas.microsoft.com/office/drawing/2014/main" id="{F1280830-94CC-4F5A-8280-955FE1443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133600"/>
            <a:ext cx="4762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EC7B8439-FB5C-4382-BCF4-E5FBA125C359}"/>
              </a:ext>
            </a:extLst>
          </p:cNvPr>
          <p:cNvSpPr/>
          <p:nvPr/>
        </p:nvSpPr>
        <p:spPr>
          <a:xfrm>
            <a:off x="0" y="2205038"/>
            <a:ext cx="3455988" cy="2447925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CD3195A-FECB-4B9A-AA81-2D859B647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600">
                <a:latin typeface="Bernard MT Condensed" panose="02050806060905020404" pitchFamily="18" charset="0"/>
              </a:rPr>
              <a:t>LASTNO MNENJE O KNJIGI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9F876-C795-4AD8-B3E2-150818ED9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10200" cy="47085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ni sumov o neresničnnosti zgodbe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sodobni čas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preprosti dekleti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Pridih humorja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Slog pisanja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41 poglavij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292 strani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Rdeče-bel dizajn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ndalus" pitchFamily="18" charset="-78"/>
                <a:cs typeface="Andalus" pitchFamily="18" charset="-78"/>
              </a:rPr>
              <a:t>Otroško in mladinsko leposlovje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2E54B-9EDF-4E34-BEC6-219F50EFE6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0245" name="Picture 2" descr="http://24.media.tumblr.com/b2a93058af2750540986d0b2ea5e848c/tumblr_mj71bmMVJz1qmxu42o1_500.jpg">
            <a:extLst>
              <a:ext uri="{FF2B5EF4-FFF2-40B4-BE49-F238E27FC236}">
                <a16:creationId xmlns:a16="http://schemas.microsoft.com/office/drawing/2014/main" id="{A4BDC721-BBAF-43C5-9B8E-C21DEC6DF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76475"/>
            <a:ext cx="47625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Andalus</vt:lpstr>
      <vt:lpstr>Arial</vt:lpstr>
      <vt:lpstr>Bernard MT Condensed</vt:lpstr>
      <vt:lpstr>Calibri</vt:lpstr>
      <vt:lpstr>Officeova tema</vt:lpstr>
      <vt:lpstr>ROMANA BERNI: Poredni dekleti</vt:lpstr>
      <vt:lpstr>O AVTORICI</vt:lpstr>
      <vt:lpstr>KRATKA OBNOVA DELA</vt:lpstr>
      <vt:lpstr>PREDSTAVITEV OSEB</vt:lpstr>
      <vt:lpstr>TEMA KNJIŽNEGA BESEDILA</vt:lpstr>
      <vt:lpstr>SPOROČILO KNJIŽNEGA BESEDILA</vt:lpstr>
      <vt:lpstr>KRAJ IN ČAS DOGAJANJA</vt:lpstr>
      <vt:lpstr>PRIPOVEDOVALEC </vt:lpstr>
      <vt:lpstr>LASTNO MNENJE O KNJIGI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2019-06-03T09:07:53Z</dcterms:created>
  <dcterms:modified xsi:type="dcterms:W3CDTF">2019-06-03T09:07:53Z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