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handoutMasterIdLst>
    <p:handoutMasterId r:id="rId13"/>
  </p:handoutMasterIdLst>
  <p:sldIdLst>
    <p:sldId id="256" r:id="rId2"/>
    <p:sldId id="259" r:id="rId3"/>
    <p:sldId id="257" r:id="rId4"/>
    <p:sldId id="266" r:id="rId5"/>
    <p:sldId id="262" r:id="rId6"/>
    <p:sldId id="258" r:id="rId7"/>
    <p:sldId id="260" r:id="rId8"/>
    <p:sldId id="264" r:id="rId9"/>
    <p:sldId id="265" r:id="rId10"/>
    <p:sldId id="267" r:id="rId11"/>
    <p:sldId id="268" r:id="rId12"/>
  </p:sldIdLst>
  <p:sldSz cx="6858000" cy="9144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58" y="102"/>
      </p:cViewPr>
      <p:guideLst>
        <p:guide orient="horz" pos="2880"/>
        <p:guide pos="216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CC7129E2-D781-44CF-A3FB-95F50F190E3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55AFC6FF-3782-441D-8A2F-54B4180D4B9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391AB4-47FB-4A77-AD61-92499411F380}" type="datetimeFigureOut">
              <a:rPr lang="sl-SI"/>
              <a:pPr>
                <a:defRPr/>
              </a:pPr>
              <a:t>3. 06. 2019</a:t>
            </a:fld>
            <a:endParaRPr lang="sl-SI"/>
          </a:p>
        </p:txBody>
      </p:sp>
      <p:sp>
        <p:nvSpPr>
          <p:cNvPr id="4" name="Ograda noge 3">
            <a:extLst>
              <a:ext uri="{FF2B5EF4-FFF2-40B4-BE49-F238E27FC236}">
                <a16:creationId xmlns:a16="http://schemas.microsoft.com/office/drawing/2014/main" id="{54CBFAE2-20BC-4191-86BA-C22B06D503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5" name="Ograda številke diapozitiva 4">
            <a:extLst>
              <a:ext uri="{FF2B5EF4-FFF2-40B4-BE49-F238E27FC236}">
                <a16:creationId xmlns:a16="http://schemas.microsoft.com/office/drawing/2014/main" id="{265602BD-751C-4A9E-A484-8BD114B97D4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0D0AE2F-3067-4410-AD9F-0471ABB6E293}"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1"/>
            <a:ext cx="5657850" cy="3458633"/>
          </a:xfrm>
        </p:spPr>
        <p:txBody>
          <a:bodyPr anchor="b"/>
          <a:lstStyle>
            <a:lvl1pPr>
              <a:defRPr sz="6600">
                <a:ln>
                  <a:noFill/>
                </a:ln>
                <a:solidFill>
                  <a:schemeClr val="tx2"/>
                </a:solidFill>
              </a:defRPr>
            </a:lvl1pPr>
          </a:lstStyle>
          <a:p>
            <a:r>
              <a:rPr lang="sl-SI"/>
              <a:t>Uredite slog naslova matrice</a:t>
            </a:r>
            <a:endParaRPr lang="en-US" dirty="0"/>
          </a:p>
        </p:txBody>
      </p:sp>
      <p:sp>
        <p:nvSpPr>
          <p:cNvPr id="3" name="Subtitle 2"/>
          <p:cNvSpPr>
            <a:spLocks noGrp="1"/>
          </p:cNvSpPr>
          <p:nvPr>
            <p:ph type="subTitle" idx="1"/>
          </p:nvPr>
        </p:nvSpPr>
        <p:spPr>
          <a:xfrm>
            <a:off x="514350" y="6096000"/>
            <a:ext cx="4846320" cy="14224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Slide Number Placeholder 5">
            <a:extLst>
              <a:ext uri="{FF2B5EF4-FFF2-40B4-BE49-F238E27FC236}">
                <a16:creationId xmlns:a16="http://schemas.microsoft.com/office/drawing/2014/main" id="{F2097F46-1985-4ACD-BB0E-4BC1912D9829}"/>
              </a:ext>
            </a:extLst>
          </p:cNvPr>
          <p:cNvSpPr>
            <a:spLocks noGrp="1"/>
          </p:cNvSpPr>
          <p:nvPr>
            <p:ph type="sldNum" sz="quarter" idx="10"/>
          </p:nvPr>
        </p:nvSpPr>
        <p:spPr>
          <a:ln/>
        </p:spPr>
        <p:txBody>
          <a:bodyPr/>
          <a:lstStyle>
            <a:lvl1pPr>
              <a:defRPr/>
            </a:lvl1pPr>
          </a:lstStyle>
          <a:p>
            <a:fld id="{8B304CF3-A60F-4CB4-B923-FE27DD61D780}" type="slidenum">
              <a:rPr lang="sl-SI" altLang="sl-SI"/>
              <a:pPr/>
              <a:t>‹#›</a:t>
            </a:fld>
            <a:endParaRPr lang="sl-SI" altLang="sl-SI"/>
          </a:p>
        </p:txBody>
      </p:sp>
      <p:sp>
        <p:nvSpPr>
          <p:cNvPr id="5" name="Footer Placeholder 4">
            <a:extLst>
              <a:ext uri="{FF2B5EF4-FFF2-40B4-BE49-F238E27FC236}">
                <a16:creationId xmlns:a16="http://schemas.microsoft.com/office/drawing/2014/main" id="{1C48D553-C2A5-43F5-B035-17E5F37B0B44}"/>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7F08F3F5-A6D6-4B5B-A72D-5BE40A0B8C03}"/>
              </a:ext>
            </a:extLst>
          </p:cNvPr>
          <p:cNvSpPr>
            <a:spLocks noGrp="1"/>
          </p:cNvSpPr>
          <p:nvPr>
            <p:ph type="dt" sz="half" idx="12"/>
          </p:nvPr>
        </p:nvSpPr>
        <p:spPr/>
        <p:txBody>
          <a:bodyPr/>
          <a:lstStyle>
            <a:lvl1pPr>
              <a:defRPr/>
            </a:lvl1pPr>
          </a:lstStyle>
          <a:p>
            <a:pPr>
              <a:defRPr/>
            </a:pPr>
            <a:fld id="{3B17EB72-050B-429E-B4E9-A3B2859E2B04}" type="datetimeFigureOut">
              <a:rPr lang="sl-SI"/>
              <a:pPr>
                <a:defRPr/>
              </a:pPr>
              <a:t>3. 06. 2019</a:t>
            </a:fld>
            <a:endParaRPr lang="sl-SI"/>
          </a:p>
        </p:txBody>
      </p:sp>
    </p:spTree>
    <p:extLst>
      <p:ext uri="{BB962C8B-B14F-4D97-AF65-F5344CB8AC3E}">
        <p14:creationId xmlns:p14="http://schemas.microsoft.com/office/powerpoint/2010/main" val="27625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Slide Number Placeholder 5">
            <a:extLst>
              <a:ext uri="{FF2B5EF4-FFF2-40B4-BE49-F238E27FC236}">
                <a16:creationId xmlns:a16="http://schemas.microsoft.com/office/drawing/2014/main" id="{7AF32AB7-E956-4521-8DD2-C58290DDE24B}"/>
              </a:ext>
            </a:extLst>
          </p:cNvPr>
          <p:cNvSpPr>
            <a:spLocks noGrp="1"/>
          </p:cNvSpPr>
          <p:nvPr>
            <p:ph type="sldNum" sz="quarter" idx="10"/>
          </p:nvPr>
        </p:nvSpPr>
        <p:spPr>
          <a:ln/>
        </p:spPr>
        <p:txBody>
          <a:bodyPr/>
          <a:lstStyle>
            <a:lvl1pPr>
              <a:defRPr/>
            </a:lvl1pPr>
          </a:lstStyle>
          <a:p>
            <a:fld id="{D4CBF0CF-AF85-4B7B-A768-B2A8F539C04F}" type="slidenum">
              <a:rPr lang="sl-SI" altLang="sl-SI"/>
              <a:pPr/>
              <a:t>‹#›</a:t>
            </a:fld>
            <a:endParaRPr lang="sl-SI" altLang="sl-SI"/>
          </a:p>
        </p:txBody>
      </p:sp>
      <p:sp>
        <p:nvSpPr>
          <p:cNvPr id="5" name="Footer Placeholder 4">
            <a:extLst>
              <a:ext uri="{FF2B5EF4-FFF2-40B4-BE49-F238E27FC236}">
                <a16:creationId xmlns:a16="http://schemas.microsoft.com/office/drawing/2014/main" id="{142BC1AE-B13E-46C0-8CC9-2E463068396A}"/>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79CCE56A-D502-4193-9C16-8815869160FA}"/>
              </a:ext>
            </a:extLst>
          </p:cNvPr>
          <p:cNvSpPr>
            <a:spLocks noGrp="1"/>
          </p:cNvSpPr>
          <p:nvPr>
            <p:ph type="dt" sz="half" idx="12"/>
          </p:nvPr>
        </p:nvSpPr>
        <p:spPr/>
        <p:txBody>
          <a:bodyPr/>
          <a:lstStyle>
            <a:lvl1pPr>
              <a:defRPr/>
            </a:lvl1pPr>
          </a:lstStyle>
          <a:p>
            <a:pPr>
              <a:defRPr/>
            </a:pPr>
            <a:fld id="{4356A1B8-6208-4A43-87A9-F989C29EA716}" type="datetimeFigureOut">
              <a:rPr lang="sl-SI"/>
              <a:pPr>
                <a:defRPr/>
              </a:pPr>
              <a:t>3. 06. 2019</a:t>
            </a:fld>
            <a:endParaRPr lang="sl-SI"/>
          </a:p>
        </p:txBody>
      </p:sp>
    </p:spTree>
    <p:extLst>
      <p:ext uri="{BB962C8B-B14F-4D97-AF65-F5344CB8AC3E}">
        <p14:creationId xmlns:p14="http://schemas.microsoft.com/office/powerpoint/2010/main" val="170656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314450" cy="7802033"/>
          </a:xfrm>
        </p:spPr>
        <p:txBody>
          <a:bodyPr vert="eaVert" anchor="b" anchorCtr="0"/>
          <a:lstStyle/>
          <a:p>
            <a:r>
              <a:rPr lang="sl-SI"/>
              <a:t>Uredite slog naslova matrice</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Slide Number Placeholder 5">
            <a:extLst>
              <a:ext uri="{FF2B5EF4-FFF2-40B4-BE49-F238E27FC236}">
                <a16:creationId xmlns:a16="http://schemas.microsoft.com/office/drawing/2014/main" id="{1344C7BD-CE60-446C-8F1E-0A6A7F8DA081}"/>
              </a:ext>
            </a:extLst>
          </p:cNvPr>
          <p:cNvSpPr>
            <a:spLocks noGrp="1"/>
          </p:cNvSpPr>
          <p:nvPr>
            <p:ph type="sldNum" sz="quarter" idx="10"/>
          </p:nvPr>
        </p:nvSpPr>
        <p:spPr>
          <a:ln/>
        </p:spPr>
        <p:txBody>
          <a:bodyPr/>
          <a:lstStyle>
            <a:lvl1pPr>
              <a:defRPr/>
            </a:lvl1pPr>
          </a:lstStyle>
          <a:p>
            <a:fld id="{A92BE280-CF3C-47D4-9F85-DB87EF2D5188}" type="slidenum">
              <a:rPr lang="sl-SI" altLang="sl-SI"/>
              <a:pPr/>
              <a:t>‹#›</a:t>
            </a:fld>
            <a:endParaRPr lang="sl-SI" altLang="sl-SI"/>
          </a:p>
        </p:txBody>
      </p:sp>
      <p:sp>
        <p:nvSpPr>
          <p:cNvPr id="5" name="Footer Placeholder 4">
            <a:extLst>
              <a:ext uri="{FF2B5EF4-FFF2-40B4-BE49-F238E27FC236}">
                <a16:creationId xmlns:a16="http://schemas.microsoft.com/office/drawing/2014/main" id="{02B06105-4513-4E83-8C67-1BE959A8C0B5}"/>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B35B6B3A-1B7C-436B-A961-C7AFFD0223AA}"/>
              </a:ext>
            </a:extLst>
          </p:cNvPr>
          <p:cNvSpPr>
            <a:spLocks noGrp="1"/>
          </p:cNvSpPr>
          <p:nvPr>
            <p:ph type="dt" sz="half" idx="12"/>
          </p:nvPr>
        </p:nvSpPr>
        <p:spPr/>
        <p:txBody>
          <a:bodyPr/>
          <a:lstStyle>
            <a:lvl1pPr>
              <a:defRPr/>
            </a:lvl1pPr>
          </a:lstStyle>
          <a:p>
            <a:pPr>
              <a:defRPr/>
            </a:pPr>
            <a:fld id="{672DD75F-FEEF-4408-A58A-4EA2AEDB8BCB}" type="datetimeFigureOut">
              <a:rPr lang="sl-SI"/>
              <a:pPr>
                <a:defRPr/>
              </a:pPr>
              <a:t>3. 06. 2019</a:t>
            </a:fld>
            <a:endParaRPr lang="sl-SI"/>
          </a:p>
        </p:txBody>
      </p:sp>
    </p:spTree>
    <p:extLst>
      <p:ext uri="{BB962C8B-B14F-4D97-AF65-F5344CB8AC3E}">
        <p14:creationId xmlns:p14="http://schemas.microsoft.com/office/powerpoint/2010/main" val="213680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Slide Number Placeholder 5">
            <a:extLst>
              <a:ext uri="{FF2B5EF4-FFF2-40B4-BE49-F238E27FC236}">
                <a16:creationId xmlns:a16="http://schemas.microsoft.com/office/drawing/2014/main" id="{6E5108A8-D224-4D32-BC13-5D69C2B64254}"/>
              </a:ext>
            </a:extLst>
          </p:cNvPr>
          <p:cNvSpPr>
            <a:spLocks noGrp="1"/>
          </p:cNvSpPr>
          <p:nvPr>
            <p:ph type="sldNum" sz="quarter" idx="10"/>
          </p:nvPr>
        </p:nvSpPr>
        <p:spPr>
          <a:ln/>
        </p:spPr>
        <p:txBody>
          <a:bodyPr/>
          <a:lstStyle>
            <a:lvl1pPr>
              <a:defRPr/>
            </a:lvl1pPr>
          </a:lstStyle>
          <a:p>
            <a:fld id="{9CFAABE9-C0FA-44D9-BDA1-D0EBF155961F}" type="slidenum">
              <a:rPr lang="sl-SI" altLang="sl-SI"/>
              <a:pPr/>
              <a:t>‹#›</a:t>
            </a:fld>
            <a:endParaRPr lang="sl-SI" altLang="sl-SI"/>
          </a:p>
        </p:txBody>
      </p:sp>
      <p:sp>
        <p:nvSpPr>
          <p:cNvPr id="5" name="Footer Placeholder 4">
            <a:extLst>
              <a:ext uri="{FF2B5EF4-FFF2-40B4-BE49-F238E27FC236}">
                <a16:creationId xmlns:a16="http://schemas.microsoft.com/office/drawing/2014/main" id="{7C560B4D-AB50-4B81-BD67-50FEDD036333}"/>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423496E5-E70A-4628-B2C0-6325B19F6041}"/>
              </a:ext>
            </a:extLst>
          </p:cNvPr>
          <p:cNvSpPr>
            <a:spLocks noGrp="1"/>
          </p:cNvSpPr>
          <p:nvPr>
            <p:ph type="dt" sz="half" idx="12"/>
          </p:nvPr>
        </p:nvSpPr>
        <p:spPr/>
        <p:txBody>
          <a:bodyPr/>
          <a:lstStyle>
            <a:lvl1pPr>
              <a:defRPr/>
            </a:lvl1pPr>
          </a:lstStyle>
          <a:p>
            <a:pPr>
              <a:defRPr/>
            </a:pPr>
            <a:fld id="{0E4074DF-6A18-4C2A-A5C1-7DBD2D36A54E}" type="datetimeFigureOut">
              <a:rPr lang="sl-SI"/>
              <a:pPr>
                <a:defRPr/>
              </a:pPr>
              <a:t>3. 06. 2019</a:t>
            </a:fld>
            <a:endParaRPr lang="sl-SI"/>
          </a:p>
        </p:txBody>
      </p:sp>
    </p:spTree>
    <p:extLst>
      <p:ext uri="{BB962C8B-B14F-4D97-AF65-F5344CB8AC3E}">
        <p14:creationId xmlns:p14="http://schemas.microsoft.com/office/powerpoint/2010/main" val="188296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541735" y="7315200"/>
            <a:ext cx="5744765" cy="1557867"/>
          </a:xfrm>
        </p:spPr>
        <p:txBody>
          <a:bodyPr anchor="t"/>
          <a:lstStyle>
            <a:lvl1pPr algn="l">
              <a:defRPr sz="3600" b="0" cap="all"/>
            </a:lvl1pPr>
          </a:lstStyle>
          <a:p>
            <a:r>
              <a:rPr lang="sl-SI"/>
              <a:t>Uredite slog naslova matrice</a:t>
            </a:r>
            <a:endParaRPr lang="en-US" dirty="0"/>
          </a:p>
        </p:txBody>
      </p:sp>
      <p:sp>
        <p:nvSpPr>
          <p:cNvPr id="3" name="Text Placeholder 2"/>
          <p:cNvSpPr>
            <a:spLocks noGrp="1"/>
          </p:cNvSpPr>
          <p:nvPr>
            <p:ph type="body" idx="1"/>
          </p:nvPr>
        </p:nvSpPr>
        <p:spPr>
          <a:xfrm>
            <a:off x="541735" y="5137151"/>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Slide Number Placeholder 5">
            <a:extLst>
              <a:ext uri="{FF2B5EF4-FFF2-40B4-BE49-F238E27FC236}">
                <a16:creationId xmlns:a16="http://schemas.microsoft.com/office/drawing/2014/main" id="{73BE3DC5-EC2A-4C01-8461-00C133A34797}"/>
              </a:ext>
            </a:extLst>
          </p:cNvPr>
          <p:cNvSpPr>
            <a:spLocks noGrp="1"/>
          </p:cNvSpPr>
          <p:nvPr>
            <p:ph type="sldNum" sz="quarter" idx="10"/>
          </p:nvPr>
        </p:nvSpPr>
        <p:spPr>
          <a:ln/>
        </p:spPr>
        <p:txBody>
          <a:bodyPr/>
          <a:lstStyle>
            <a:lvl1pPr>
              <a:defRPr/>
            </a:lvl1pPr>
          </a:lstStyle>
          <a:p>
            <a:fld id="{1C296D3E-D97F-4261-86C3-814D8D8B9477}" type="slidenum">
              <a:rPr lang="sl-SI" altLang="sl-SI"/>
              <a:pPr/>
              <a:t>‹#›</a:t>
            </a:fld>
            <a:endParaRPr lang="sl-SI" altLang="sl-SI"/>
          </a:p>
        </p:txBody>
      </p:sp>
      <p:sp>
        <p:nvSpPr>
          <p:cNvPr id="5" name="Footer Placeholder 4">
            <a:extLst>
              <a:ext uri="{FF2B5EF4-FFF2-40B4-BE49-F238E27FC236}">
                <a16:creationId xmlns:a16="http://schemas.microsoft.com/office/drawing/2014/main" id="{2AD5B6FB-24CF-40BF-ADCB-BD153325E349}"/>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17C7D583-DD86-427E-BC6B-C302BB606284}"/>
              </a:ext>
            </a:extLst>
          </p:cNvPr>
          <p:cNvSpPr>
            <a:spLocks noGrp="1"/>
          </p:cNvSpPr>
          <p:nvPr>
            <p:ph type="dt" sz="half" idx="12"/>
          </p:nvPr>
        </p:nvSpPr>
        <p:spPr/>
        <p:txBody>
          <a:bodyPr/>
          <a:lstStyle>
            <a:lvl1pPr>
              <a:defRPr/>
            </a:lvl1pPr>
          </a:lstStyle>
          <a:p>
            <a:pPr>
              <a:defRPr/>
            </a:pPr>
            <a:fld id="{5AA53C5C-DF74-4295-8D58-602ACD2A7AE3}" type="datetimeFigureOut">
              <a:rPr lang="sl-SI"/>
              <a:pPr>
                <a:defRPr/>
              </a:pPr>
              <a:t>3. 06. 2019</a:t>
            </a:fld>
            <a:endParaRPr lang="sl-SI"/>
          </a:p>
        </p:txBody>
      </p:sp>
    </p:spTree>
    <p:extLst>
      <p:ext uri="{BB962C8B-B14F-4D97-AF65-F5344CB8AC3E}">
        <p14:creationId xmlns:p14="http://schemas.microsoft.com/office/powerpoint/2010/main" val="356310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Slide Number Placeholder 5">
            <a:extLst>
              <a:ext uri="{FF2B5EF4-FFF2-40B4-BE49-F238E27FC236}">
                <a16:creationId xmlns:a16="http://schemas.microsoft.com/office/drawing/2014/main" id="{9ADF5829-C583-4D01-BEF5-BB95929BD87F}"/>
              </a:ext>
            </a:extLst>
          </p:cNvPr>
          <p:cNvSpPr>
            <a:spLocks noGrp="1"/>
          </p:cNvSpPr>
          <p:nvPr>
            <p:ph type="sldNum" sz="quarter" idx="10"/>
          </p:nvPr>
        </p:nvSpPr>
        <p:spPr>
          <a:ln/>
        </p:spPr>
        <p:txBody>
          <a:bodyPr/>
          <a:lstStyle>
            <a:lvl1pPr>
              <a:defRPr/>
            </a:lvl1pPr>
          </a:lstStyle>
          <a:p>
            <a:fld id="{A5C80228-D024-4457-8C2A-AF8BF322BF6C}" type="slidenum">
              <a:rPr lang="sl-SI" altLang="sl-SI"/>
              <a:pPr/>
              <a:t>‹#›</a:t>
            </a:fld>
            <a:endParaRPr lang="sl-SI" altLang="sl-SI"/>
          </a:p>
        </p:txBody>
      </p:sp>
      <p:sp>
        <p:nvSpPr>
          <p:cNvPr id="6" name="Footer Placeholder 4">
            <a:extLst>
              <a:ext uri="{FF2B5EF4-FFF2-40B4-BE49-F238E27FC236}">
                <a16:creationId xmlns:a16="http://schemas.microsoft.com/office/drawing/2014/main" id="{386C8897-F8EB-4374-A77C-46A4271FCDBE}"/>
              </a:ext>
            </a:extLst>
          </p:cNvPr>
          <p:cNvSpPr>
            <a:spLocks noGrp="1"/>
          </p:cNvSpPr>
          <p:nvPr>
            <p:ph type="ftr" sz="quarter" idx="11"/>
          </p:nvPr>
        </p:nvSpPr>
        <p:spPr/>
        <p:txBody>
          <a:bodyPr/>
          <a:lstStyle>
            <a:lvl1pPr>
              <a:defRPr/>
            </a:lvl1pPr>
          </a:lstStyle>
          <a:p>
            <a:pPr>
              <a:defRPr/>
            </a:pPr>
            <a:endParaRPr lang="sl-SI"/>
          </a:p>
        </p:txBody>
      </p:sp>
      <p:sp>
        <p:nvSpPr>
          <p:cNvPr id="7" name="Date Placeholder 3">
            <a:extLst>
              <a:ext uri="{FF2B5EF4-FFF2-40B4-BE49-F238E27FC236}">
                <a16:creationId xmlns:a16="http://schemas.microsoft.com/office/drawing/2014/main" id="{E3C35617-8118-40C0-8FB4-52694F4E0136}"/>
              </a:ext>
            </a:extLst>
          </p:cNvPr>
          <p:cNvSpPr>
            <a:spLocks noGrp="1"/>
          </p:cNvSpPr>
          <p:nvPr>
            <p:ph type="dt" sz="half" idx="12"/>
          </p:nvPr>
        </p:nvSpPr>
        <p:spPr/>
        <p:txBody>
          <a:bodyPr/>
          <a:lstStyle>
            <a:lvl1pPr>
              <a:defRPr/>
            </a:lvl1pPr>
          </a:lstStyle>
          <a:p>
            <a:pPr>
              <a:defRPr/>
            </a:pPr>
            <a:fld id="{1523C038-F297-45B4-9359-EF6526A969BB}" type="datetimeFigureOut">
              <a:rPr lang="sl-SI"/>
              <a:pPr>
                <a:defRPr/>
              </a:pPr>
              <a:t>3. 06. 2019</a:t>
            </a:fld>
            <a:endParaRPr lang="sl-SI"/>
          </a:p>
        </p:txBody>
      </p:sp>
    </p:spTree>
    <p:extLst>
      <p:ext uri="{BB962C8B-B14F-4D97-AF65-F5344CB8AC3E}">
        <p14:creationId xmlns:p14="http://schemas.microsoft.com/office/powerpoint/2010/main" val="426043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Slide Number Placeholder 5">
            <a:extLst>
              <a:ext uri="{FF2B5EF4-FFF2-40B4-BE49-F238E27FC236}">
                <a16:creationId xmlns:a16="http://schemas.microsoft.com/office/drawing/2014/main" id="{FD5D49EF-A703-4E02-993A-A95EE923EA9E}"/>
              </a:ext>
            </a:extLst>
          </p:cNvPr>
          <p:cNvSpPr>
            <a:spLocks noGrp="1"/>
          </p:cNvSpPr>
          <p:nvPr>
            <p:ph type="sldNum" sz="quarter" idx="10"/>
          </p:nvPr>
        </p:nvSpPr>
        <p:spPr>
          <a:ln/>
        </p:spPr>
        <p:txBody>
          <a:bodyPr/>
          <a:lstStyle>
            <a:lvl1pPr>
              <a:defRPr/>
            </a:lvl1pPr>
          </a:lstStyle>
          <a:p>
            <a:fld id="{4E0C9B92-47AE-4118-BC29-1F770FFF041C}" type="slidenum">
              <a:rPr lang="sl-SI" altLang="sl-SI"/>
              <a:pPr/>
              <a:t>‹#›</a:t>
            </a:fld>
            <a:endParaRPr lang="sl-SI" altLang="sl-SI"/>
          </a:p>
        </p:txBody>
      </p:sp>
      <p:sp>
        <p:nvSpPr>
          <p:cNvPr id="8" name="Footer Placeholder 4">
            <a:extLst>
              <a:ext uri="{FF2B5EF4-FFF2-40B4-BE49-F238E27FC236}">
                <a16:creationId xmlns:a16="http://schemas.microsoft.com/office/drawing/2014/main" id="{2687E0FF-AC9F-40E2-99CC-5069B1A6C627}"/>
              </a:ext>
            </a:extLst>
          </p:cNvPr>
          <p:cNvSpPr>
            <a:spLocks noGrp="1"/>
          </p:cNvSpPr>
          <p:nvPr>
            <p:ph type="ftr" sz="quarter" idx="11"/>
          </p:nvPr>
        </p:nvSpPr>
        <p:spPr/>
        <p:txBody>
          <a:bodyPr/>
          <a:lstStyle>
            <a:lvl1pPr>
              <a:defRPr/>
            </a:lvl1pPr>
          </a:lstStyle>
          <a:p>
            <a:pPr>
              <a:defRPr/>
            </a:pPr>
            <a:endParaRPr lang="sl-SI"/>
          </a:p>
        </p:txBody>
      </p:sp>
      <p:sp>
        <p:nvSpPr>
          <p:cNvPr id="9" name="Date Placeholder 3">
            <a:extLst>
              <a:ext uri="{FF2B5EF4-FFF2-40B4-BE49-F238E27FC236}">
                <a16:creationId xmlns:a16="http://schemas.microsoft.com/office/drawing/2014/main" id="{E209A899-B63C-4482-BA32-CD7759C88E62}"/>
              </a:ext>
            </a:extLst>
          </p:cNvPr>
          <p:cNvSpPr>
            <a:spLocks noGrp="1"/>
          </p:cNvSpPr>
          <p:nvPr>
            <p:ph type="dt" sz="half" idx="12"/>
          </p:nvPr>
        </p:nvSpPr>
        <p:spPr/>
        <p:txBody>
          <a:bodyPr/>
          <a:lstStyle>
            <a:lvl1pPr>
              <a:defRPr/>
            </a:lvl1pPr>
          </a:lstStyle>
          <a:p>
            <a:pPr>
              <a:defRPr/>
            </a:pPr>
            <a:fld id="{D9EBB4F3-3A11-4DCB-AA4A-2E3FA3C1046C}" type="datetimeFigureOut">
              <a:rPr lang="sl-SI"/>
              <a:pPr>
                <a:defRPr/>
              </a:pPr>
              <a:t>3. 06. 2019</a:t>
            </a:fld>
            <a:endParaRPr lang="sl-SI"/>
          </a:p>
        </p:txBody>
      </p:sp>
    </p:spTree>
    <p:extLst>
      <p:ext uri="{BB962C8B-B14F-4D97-AF65-F5344CB8AC3E}">
        <p14:creationId xmlns:p14="http://schemas.microsoft.com/office/powerpoint/2010/main" val="143841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Slide Number Placeholder 5">
            <a:extLst>
              <a:ext uri="{FF2B5EF4-FFF2-40B4-BE49-F238E27FC236}">
                <a16:creationId xmlns:a16="http://schemas.microsoft.com/office/drawing/2014/main" id="{3E3E0E50-9658-403A-A034-4EE5C1BAE56A}"/>
              </a:ext>
            </a:extLst>
          </p:cNvPr>
          <p:cNvSpPr>
            <a:spLocks noGrp="1"/>
          </p:cNvSpPr>
          <p:nvPr>
            <p:ph type="sldNum" sz="quarter" idx="10"/>
          </p:nvPr>
        </p:nvSpPr>
        <p:spPr>
          <a:ln/>
        </p:spPr>
        <p:txBody>
          <a:bodyPr/>
          <a:lstStyle>
            <a:lvl1pPr>
              <a:defRPr/>
            </a:lvl1pPr>
          </a:lstStyle>
          <a:p>
            <a:fld id="{CEB95AFF-EAA8-48BB-9D9E-E36CEA880945}" type="slidenum">
              <a:rPr lang="sl-SI" altLang="sl-SI"/>
              <a:pPr/>
              <a:t>‹#›</a:t>
            </a:fld>
            <a:endParaRPr lang="sl-SI" altLang="sl-SI"/>
          </a:p>
        </p:txBody>
      </p:sp>
      <p:sp>
        <p:nvSpPr>
          <p:cNvPr id="4" name="Footer Placeholder 4">
            <a:extLst>
              <a:ext uri="{FF2B5EF4-FFF2-40B4-BE49-F238E27FC236}">
                <a16:creationId xmlns:a16="http://schemas.microsoft.com/office/drawing/2014/main" id="{ABCBD94D-425F-4B37-A2D5-3595B6E65DB6}"/>
              </a:ext>
            </a:extLst>
          </p:cNvPr>
          <p:cNvSpPr>
            <a:spLocks noGrp="1"/>
          </p:cNvSpPr>
          <p:nvPr>
            <p:ph type="ftr" sz="quarter" idx="11"/>
          </p:nvPr>
        </p:nvSpPr>
        <p:spPr/>
        <p:txBody>
          <a:bodyPr/>
          <a:lstStyle>
            <a:lvl1pPr>
              <a:defRPr/>
            </a:lvl1pPr>
          </a:lstStyle>
          <a:p>
            <a:pPr>
              <a:defRPr/>
            </a:pPr>
            <a:endParaRPr lang="sl-SI"/>
          </a:p>
        </p:txBody>
      </p:sp>
      <p:sp>
        <p:nvSpPr>
          <p:cNvPr id="5" name="Date Placeholder 3">
            <a:extLst>
              <a:ext uri="{FF2B5EF4-FFF2-40B4-BE49-F238E27FC236}">
                <a16:creationId xmlns:a16="http://schemas.microsoft.com/office/drawing/2014/main" id="{15EF9D73-CF6E-41DD-A433-23D614371D43}"/>
              </a:ext>
            </a:extLst>
          </p:cNvPr>
          <p:cNvSpPr>
            <a:spLocks noGrp="1"/>
          </p:cNvSpPr>
          <p:nvPr>
            <p:ph type="dt" sz="half" idx="12"/>
          </p:nvPr>
        </p:nvSpPr>
        <p:spPr/>
        <p:txBody>
          <a:bodyPr/>
          <a:lstStyle>
            <a:lvl1pPr>
              <a:defRPr/>
            </a:lvl1pPr>
          </a:lstStyle>
          <a:p>
            <a:pPr>
              <a:defRPr/>
            </a:pPr>
            <a:fld id="{B327386E-CBDA-4B31-8923-4800ACAE59A9}" type="datetimeFigureOut">
              <a:rPr lang="sl-SI"/>
              <a:pPr>
                <a:defRPr/>
              </a:pPr>
              <a:t>3. 06. 2019</a:t>
            </a:fld>
            <a:endParaRPr lang="sl-SI"/>
          </a:p>
        </p:txBody>
      </p:sp>
    </p:spTree>
    <p:extLst>
      <p:ext uri="{BB962C8B-B14F-4D97-AF65-F5344CB8AC3E}">
        <p14:creationId xmlns:p14="http://schemas.microsoft.com/office/powerpoint/2010/main" val="46851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7823DB-2D7E-4902-88CB-A22C104ED706}"/>
              </a:ext>
            </a:extLst>
          </p:cNvPr>
          <p:cNvSpPr>
            <a:spLocks noGrp="1"/>
          </p:cNvSpPr>
          <p:nvPr>
            <p:ph type="sldNum" sz="quarter" idx="10"/>
          </p:nvPr>
        </p:nvSpPr>
        <p:spPr>
          <a:ln/>
        </p:spPr>
        <p:txBody>
          <a:bodyPr/>
          <a:lstStyle>
            <a:lvl1pPr>
              <a:defRPr/>
            </a:lvl1pPr>
          </a:lstStyle>
          <a:p>
            <a:fld id="{FD3B5482-6381-439D-984F-2E925537834C}" type="slidenum">
              <a:rPr lang="sl-SI" altLang="sl-SI"/>
              <a:pPr/>
              <a:t>‹#›</a:t>
            </a:fld>
            <a:endParaRPr lang="sl-SI" altLang="sl-SI"/>
          </a:p>
        </p:txBody>
      </p:sp>
      <p:sp>
        <p:nvSpPr>
          <p:cNvPr id="3" name="Footer Placeholder 4">
            <a:extLst>
              <a:ext uri="{FF2B5EF4-FFF2-40B4-BE49-F238E27FC236}">
                <a16:creationId xmlns:a16="http://schemas.microsoft.com/office/drawing/2014/main" id="{69692758-BFE0-488F-9B2A-7E2285C6E93C}"/>
              </a:ext>
            </a:extLst>
          </p:cNvPr>
          <p:cNvSpPr>
            <a:spLocks noGrp="1"/>
          </p:cNvSpPr>
          <p:nvPr>
            <p:ph type="ftr" sz="quarter" idx="11"/>
          </p:nvPr>
        </p:nvSpPr>
        <p:spPr/>
        <p:txBody>
          <a:bodyPr/>
          <a:lstStyle>
            <a:lvl1pPr>
              <a:defRPr/>
            </a:lvl1pPr>
          </a:lstStyle>
          <a:p>
            <a:pPr>
              <a:defRPr/>
            </a:pPr>
            <a:endParaRPr lang="sl-SI"/>
          </a:p>
        </p:txBody>
      </p:sp>
      <p:sp>
        <p:nvSpPr>
          <p:cNvPr id="4" name="Date Placeholder 3">
            <a:extLst>
              <a:ext uri="{FF2B5EF4-FFF2-40B4-BE49-F238E27FC236}">
                <a16:creationId xmlns:a16="http://schemas.microsoft.com/office/drawing/2014/main" id="{BE2A403E-2454-42F0-B51C-8121FD73712C}"/>
              </a:ext>
            </a:extLst>
          </p:cNvPr>
          <p:cNvSpPr>
            <a:spLocks noGrp="1"/>
          </p:cNvSpPr>
          <p:nvPr>
            <p:ph type="dt" sz="half" idx="12"/>
          </p:nvPr>
        </p:nvSpPr>
        <p:spPr/>
        <p:txBody>
          <a:bodyPr/>
          <a:lstStyle>
            <a:lvl1pPr>
              <a:defRPr/>
            </a:lvl1pPr>
          </a:lstStyle>
          <a:p>
            <a:pPr>
              <a:defRPr/>
            </a:pPr>
            <a:fld id="{ECB54ACD-4AFA-46F2-A375-8AB6571572AC}" type="datetimeFigureOut">
              <a:rPr lang="sl-SI"/>
              <a:pPr>
                <a:defRPr/>
              </a:pPr>
              <a:t>3. 06. 2019</a:t>
            </a:fld>
            <a:endParaRPr lang="sl-SI"/>
          </a:p>
        </p:txBody>
      </p:sp>
    </p:spTree>
    <p:extLst>
      <p:ext uri="{BB962C8B-B14F-4D97-AF65-F5344CB8AC3E}">
        <p14:creationId xmlns:p14="http://schemas.microsoft.com/office/powerpoint/2010/main" val="392593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sl-SI"/>
              <a:t>Uredite slog naslova matrice</a:t>
            </a:r>
            <a:endParaRPr lang="en-US" dirty="0"/>
          </a:p>
        </p:txBody>
      </p:sp>
      <p:sp>
        <p:nvSpPr>
          <p:cNvPr id="4" name="Text Placeholder 3"/>
          <p:cNvSpPr>
            <a:spLocks noGrp="1"/>
          </p:cNvSpPr>
          <p:nvPr>
            <p:ph type="body" sz="half" idx="2"/>
          </p:nvPr>
        </p:nvSpPr>
        <p:spPr>
          <a:xfrm>
            <a:off x="228600"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Content Placeholder 8"/>
          <p:cNvSpPr>
            <a:spLocks noGrp="1"/>
          </p:cNvSpPr>
          <p:nvPr>
            <p:ph sz="quarter" idx="13"/>
          </p:nvPr>
        </p:nvSpPr>
        <p:spPr>
          <a:xfrm>
            <a:off x="228600" y="508000"/>
            <a:ext cx="5829300" cy="659045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Slide Number Placeholder 5">
            <a:extLst>
              <a:ext uri="{FF2B5EF4-FFF2-40B4-BE49-F238E27FC236}">
                <a16:creationId xmlns:a16="http://schemas.microsoft.com/office/drawing/2014/main" id="{853B32D9-9F37-43BF-BE2F-7EDD3D94F24D}"/>
              </a:ext>
            </a:extLst>
          </p:cNvPr>
          <p:cNvSpPr>
            <a:spLocks noGrp="1"/>
          </p:cNvSpPr>
          <p:nvPr>
            <p:ph type="sldNum" sz="quarter" idx="14"/>
          </p:nvPr>
        </p:nvSpPr>
        <p:spPr>
          <a:ln/>
        </p:spPr>
        <p:txBody>
          <a:bodyPr/>
          <a:lstStyle>
            <a:lvl1pPr>
              <a:defRPr/>
            </a:lvl1pPr>
          </a:lstStyle>
          <a:p>
            <a:fld id="{D2DCAD2E-D5A9-4DF8-95AB-9F0761CC3BD4}" type="slidenum">
              <a:rPr lang="sl-SI" altLang="sl-SI"/>
              <a:pPr/>
              <a:t>‹#›</a:t>
            </a:fld>
            <a:endParaRPr lang="sl-SI" altLang="sl-SI"/>
          </a:p>
        </p:txBody>
      </p:sp>
      <p:sp>
        <p:nvSpPr>
          <p:cNvPr id="6" name="Footer Placeholder 4">
            <a:extLst>
              <a:ext uri="{FF2B5EF4-FFF2-40B4-BE49-F238E27FC236}">
                <a16:creationId xmlns:a16="http://schemas.microsoft.com/office/drawing/2014/main" id="{871953C2-F7CD-4960-8C36-C9AFB8C50759}"/>
              </a:ext>
            </a:extLst>
          </p:cNvPr>
          <p:cNvSpPr>
            <a:spLocks noGrp="1"/>
          </p:cNvSpPr>
          <p:nvPr>
            <p:ph type="ftr" sz="quarter" idx="15"/>
          </p:nvPr>
        </p:nvSpPr>
        <p:spPr/>
        <p:txBody>
          <a:bodyPr/>
          <a:lstStyle>
            <a:lvl1pPr>
              <a:defRPr/>
            </a:lvl1pPr>
          </a:lstStyle>
          <a:p>
            <a:pPr>
              <a:defRPr/>
            </a:pPr>
            <a:endParaRPr lang="sl-SI"/>
          </a:p>
        </p:txBody>
      </p:sp>
      <p:sp>
        <p:nvSpPr>
          <p:cNvPr id="7" name="Date Placeholder 3">
            <a:extLst>
              <a:ext uri="{FF2B5EF4-FFF2-40B4-BE49-F238E27FC236}">
                <a16:creationId xmlns:a16="http://schemas.microsoft.com/office/drawing/2014/main" id="{02A5A06A-42B4-41AA-ABE1-FFA80D5A83A5}"/>
              </a:ext>
            </a:extLst>
          </p:cNvPr>
          <p:cNvSpPr>
            <a:spLocks noGrp="1"/>
          </p:cNvSpPr>
          <p:nvPr>
            <p:ph type="dt" sz="half" idx="16"/>
          </p:nvPr>
        </p:nvSpPr>
        <p:spPr/>
        <p:txBody>
          <a:bodyPr/>
          <a:lstStyle>
            <a:lvl1pPr>
              <a:defRPr/>
            </a:lvl1pPr>
          </a:lstStyle>
          <a:p>
            <a:pPr>
              <a:defRPr/>
            </a:pPr>
            <a:fld id="{E418AB25-0C58-4A9E-8CCF-033A092DC314}" type="datetimeFigureOut">
              <a:rPr lang="sl-SI"/>
              <a:pPr>
                <a:defRPr/>
              </a:pPr>
              <a:t>3. 06. 2019</a:t>
            </a:fld>
            <a:endParaRPr lang="sl-SI"/>
          </a:p>
        </p:txBody>
      </p:sp>
    </p:spTree>
    <p:extLst>
      <p:ext uri="{BB962C8B-B14F-4D97-AF65-F5344CB8AC3E}">
        <p14:creationId xmlns:p14="http://schemas.microsoft.com/office/powerpoint/2010/main" val="185546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sl-SI"/>
              <a:t>Uredite slog naslova matrice</a:t>
            </a:r>
            <a:endParaRPr lang="en-US" dirty="0"/>
          </a:p>
        </p:txBody>
      </p:sp>
      <p:sp>
        <p:nvSpPr>
          <p:cNvPr id="3" name="Picture Placeholder 2"/>
          <p:cNvSpPr>
            <a:spLocks noGrp="1"/>
          </p:cNvSpPr>
          <p:nvPr>
            <p:ph type="pic" idx="1"/>
          </p:nvPr>
        </p:nvSpPr>
        <p:spPr>
          <a:xfrm>
            <a:off x="0" y="0"/>
            <a:ext cx="6343650" cy="731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Slide Number Placeholder 5">
            <a:extLst>
              <a:ext uri="{FF2B5EF4-FFF2-40B4-BE49-F238E27FC236}">
                <a16:creationId xmlns:a16="http://schemas.microsoft.com/office/drawing/2014/main" id="{08315FC5-D487-453D-AEB9-3AF3AAF02103}"/>
              </a:ext>
            </a:extLst>
          </p:cNvPr>
          <p:cNvSpPr>
            <a:spLocks noGrp="1"/>
          </p:cNvSpPr>
          <p:nvPr>
            <p:ph type="sldNum" sz="quarter" idx="10"/>
          </p:nvPr>
        </p:nvSpPr>
        <p:spPr>
          <a:ln/>
        </p:spPr>
        <p:txBody>
          <a:bodyPr/>
          <a:lstStyle>
            <a:lvl1pPr>
              <a:defRPr/>
            </a:lvl1pPr>
          </a:lstStyle>
          <a:p>
            <a:fld id="{78952307-BD44-44A5-81E7-82893BA015DA}" type="slidenum">
              <a:rPr lang="sl-SI" altLang="sl-SI"/>
              <a:pPr/>
              <a:t>‹#›</a:t>
            </a:fld>
            <a:endParaRPr lang="sl-SI" altLang="sl-SI"/>
          </a:p>
        </p:txBody>
      </p:sp>
      <p:sp>
        <p:nvSpPr>
          <p:cNvPr id="6" name="Footer Placeholder 4">
            <a:extLst>
              <a:ext uri="{FF2B5EF4-FFF2-40B4-BE49-F238E27FC236}">
                <a16:creationId xmlns:a16="http://schemas.microsoft.com/office/drawing/2014/main" id="{F99765E0-CD19-41C4-978E-4EF1BB2AD8BD}"/>
              </a:ext>
            </a:extLst>
          </p:cNvPr>
          <p:cNvSpPr>
            <a:spLocks noGrp="1"/>
          </p:cNvSpPr>
          <p:nvPr>
            <p:ph type="ftr" sz="quarter" idx="11"/>
          </p:nvPr>
        </p:nvSpPr>
        <p:spPr/>
        <p:txBody>
          <a:bodyPr/>
          <a:lstStyle>
            <a:lvl1pPr>
              <a:defRPr/>
            </a:lvl1pPr>
          </a:lstStyle>
          <a:p>
            <a:pPr>
              <a:defRPr/>
            </a:pPr>
            <a:endParaRPr lang="sl-SI"/>
          </a:p>
        </p:txBody>
      </p:sp>
      <p:sp>
        <p:nvSpPr>
          <p:cNvPr id="7" name="Date Placeholder 3">
            <a:extLst>
              <a:ext uri="{FF2B5EF4-FFF2-40B4-BE49-F238E27FC236}">
                <a16:creationId xmlns:a16="http://schemas.microsoft.com/office/drawing/2014/main" id="{5D1CD726-8E53-4632-8782-0D2E4B65FF50}"/>
              </a:ext>
            </a:extLst>
          </p:cNvPr>
          <p:cNvSpPr>
            <a:spLocks noGrp="1"/>
          </p:cNvSpPr>
          <p:nvPr>
            <p:ph type="dt" sz="half" idx="12"/>
          </p:nvPr>
        </p:nvSpPr>
        <p:spPr/>
        <p:txBody>
          <a:bodyPr/>
          <a:lstStyle>
            <a:lvl1pPr>
              <a:defRPr/>
            </a:lvl1pPr>
          </a:lstStyle>
          <a:p>
            <a:pPr>
              <a:defRPr/>
            </a:pPr>
            <a:fld id="{70DF9018-80AE-4E22-BDBA-CE650A002215}" type="datetimeFigureOut">
              <a:rPr lang="sl-SI"/>
              <a:pPr>
                <a:defRPr/>
              </a:pPr>
              <a:t>3. 06. 2019</a:t>
            </a:fld>
            <a:endParaRPr lang="sl-SI"/>
          </a:p>
        </p:txBody>
      </p:sp>
    </p:spTree>
    <p:extLst>
      <p:ext uri="{BB962C8B-B14F-4D97-AF65-F5344CB8AC3E}">
        <p14:creationId xmlns:p14="http://schemas.microsoft.com/office/powerpoint/2010/main" val="68292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E9B5E-03D8-4EF5-A88E-A6E63730077E}"/>
              </a:ext>
            </a:extLst>
          </p:cNvPr>
          <p:cNvSpPr>
            <a:spLocks noGrp="1"/>
          </p:cNvSpPr>
          <p:nvPr>
            <p:ph type="title"/>
          </p:nvPr>
        </p:nvSpPr>
        <p:spPr>
          <a:xfrm>
            <a:off x="342900" y="366713"/>
            <a:ext cx="5715000" cy="1524000"/>
          </a:xfrm>
          <a:prstGeom prst="rect">
            <a:avLst/>
          </a:prstGeom>
        </p:spPr>
        <p:txBody>
          <a:bodyPr vert="horz" lIns="91440" tIns="45720" rIns="91440" bIns="45720" rtlCol="0" anchor="ctr">
            <a:noAutofit/>
          </a:bodyPr>
          <a:lstStyle/>
          <a:p>
            <a:r>
              <a:rPr lang="sl-SI"/>
              <a:t>Uredite slog naslova matrice</a:t>
            </a:r>
            <a:endParaRPr lang="en-US" dirty="0"/>
          </a:p>
        </p:txBody>
      </p:sp>
      <p:sp>
        <p:nvSpPr>
          <p:cNvPr id="1027" name="Text Placeholder 2">
            <a:extLst>
              <a:ext uri="{FF2B5EF4-FFF2-40B4-BE49-F238E27FC236}">
                <a16:creationId xmlns:a16="http://schemas.microsoft.com/office/drawing/2014/main" id="{C1B907D4-D061-4F43-AF1E-E72299729B83}"/>
              </a:ext>
            </a:extLst>
          </p:cNvPr>
          <p:cNvSpPr>
            <a:spLocks noGrp="1"/>
          </p:cNvSpPr>
          <p:nvPr>
            <p:ph type="body" idx="1"/>
          </p:nvPr>
        </p:nvSpPr>
        <p:spPr bwMode="auto">
          <a:xfrm>
            <a:off x="342900" y="2133600"/>
            <a:ext cx="5715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7" name="Rectangle 6">
            <a:extLst>
              <a:ext uri="{FF2B5EF4-FFF2-40B4-BE49-F238E27FC236}">
                <a16:creationId xmlns:a16="http://schemas.microsoft.com/office/drawing/2014/main" id="{3B87C57D-D699-4EF5-840D-392426F01EF2}"/>
              </a:ext>
            </a:extLst>
          </p:cNvPr>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CC84F741-590F-4543-87A8-C569EE1E91BF}"/>
              </a:ext>
            </a:extLst>
          </p:cNvPr>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F1075226-CFFF-4AA0-B87A-8E951F574DC8}"/>
              </a:ext>
            </a:extLst>
          </p:cNvPr>
          <p:cNvSpPr>
            <a:spLocks noGrp="1"/>
          </p:cNvSpPr>
          <p:nvPr>
            <p:ph type="sldNum" sz="quarter" idx="4"/>
          </p:nvPr>
        </p:nvSpPr>
        <p:spPr>
          <a:xfrm>
            <a:off x="6399213" y="7532688"/>
            <a:ext cx="411162" cy="527050"/>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21EB8E57-E838-4840-A7F9-1CC71D000C33}" type="slidenum">
              <a:rPr lang="sl-SI" altLang="sl-SI"/>
              <a:pPr/>
              <a:t>‹#›</a:t>
            </a:fld>
            <a:endParaRPr lang="sl-SI" altLang="sl-SI"/>
          </a:p>
        </p:txBody>
      </p:sp>
      <p:sp>
        <p:nvSpPr>
          <p:cNvPr id="5" name="Footer Placeholder 4">
            <a:extLst>
              <a:ext uri="{FF2B5EF4-FFF2-40B4-BE49-F238E27FC236}">
                <a16:creationId xmlns:a16="http://schemas.microsoft.com/office/drawing/2014/main" id="{0A9ECD48-1C1D-4B6A-8F7B-16BB5E863A48}"/>
              </a:ext>
            </a:extLst>
          </p:cNvPr>
          <p:cNvSpPr>
            <a:spLocks noGrp="1"/>
          </p:cNvSpPr>
          <p:nvPr>
            <p:ph type="ftr" sz="quarter" idx="3"/>
          </p:nvPr>
        </p:nvSpPr>
        <p:spPr>
          <a:xfrm rot="16200000">
            <a:off x="4999832" y="5504656"/>
            <a:ext cx="3155950" cy="274637"/>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sl-SI"/>
          </a:p>
        </p:txBody>
      </p:sp>
      <p:sp>
        <p:nvSpPr>
          <p:cNvPr id="4" name="Date Placeholder 3">
            <a:extLst>
              <a:ext uri="{FF2B5EF4-FFF2-40B4-BE49-F238E27FC236}">
                <a16:creationId xmlns:a16="http://schemas.microsoft.com/office/drawing/2014/main" id="{C0138BE7-AD95-4F39-97C8-946DEC41B728}"/>
              </a:ext>
            </a:extLst>
          </p:cNvPr>
          <p:cNvSpPr>
            <a:spLocks noGrp="1"/>
          </p:cNvSpPr>
          <p:nvPr>
            <p:ph type="dt" sz="half" idx="2"/>
          </p:nvPr>
        </p:nvSpPr>
        <p:spPr>
          <a:xfrm rot="16200000">
            <a:off x="4952207" y="2301081"/>
            <a:ext cx="32512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4AD1E76A-35CE-4D2B-9CF5-4701C8617CA9}" type="datetimeFigureOut">
              <a:rPr lang="sl-SI"/>
              <a:pPr>
                <a:defRPr/>
              </a:pPr>
              <a:t>3. 06. 2019</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anose="02040503050406030204" pitchFamily="18" charset="0"/>
        </a:defRPr>
      </a:lvl2pPr>
      <a:lvl3pPr algn="l" rtl="0" fontAlgn="base">
        <a:spcBef>
          <a:spcPct val="0"/>
        </a:spcBef>
        <a:spcAft>
          <a:spcPct val="0"/>
        </a:spcAft>
        <a:defRPr sz="4600">
          <a:solidFill>
            <a:schemeClr val="tx2"/>
          </a:solidFill>
          <a:latin typeface="Cambria" panose="02040503050406030204" pitchFamily="18" charset="0"/>
        </a:defRPr>
      </a:lvl3pPr>
      <a:lvl4pPr algn="l" rtl="0" fontAlgn="base">
        <a:spcBef>
          <a:spcPct val="0"/>
        </a:spcBef>
        <a:spcAft>
          <a:spcPct val="0"/>
        </a:spcAft>
        <a:defRPr sz="4600">
          <a:solidFill>
            <a:schemeClr val="tx2"/>
          </a:solidFill>
          <a:latin typeface="Cambria" panose="02040503050406030204" pitchFamily="18" charset="0"/>
        </a:defRPr>
      </a:lvl4pPr>
      <a:lvl5pPr algn="l" rtl="0" fontAlgn="base">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p:titleStyle>
    <p:body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dogaja.se/znanislovenci/5415/janez_bleiweis/" TargetMode="External"/><Relationship Id="rId7" Type="http://schemas.openxmlformats.org/officeDocument/2006/relationships/image" Target="../media/image26.png"/><Relationship Id="rId2" Type="http://schemas.openxmlformats.org/officeDocument/2006/relationships/hyperlink" Target="http://nl.ijs.si/fedora/get/sbl:0150/VIEW/" TargetMode="Externa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lytee.tourism-kranj.si/ZTK10_SI,,o_kranju,znani_kranjcani,dr._janez_bleiweis.htm" TargetMode="External"/><Relationship Id="rId4" Type="http://schemas.openxmlformats.org/officeDocument/2006/relationships/hyperlink" Target="http://sl.wikipedia.org/wiki/Janez_Bleiwe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A7AB83-CF68-4308-8B85-111AFBD92A05}"/>
              </a:ext>
            </a:extLst>
          </p:cNvPr>
          <p:cNvSpPr>
            <a:spLocks noGrp="1"/>
          </p:cNvSpPr>
          <p:nvPr>
            <p:ph type="ctrTitle"/>
          </p:nvPr>
        </p:nvSpPr>
        <p:spPr>
          <a:xfrm>
            <a:off x="404813" y="684213"/>
            <a:ext cx="5832475" cy="2592387"/>
          </a:xfrm>
        </p:spPr>
        <p:txBody>
          <a:bodyPr/>
          <a:lstStyle/>
          <a:p>
            <a:pPr fontAlgn="auto">
              <a:spcAft>
                <a:spcPts val="0"/>
              </a:spcAft>
              <a:defRPr/>
            </a:pPr>
            <a:r>
              <a:rPr lang="sl-SI" sz="11500" b="1" dirty="0"/>
              <a:t>Janez Bleiweis</a:t>
            </a:r>
          </a:p>
        </p:txBody>
      </p:sp>
      <p:sp>
        <p:nvSpPr>
          <p:cNvPr id="3" name="Podnaslov 2">
            <a:extLst>
              <a:ext uri="{FF2B5EF4-FFF2-40B4-BE49-F238E27FC236}">
                <a16:creationId xmlns:a16="http://schemas.microsoft.com/office/drawing/2014/main" id="{4FC524F4-794D-4F51-907D-82B1744352AB}"/>
              </a:ext>
            </a:extLst>
          </p:cNvPr>
          <p:cNvSpPr>
            <a:spLocks noGrp="1"/>
          </p:cNvSpPr>
          <p:nvPr>
            <p:ph type="subTitle" idx="1"/>
          </p:nvPr>
        </p:nvSpPr>
        <p:spPr>
          <a:xfrm>
            <a:off x="4005263" y="5949950"/>
            <a:ext cx="2303462" cy="2889250"/>
          </a:xfrm>
        </p:spPr>
        <p:txBody>
          <a:bodyPr rtlCol="0">
            <a:noAutofit/>
          </a:bodyPr>
          <a:lstStyle/>
          <a:p>
            <a:pPr algn="r" fontAlgn="auto">
              <a:spcAft>
                <a:spcPts val="0"/>
              </a:spcAft>
              <a:defRPr/>
            </a:pPr>
            <a:r>
              <a:rPr lang="sl-SI" sz="5400" i="1">
                <a:solidFill>
                  <a:schemeClr val="tx1">
                    <a:lumMod val="90000"/>
                    <a:lumOff val="10000"/>
                  </a:schemeClr>
                </a:solidFill>
                <a:latin typeface="+mj-lt"/>
              </a:rPr>
              <a:t> </a:t>
            </a:r>
            <a:endParaRPr lang="sl-SI" sz="5400" i="1" dirty="0">
              <a:solidFill>
                <a:schemeClr val="tx1">
                  <a:lumMod val="90000"/>
                  <a:lumOff val="10000"/>
                </a:schemeClr>
              </a:solidFill>
              <a:latin typeface="+mj-lt"/>
            </a:endParaRPr>
          </a:p>
        </p:txBody>
      </p:sp>
      <p:pic>
        <p:nvPicPr>
          <p:cNvPr id="1026" name="Picture 2">
            <a:extLst>
              <a:ext uri="{FF2B5EF4-FFF2-40B4-BE49-F238E27FC236}">
                <a16:creationId xmlns:a16="http://schemas.microsoft.com/office/drawing/2014/main" id="{54D23ACD-A7FF-4D6C-BE1E-76C6755CD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3059113"/>
            <a:ext cx="3398837" cy="578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1000"/>
                                        <p:tgtEl>
                                          <p:spTgt spid="102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BA2929-6A82-4A3A-9388-6C3D0238E9AA}"/>
              </a:ext>
            </a:extLst>
          </p:cNvPr>
          <p:cNvSpPr>
            <a:spLocks noGrp="1"/>
          </p:cNvSpPr>
          <p:nvPr>
            <p:ph type="title"/>
          </p:nvPr>
        </p:nvSpPr>
        <p:spPr>
          <a:xfrm>
            <a:off x="146050" y="122238"/>
            <a:ext cx="4968875" cy="1079500"/>
          </a:xfrm>
        </p:spPr>
        <p:txBody>
          <a:bodyPr/>
          <a:lstStyle/>
          <a:p>
            <a:pPr fontAlgn="auto">
              <a:spcAft>
                <a:spcPts val="0"/>
              </a:spcAft>
              <a:defRPr/>
            </a:pPr>
            <a:r>
              <a:rPr lang="sl-SI" sz="6000" b="1" dirty="0"/>
              <a:t>ZANIMIVOSTI</a:t>
            </a:r>
          </a:p>
        </p:txBody>
      </p:sp>
      <p:sp>
        <p:nvSpPr>
          <p:cNvPr id="3" name="Ograda besedila 2">
            <a:extLst>
              <a:ext uri="{FF2B5EF4-FFF2-40B4-BE49-F238E27FC236}">
                <a16:creationId xmlns:a16="http://schemas.microsoft.com/office/drawing/2014/main" id="{5CD02A36-0395-47D5-B734-90E77AEC29ED}"/>
              </a:ext>
            </a:extLst>
          </p:cNvPr>
          <p:cNvSpPr>
            <a:spLocks noGrp="1"/>
          </p:cNvSpPr>
          <p:nvPr>
            <p:ph type="body" idx="1"/>
          </p:nvPr>
        </p:nvSpPr>
        <p:spPr>
          <a:xfrm>
            <a:off x="222250" y="1258888"/>
            <a:ext cx="3600450" cy="7416800"/>
          </a:xfrm>
        </p:spPr>
        <p:txBody>
          <a:bodyPr rtlCol="0">
            <a:normAutofit lnSpcReduction="10000"/>
          </a:bodyPr>
          <a:lstStyle/>
          <a:p>
            <a:pPr marL="342900" indent="-342900" fontAlgn="auto">
              <a:spcAft>
                <a:spcPts val="0"/>
              </a:spcAft>
              <a:buClrTx/>
              <a:buFont typeface="Wingdings" pitchFamily="2" charset="2"/>
              <a:buChar char="v"/>
              <a:defRPr/>
            </a:pPr>
            <a:r>
              <a:rPr lang="sl-SI" b="1" dirty="0">
                <a:solidFill>
                  <a:schemeClr val="tx1"/>
                </a:solidFill>
              </a:rPr>
              <a:t>Prešernova</a:t>
            </a:r>
            <a:r>
              <a:rPr lang="sl-SI" dirty="0">
                <a:solidFill>
                  <a:schemeClr val="tx1"/>
                </a:solidFill>
              </a:rPr>
              <a:t> Zdravljica leta 1846 ni dobila dovoljenja za objavo, ker je pozivala k svobodi in združitvi Slovencev, je pa bila objavljena in to prvič šele 26. aprila </a:t>
            </a:r>
            <a:r>
              <a:rPr lang="sl-SI" b="1" dirty="0">
                <a:solidFill>
                  <a:schemeClr val="tx1"/>
                </a:solidFill>
              </a:rPr>
              <a:t>1848 </a:t>
            </a:r>
            <a:r>
              <a:rPr lang="sl-SI" dirty="0">
                <a:solidFill>
                  <a:schemeClr val="tx1"/>
                </a:solidFill>
              </a:rPr>
              <a:t>(revolucije) prav </a:t>
            </a:r>
            <a:r>
              <a:rPr lang="sl-SI" b="1" dirty="0">
                <a:solidFill>
                  <a:schemeClr val="tx1"/>
                </a:solidFill>
              </a:rPr>
              <a:t>v Kmetskih in rokodelskih novicah.</a:t>
            </a:r>
          </a:p>
          <a:p>
            <a:pPr fontAlgn="auto">
              <a:spcAft>
                <a:spcPts val="0"/>
              </a:spcAft>
              <a:buClrTx/>
              <a:defRPr/>
            </a:pPr>
            <a:endParaRPr lang="sl-SI" b="1"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Njegov priimek (</a:t>
            </a:r>
            <a:r>
              <a:rPr lang="sl-SI" dirty="0" err="1">
                <a:solidFill>
                  <a:schemeClr val="tx1"/>
                </a:solidFill>
              </a:rPr>
              <a:t>Plajvajs</a:t>
            </a:r>
            <a:r>
              <a:rPr lang="sl-SI" dirty="0">
                <a:solidFill>
                  <a:schemeClr val="tx1"/>
                </a:solidFill>
              </a:rPr>
              <a:t>) je najverjetneje izviral iz nemškega </a:t>
            </a:r>
            <a:r>
              <a:rPr lang="sl-SI" dirty="0" err="1">
                <a:solidFill>
                  <a:schemeClr val="tx1"/>
                </a:solidFill>
              </a:rPr>
              <a:t>plajbes</a:t>
            </a:r>
            <a:r>
              <a:rPr lang="sl-SI" dirty="0">
                <a:solidFill>
                  <a:schemeClr val="tx1"/>
                </a:solidFill>
              </a:rPr>
              <a:t> – kar pomeni svinčnik, in očitno je šlo že pri enem od njegovih prednikov za izobraženega človeka.</a:t>
            </a:r>
          </a:p>
          <a:p>
            <a:pPr fontAlgn="auto">
              <a:spcAft>
                <a:spcPts val="0"/>
              </a:spcAft>
              <a:buClrTx/>
              <a:defRPr/>
            </a:pPr>
            <a:endParaRPr lang="sl-SI"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Družina </a:t>
            </a:r>
            <a:r>
              <a:rPr lang="sl-SI" dirty="0" err="1">
                <a:solidFill>
                  <a:schemeClr val="tx1"/>
                </a:solidFill>
              </a:rPr>
              <a:t>Plajbes</a:t>
            </a:r>
            <a:r>
              <a:rPr lang="sl-SI" dirty="0">
                <a:solidFill>
                  <a:schemeClr val="tx1"/>
                </a:solidFill>
              </a:rPr>
              <a:t> predstavlja začetek Kranjske tekstilne (in sploh) industrije. V Tavčarjevi ulici so začeli izdelovati vreče, kasneje kupili še 7 hiš  ter se ukvarjali z </a:t>
            </a:r>
            <a:r>
              <a:rPr lang="sl-SI" dirty="0" err="1">
                <a:solidFill>
                  <a:schemeClr val="tx1"/>
                </a:solidFill>
              </a:rPr>
              <a:t>vrečarstvom</a:t>
            </a:r>
            <a:r>
              <a:rPr lang="sl-SI" dirty="0">
                <a:solidFill>
                  <a:schemeClr val="tx1"/>
                </a:solidFill>
              </a:rPr>
              <a:t> oz. tkalstvom.</a:t>
            </a:r>
          </a:p>
        </p:txBody>
      </p:sp>
      <p:pic>
        <p:nvPicPr>
          <p:cNvPr id="1026" name="Picture 2">
            <a:extLst>
              <a:ext uri="{FF2B5EF4-FFF2-40B4-BE49-F238E27FC236}">
                <a16:creationId xmlns:a16="http://schemas.microsoft.com/office/drawing/2014/main" id="{01257E0B-24EE-47EF-879B-045B61727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700" y="1258888"/>
            <a:ext cx="229393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E40ADF6E-D9F6-4AEE-80BC-AC2EFE97A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6875463"/>
            <a:ext cx="2449513"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FF2B5EF4-FFF2-40B4-BE49-F238E27FC236}">
                <a16:creationId xmlns:a16="http://schemas.microsoft.com/office/drawing/2014/main" id="{64E36896-D5B1-4261-B771-81252EEA9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66" t="39272" r="6973" b="35123"/>
          <a:stretch>
            <a:fillRect/>
          </a:stretch>
        </p:blipFill>
        <p:spPr bwMode="auto">
          <a:xfrm rot="-716651">
            <a:off x="2851150" y="5673725"/>
            <a:ext cx="38766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 presetClass="entr" presetSubtype="4" fill="hold" grpId="0" nodeType="with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lt">
                                    <p:tmPct val="10000"/>
                                  </p:iterate>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1250"/>
                                        <p:tgtEl>
                                          <p:spTgt spid="1026"/>
                                        </p:tgtEl>
                                      </p:cBhvr>
                                    </p:animEffect>
                                  </p:childTnLst>
                                </p:cTn>
                              </p:par>
                              <p:par>
                                <p:cTn id="25" presetID="21" presetClass="entr" presetSubtype="1"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heel(1)">
                                      <p:cBhvr>
                                        <p:cTn id="27" dur="2000"/>
                                        <p:tgtEl>
                                          <p:spTgt spid="1027"/>
                                        </p:tgtEl>
                                      </p:cBhvr>
                                    </p:animEffect>
                                  </p:childTnLst>
                                </p:cTn>
                              </p:par>
                            </p:childTnLst>
                          </p:cTn>
                        </p:par>
                        <p:par>
                          <p:cTn id="28" fill="hold" nodeType="afterGroup">
                            <p:stCondLst>
                              <p:cond delay="9800"/>
                            </p:stCondLst>
                            <p:childTnLst>
                              <p:par>
                                <p:cTn id="29" presetID="16" presetClass="entr" presetSubtype="21"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arn(inVertical)">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4EA007-507F-448C-83CC-D157A7C7FAA1}"/>
              </a:ext>
            </a:extLst>
          </p:cNvPr>
          <p:cNvSpPr>
            <a:spLocks noGrp="1"/>
          </p:cNvSpPr>
          <p:nvPr>
            <p:ph type="title"/>
          </p:nvPr>
        </p:nvSpPr>
        <p:spPr>
          <a:xfrm>
            <a:off x="3895725" y="179388"/>
            <a:ext cx="2089150" cy="1074737"/>
          </a:xfrm>
        </p:spPr>
        <p:txBody>
          <a:bodyPr/>
          <a:lstStyle/>
          <a:p>
            <a:pPr fontAlgn="auto">
              <a:spcAft>
                <a:spcPts val="0"/>
              </a:spcAft>
              <a:defRPr/>
            </a:pPr>
            <a:r>
              <a:rPr lang="sl-SI" sz="7200" b="1" dirty="0"/>
              <a:t>viri</a:t>
            </a:r>
          </a:p>
        </p:txBody>
      </p:sp>
      <p:sp>
        <p:nvSpPr>
          <p:cNvPr id="3" name="Ograda besedila 2">
            <a:extLst>
              <a:ext uri="{FF2B5EF4-FFF2-40B4-BE49-F238E27FC236}">
                <a16:creationId xmlns:a16="http://schemas.microsoft.com/office/drawing/2014/main" id="{B6FE0E6A-D46F-45B6-8D05-67F73886EC7E}"/>
              </a:ext>
            </a:extLst>
          </p:cNvPr>
          <p:cNvSpPr>
            <a:spLocks noGrp="1"/>
          </p:cNvSpPr>
          <p:nvPr>
            <p:ph type="body" idx="1"/>
          </p:nvPr>
        </p:nvSpPr>
        <p:spPr>
          <a:xfrm>
            <a:off x="187325" y="207963"/>
            <a:ext cx="3097213" cy="3889375"/>
          </a:xfrm>
        </p:spPr>
        <p:txBody>
          <a:bodyPr rtlCol="0">
            <a:normAutofit lnSpcReduction="10000"/>
          </a:bodyPr>
          <a:lstStyle/>
          <a:p>
            <a:pPr marL="285750" indent="-285750" fontAlgn="auto">
              <a:spcAft>
                <a:spcPts val="0"/>
              </a:spcAft>
              <a:buFont typeface="Wingdings" pitchFamily="2" charset="2"/>
              <a:buChar char="v"/>
              <a:defRPr/>
            </a:pPr>
            <a:r>
              <a:rPr lang="sl-SI" sz="1800" dirty="0">
                <a:hlinkClick r:id="rId2"/>
              </a:rPr>
              <a:t>http://nl.ijs.si/fedora/get/sbl:0150/VIEW/</a:t>
            </a:r>
            <a:endParaRPr lang="sl-SI" sz="1800" dirty="0"/>
          </a:p>
          <a:p>
            <a:pPr marL="285750" indent="-285750" fontAlgn="auto">
              <a:spcAft>
                <a:spcPts val="0"/>
              </a:spcAft>
              <a:buFont typeface="Wingdings" pitchFamily="2" charset="2"/>
              <a:buChar char="v"/>
              <a:defRPr/>
            </a:pPr>
            <a:r>
              <a:rPr lang="sl-SI" sz="1800" dirty="0">
                <a:hlinkClick r:id="rId3"/>
              </a:rPr>
              <a:t>http://www.dogaja.se/znanislovenci/5415/janez_bleiweis/</a:t>
            </a:r>
            <a:endParaRPr lang="sl-SI" sz="1800" dirty="0"/>
          </a:p>
          <a:p>
            <a:pPr marL="285750" indent="-285750" fontAlgn="auto">
              <a:spcAft>
                <a:spcPts val="0"/>
              </a:spcAft>
              <a:buFont typeface="Wingdings" pitchFamily="2" charset="2"/>
              <a:buChar char="v"/>
              <a:defRPr/>
            </a:pPr>
            <a:r>
              <a:rPr lang="sl-SI" sz="1800" dirty="0">
                <a:hlinkClick r:id="rId4"/>
              </a:rPr>
              <a:t>http://sl.wikipedia.org/wiki/Janez_Bleiweis</a:t>
            </a:r>
            <a:endParaRPr lang="sl-SI" sz="1800" dirty="0"/>
          </a:p>
          <a:p>
            <a:pPr marL="285750" indent="-285750" fontAlgn="auto">
              <a:spcAft>
                <a:spcPts val="0"/>
              </a:spcAft>
              <a:buFont typeface="Wingdings" pitchFamily="2" charset="2"/>
              <a:buChar char="v"/>
              <a:defRPr/>
            </a:pPr>
            <a:r>
              <a:rPr lang="sl-SI" sz="1800" dirty="0">
                <a:hlinkClick r:id="rId5"/>
              </a:rPr>
              <a:t>http://lytee.tourism-kranj.si/ZTK10_SI,,o_kranju,znani_kranjcani,dr._janez_bleiweis.htm</a:t>
            </a:r>
            <a:endParaRPr lang="sl-SI" sz="1800" dirty="0"/>
          </a:p>
          <a:p>
            <a:pPr marL="285750" indent="-285750" fontAlgn="auto">
              <a:spcAft>
                <a:spcPts val="0"/>
              </a:spcAft>
              <a:buFont typeface="Wingdings" pitchFamily="2" charset="2"/>
              <a:buChar char="v"/>
              <a:defRPr/>
            </a:pPr>
            <a:r>
              <a:rPr lang="sl-SI" sz="1800" dirty="0">
                <a:solidFill>
                  <a:schemeClr val="tx2">
                    <a:lumMod val="75000"/>
                  </a:schemeClr>
                </a:solidFill>
              </a:rPr>
              <a:t>Zato  pa  še  živimo  - Peter Colnar</a:t>
            </a:r>
          </a:p>
          <a:p>
            <a:pPr marL="285750" indent="-285750" fontAlgn="auto">
              <a:spcAft>
                <a:spcPts val="0"/>
              </a:spcAft>
              <a:buFont typeface="Wingdings" pitchFamily="2" charset="2"/>
              <a:buChar char="v"/>
              <a:defRPr/>
            </a:pPr>
            <a:r>
              <a:rPr lang="sl-SI" sz="1800" dirty="0">
                <a:solidFill>
                  <a:schemeClr val="tx2">
                    <a:lumMod val="75000"/>
                  </a:schemeClr>
                </a:solidFill>
              </a:rPr>
              <a:t>Učbenik</a:t>
            </a:r>
          </a:p>
        </p:txBody>
      </p:sp>
      <p:pic>
        <p:nvPicPr>
          <p:cNvPr id="7170" name="Picture 2">
            <a:extLst>
              <a:ext uri="{FF2B5EF4-FFF2-40B4-BE49-F238E27FC236}">
                <a16:creationId xmlns:a16="http://schemas.microsoft.com/office/drawing/2014/main" id="{9B44A52F-30A9-484A-8606-0CD4432854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547813"/>
            <a:ext cx="3370262" cy="584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extLst>
              <a:ext uri="{FF2B5EF4-FFF2-40B4-BE49-F238E27FC236}">
                <a16:creationId xmlns:a16="http://schemas.microsoft.com/office/drawing/2014/main" id="{DF01B976-5602-47EC-BA00-720A831ABC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4375150"/>
            <a:ext cx="3395663"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a16="http://schemas.microsoft.com/office/drawing/2014/main" id="{D153FACB-57A9-476F-B19A-DE9C47B3A1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3138" y="7232650"/>
            <a:ext cx="3344862"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a:extLst>
              <a:ext uri="{FF2B5EF4-FFF2-40B4-BE49-F238E27FC236}">
                <a16:creationId xmlns:a16="http://schemas.microsoft.com/office/drawing/2014/main" id="{E2FBF2A1-B37B-4D50-B5B0-1DB04660EA24}"/>
              </a:ext>
            </a:extLst>
          </p:cNvPr>
          <p:cNvSpPr txBox="1"/>
          <p:nvPr/>
        </p:nvSpPr>
        <p:spPr>
          <a:xfrm>
            <a:off x="1516063" y="6878638"/>
            <a:ext cx="2862262"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sl-SI" sz="2000" b="1" dirty="0"/>
              <a:t>Na svetlobo dane od z. k. kmetijske družbe</a:t>
            </a:r>
          </a:p>
        </p:txBody>
      </p:sp>
      <p:cxnSp>
        <p:nvCxnSpPr>
          <p:cNvPr id="6" name="Raven puščični povezovalnik 5">
            <a:extLst>
              <a:ext uri="{FF2B5EF4-FFF2-40B4-BE49-F238E27FC236}">
                <a16:creationId xmlns:a16="http://schemas.microsoft.com/office/drawing/2014/main" id="{A05F0779-CC2A-4874-9143-116E7211B40D}"/>
              </a:ext>
            </a:extLst>
          </p:cNvPr>
          <p:cNvCxnSpPr/>
          <p:nvPr/>
        </p:nvCxnSpPr>
        <p:spPr>
          <a:xfrm flipH="1" flipV="1">
            <a:off x="1735138" y="6156325"/>
            <a:ext cx="685800" cy="722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PoljeZBesedilom 7">
            <a:extLst>
              <a:ext uri="{FF2B5EF4-FFF2-40B4-BE49-F238E27FC236}">
                <a16:creationId xmlns:a16="http://schemas.microsoft.com/office/drawing/2014/main" id="{3578C367-9B2D-4B25-AD23-294B8B234768}"/>
              </a:ext>
            </a:extLst>
          </p:cNvPr>
          <p:cNvSpPr txBox="1"/>
          <p:nvPr/>
        </p:nvSpPr>
        <p:spPr>
          <a:xfrm>
            <a:off x="1516063" y="3805238"/>
            <a:ext cx="1984375"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sl-SI" sz="1600" b="1" dirty="0"/>
              <a:t>Časopis s podobami za slovensko mladino</a:t>
            </a:r>
          </a:p>
        </p:txBody>
      </p:sp>
      <p:cxnSp>
        <p:nvCxnSpPr>
          <p:cNvPr id="10" name="Raven puščični povezovalnik 9">
            <a:extLst>
              <a:ext uri="{FF2B5EF4-FFF2-40B4-BE49-F238E27FC236}">
                <a16:creationId xmlns:a16="http://schemas.microsoft.com/office/drawing/2014/main" id="{92514750-B0DD-44A9-AC16-870A4F4BAAEA}"/>
              </a:ext>
            </a:extLst>
          </p:cNvPr>
          <p:cNvCxnSpPr/>
          <p:nvPr/>
        </p:nvCxnSpPr>
        <p:spPr>
          <a:xfrm>
            <a:off x="3433763" y="3952875"/>
            <a:ext cx="4270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par>
                                <p:cTn id="8" presetID="32" presetClass="emph" presetSubtype="0" fill="hold" nodeType="withEffect">
                                  <p:stCondLst>
                                    <p:cond delay="0"/>
                                  </p:stCondLst>
                                  <p:childTnLst>
                                    <p:animRot by="120000">
                                      <p:cBhvr>
                                        <p:cTn id="9" dur="200" fill="hold">
                                          <p:stCondLst>
                                            <p:cond delay="0"/>
                                          </p:stCondLst>
                                        </p:cTn>
                                        <p:tgtEl>
                                          <p:spTgt spid="7171"/>
                                        </p:tgtEl>
                                        <p:attrNameLst>
                                          <p:attrName>r</p:attrName>
                                        </p:attrNameLst>
                                      </p:cBhvr>
                                    </p:animRot>
                                    <p:animRot by="-240000">
                                      <p:cBhvr>
                                        <p:cTn id="10" dur="400" fill="hold">
                                          <p:stCondLst>
                                            <p:cond delay="400"/>
                                          </p:stCondLst>
                                        </p:cTn>
                                        <p:tgtEl>
                                          <p:spTgt spid="7171"/>
                                        </p:tgtEl>
                                        <p:attrNameLst>
                                          <p:attrName>r</p:attrName>
                                        </p:attrNameLst>
                                      </p:cBhvr>
                                    </p:animRot>
                                    <p:animRot by="240000">
                                      <p:cBhvr>
                                        <p:cTn id="11" dur="400" fill="hold">
                                          <p:stCondLst>
                                            <p:cond delay="800"/>
                                          </p:stCondLst>
                                        </p:cTn>
                                        <p:tgtEl>
                                          <p:spTgt spid="7171"/>
                                        </p:tgtEl>
                                        <p:attrNameLst>
                                          <p:attrName>r</p:attrName>
                                        </p:attrNameLst>
                                      </p:cBhvr>
                                    </p:animRot>
                                    <p:animRot by="-240000">
                                      <p:cBhvr>
                                        <p:cTn id="12" dur="400" fill="hold">
                                          <p:stCondLst>
                                            <p:cond delay="1200"/>
                                          </p:stCondLst>
                                        </p:cTn>
                                        <p:tgtEl>
                                          <p:spTgt spid="7171"/>
                                        </p:tgtEl>
                                        <p:attrNameLst>
                                          <p:attrName>r</p:attrName>
                                        </p:attrNameLst>
                                      </p:cBhvr>
                                    </p:animRot>
                                    <p:animRot by="120000">
                                      <p:cBhvr>
                                        <p:cTn id="13" dur="400" fill="hold">
                                          <p:stCondLst>
                                            <p:cond delay="1600"/>
                                          </p:stCondLst>
                                        </p:cTn>
                                        <p:tgtEl>
                                          <p:spTgt spid="7171"/>
                                        </p:tgtEl>
                                        <p:attrNameLst>
                                          <p:attrName>r</p:attrName>
                                        </p:attrNameLst>
                                      </p:cBhvr>
                                    </p:animRo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1000"/>
                                        <p:tgtEl>
                                          <p:spTgt spid="2050"/>
                                        </p:tgtEl>
                                      </p:cBhvr>
                                    </p:animEffect>
                                  </p:childTnLst>
                                </p:cTn>
                              </p:par>
                            </p:childTnLst>
                          </p:cTn>
                        </p:par>
                        <p:par>
                          <p:cTn id="17" fill="hold" nodeType="afterGroup">
                            <p:stCondLst>
                              <p:cond delay="2000"/>
                            </p:stCondLst>
                            <p:childTnLst>
                              <p:par>
                                <p:cTn id="18" presetID="2" presetClass="exit" presetSubtype="4" fill="hold" nodeType="afterEffect">
                                  <p:stCondLst>
                                    <p:cond delay="0"/>
                                  </p:stCondLst>
                                  <p:childTnLst>
                                    <p:anim calcmode="lin" valueType="num">
                                      <p:cBhvr additive="base">
                                        <p:cTn id="19" dur="1250"/>
                                        <p:tgtEl>
                                          <p:spTgt spid="6"/>
                                        </p:tgtEl>
                                        <p:attrNameLst>
                                          <p:attrName>ppt_x</p:attrName>
                                        </p:attrNameLst>
                                      </p:cBhvr>
                                      <p:tavLst>
                                        <p:tav tm="0">
                                          <p:val>
                                            <p:strVal val="ppt_x"/>
                                          </p:val>
                                        </p:tav>
                                        <p:tav tm="100000">
                                          <p:val>
                                            <p:strVal val="ppt_x"/>
                                          </p:val>
                                        </p:tav>
                                      </p:tavLst>
                                    </p:anim>
                                    <p:anim calcmode="lin" valueType="num">
                                      <p:cBhvr additive="base">
                                        <p:cTn id="20" dur="1250"/>
                                        <p:tgtEl>
                                          <p:spTgt spid="6"/>
                                        </p:tgtEl>
                                        <p:attrNameLst>
                                          <p:attrName>ppt_y</p:attrName>
                                        </p:attrNameLst>
                                      </p:cBhvr>
                                      <p:tavLst>
                                        <p:tav tm="0">
                                          <p:val>
                                            <p:strVal val="ppt_y"/>
                                          </p:val>
                                        </p:tav>
                                        <p:tav tm="100000">
                                          <p:val>
                                            <p:strVal val="1+ppt_h/2"/>
                                          </p:val>
                                        </p:tav>
                                      </p:tavLst>
                                    </p:anim>
                                    <p:set>
                                      <p:cBhvr>
                                        <p:cTn id="21" dur="1" fill="hold">
                                          <p:stCondLst>
                                            <p:cond delay="1249"/>
                                          </p:stCondLst>
                                        </p:cTn>
                                        <p:tgtEl>
                                          <p:spTgt spid="6"/>
                                        </p:tgtEl>
                                        <p:attrNameLst>
                                          <p:attrName>style.visibility</p:attrName>
                                        </p:attrNameLst>
                                      </p:cBhvr>
                                      <p:to>
                                        <p:strVal val="hidden"/>
                                      </p:to>
                                    </p:set>
                                  </p:childTnLst>
                                </p:cTn>
                              </p:par>
                            </p:childTnLst>
                          </p:cTn>
                        </p:par>
                        <p:par>
                          <p:cTn id="22" fill="hold" nodeType="afterGroup">
                            <p:stCondLst>
                              <p:cond delay="3250"/>
                            </p:stCondLst>
                            <p:childTnLst>
                              <p:par>
                                <p:cTn id="23" presetID="2" presetClass="exit" presetSubtype="4" fill="hold" grpId="0" nodeType="afterEffect">
                                  <p:stCondLst>
                                    <p:cond delay="0"/>
                                  </p:stCondLst>
                                  <p:childTnLst>
                                    <p:anim calcmode="lin" valueType="num">
                                      <p:cBhvr additive="base">
                                        <p:cTn id="24" dur="1000"/>
                                        <p:tgtEl>
                                          <p:spTgt spid="4"/>
                                        </p:tgtEl>
                                        <p:attrNameLst>
                                          <p:attrName>ppt_x</p:attrName>
                                        </p:attrNameLst>
                                      </p:cBhvr>
                                      <p:tavLst>
                                        <p:tav tm="0">
                                          <p:val>
                                            <p:strVal val="ppt_x"/>
                                          </p:val>
                                        </p:tav>
                                        <p:tav tm="100000">
                                          <p:val>
                                            <p:strVal val="ppt_x"/>
                                          </p:val>
                                        </p:tav>
                                      </p:tavLst>
                                    </p:anim>
                                    <p:anim calcmode="lin" valueType="num">
                                      <p:cBhvr additive="base">
                                        <p:cTn id="25" dur="1000"/>
                                        <p:tgtEl>
                                          <p:spTgt spid="4"/>
                                        </p:tgtEl>
                                        <p:attrNameLst>
                                          <p:attrName>ppt_y</p:attrName>
                                        </p:attrNameLst>
                                      </p:cBhvr>
                                      <p:tavLst>
                                        <p:tav tm="0">
                                          <p:val>
                                            <p:strVal val="ppt_y"/>
                                          </p:val>
                                        </p:tav>
                                        <p:tav tm="100000">
                                          <p:val>
                                            <p:strVal val="1+ppt_h/2"/>
                                          </p:val>
                                        </p:tav>
                                      </p:tavLst>
                                    </p:anim>
                                    <p:set>
                                      <p:cBhvr>
                                        <p:cTn id="26" dur="1" fill="hold">
                                          <p:stCondLst>
                                            <p:cond delay="999"/>
                                          </p:stCondLst>
                                        </p:cTn>
                                        <p:tgtEl>
                                          <p:spTgt spid="4"/>
                                        </p:tgtEl>
                                        <p:attrNameLst>
                                          <p:attrName>style.visibility</p:attrName>
                                        </p:attrNameLst>
                                      </p:cBhvr>
                                      <p:to>
                                        <p:strVal val="hidden"/>
                                      </p:to>
                                    </p:set>
                                  </p:childTnLst>
                                </p:cTn>
                              </p:par>
                            </p:childTnLst>
                          </p:cTn>
                        </p:par>
                        <p:par>
                          <p:cTn id="27" fill="hold" nodeType="afterGroup">
                            <p:stCondLst>
                              <p:cond delay="4250"/>
                            </p:stCondLst>
                            <p:childTnLst>
                              <p:par>
                                <p:cTn id="28" presetID="2" presetClass="exit" presetSubtype="4" fill="hold" nodeType="afterEffect">
                                  <p:stCondLst>
                                    <p:cond delay="0"/>
                                  </p:stCondLst>
                                  <p:childTnLst>
                                    <p:anim calcmode="lin" valueType="num">
                                      <p:cBhvr additive="base">
                                        <p:cTn id="29" dur="1250"/>
                                        <p:tgtEl>
                                          <p:spTgt spid="10"/>
                                        </p:tgtEl>
                                        <p:attrNameLst>
                                          <p:attrName>ppt_x</p:attrName>
                                        </p:attrNameLst>
                                      </p:cBhvr>
                                      <p:tavLst>
                                        <p:tav tm="0">
                                          <p:val>
                                            <p:strVal val="ppt_x"/>
                                          </p:val>
                                        </p:tav>
                                        <p:tav tm="100000">
                                          <p:val>
                                            <p:strVal val="ppt_x"/>
                                          </p:val>
                                        </p:tav>
                                      </p:tavLst>
                                    </p:anim>
                                    <p:anim calcmode="lin" valueType="num">
                                      <p:cBhvr additive="base">
                                        <p:cTn id="30" dur="1250"/>
                                        <p:tgtEl>
                                          <p:spTgt spid="10"/>
                                        </p:tgtEl>
                                        <p:attrNameLst>
                                          <p:attrName>ppt_y</p:attrName>
                                        </p:attrNameLst>
                                      </p:cBhvr>
                                      <p:tavLst>
                                        <p:tav tm="0">
                                          <p:val>
                                            <p:strVal val="ppt_y"/>
                                          </p:val>
                                        </p:tav>
                                        <p:tav tm="100000">
                                          <p:val>
                                            <p:strVal val="1+ppt_h/2"/>
                                          </p:val>
                                        </p:tav>
                                      </p:tavLst>
                                    </p:anim>
                                    <p:set>
                                      <p:cBhvr>
                                        <p:cTn id="31" dur="1" fill="hold">
                                          <p:stCondLst>
                                            <p:cond delay="1249"/>
                                          </p:stCondLst>
                                        </p:cTn>
                                        <p:tgtEl>
                                          <p:spTgt spid="10"/>
                                        </p:tgtEl>
                                        <p:attrNameLst>
                                          <p:attrName>style.visibility</p:attrName>
                                        </p:attrNameLst>
                                      </p:cBhvr>
                                      <p:to>
                                        <p:strVal val="hidden"/>
                                      </p:to>
                                    </p:set>
                                  </p:childTnLst>
                                </p:cTn>
                              </p:par>
                            </p:childTnLst>
                          </p:cTn>
                        </p:par>
                        <p:par>
                          <p:cTn id="32" fill="hold" nodeType="afterGroup">
                            <p:stCondLst>
                              <p:cond delay="5500"/>
                            </p:stCondLst>
                            <p:childTnLst>
                              <p:par>
                                <p:cTn id="33" presetID="2" presetClass="exit" presetSubtype="4" fill="hold" grpId="0" nodeType="afterEffect">
                                  <p:stCondLst>
                                    <p:cond delay="0"/>
                                  </p:stCondLst>
                                  <p:childTnLst>
                                    <p:anim calcmode="lin" valueType="num">
                                      <p:cBhvr additive="base">
                                        <p:cTn id="34" dur="1500"/>
                                        <p:tgtEl>
                                          <p:spTgt spid="8"/>
                                        </p:tgtEl>
                                        <p:attrNameLst>
                                          <p:attrName>ppt_x</p:attrName>
                                        </p:attrNameLst>
                                      </p:cBhvr>
                                      <p:tavLst>
                                        <p:tav tm="0">
                                          <p:val>
                                            <p:strVal val="ppt_x"/>
                                          </p:val>
                                        </p:tav>
                                        <p:tav tm="100000">
                                          <p:val>
                                            <p:strVal val="ppt_x"/>
                                          </p:val>
                                        </p:tav>
                                      </p:tavLst>
                                    </p:anim>
                                    <p:anim calcmode="lin" valueType="num">
                                      <p:cBhvr additive="base">
                                        <p:cTn id="35" dur="1500"/>
                                        <p:tgtEl>
                                          <p:spTgt spid="8"/>
                                        </p:tgtEl>
                                        <p:attrNameLst>
                                          <p:attrName>ppt_y</p:attrName>
                                        </p:attrNameLst>
                                      </p:cBhvr>
                                      <p:tavLst>
                                        <p:tav tm="0">
                                          <p:val>
                                            <p:strVal val="ppt_y"/>
                                          </p:val>
                                        </p:tav>
                                        <p:tav tm="100000">
                                          <p:val>
                                            <p:strVal val="1+ppt_h/2"/>
                                          </p:val>
                                        </p:tav>
                                      </p:tavLst>
                                    </p:anim>
                                    <p:set>
                                      <p:cBhvr>
                                        <p:cTn id="36" dur="1" fill="hold">
                                          <p:stCondLst>
                                            <p:cond delay="1499"/>
                                          </p:stCondLst>
                                        </p:cTn>
                                        <p:tgtEl>
                                          <p:spTgt spid="8"/>
                                        </p:tgtEl>
                                        <p:attrNameLst>
                                          <p:attrName>style.visibility</p:attrName>
                                        </p:attrNameLst>
                                      </p:cBhvr>
                                      <p:to>
                                        <p:strVal val="hidden"/>
                                      </p:to>
                                    </p:set>
                                  </p:childTnLst>
                                </p:cTn>
                              </p:par>
                              <p:par>
                                <p:cTn id="37" presetID="18" presetClass="exit" presetSubtype="12" fill="hold" grpId="0" nodeType="withEffect">
                                  <p:stCondLst>
                                    <p:cond delay="0"/>
                                  </p:stCondLst>
                                  <p:childTnLst>
                                    <p:animEffect transition="out" filter="strips(downLeft)">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4" presetClass="exit" presetSubtype="10" fill="hold" grpId="0" nodeType="withEffect">
                                  <p:stCondLst>
                                    <p:cond delay="0"/>
                                  </p:stCondLst>
                                  <p:childTnLst>
                                    <p:animEffect transition="out" filter="randombar(horizontal)">
                                      <p:cBhvr>
                                        <p:cTn id="41" dur="2000"/>
                                        <p:tgtEl>
                                          <p:spTgt spid="3">
                                            <p:txEl>
                                              <p:pRg st="0" end="0"/>
                                            </p:txEl>
                                          </p:spTgt>
                                        </p:tgtEl>
                                      </p:cBhvr>
                                    </p:animEffect>
                                    <p:set>
                                      <p:cBhvr>
                                        <p:cTn id="42" dur="1" fill="hold">
                                          <p:stCondLst>
                                            <p:cond delay="1999"/>
                                          </p:stCondLst>
                                        </p:cTn>
                                        <p:tgtEl>
                                          <p:spTgt spid="3">
                                            <p:txEl>
                                              <p:pRg st="0" end="0"/>
                                            </p:txEl>
                                          </p:spTgt>
                                        </p:tgtEl>
                                        <p:attrNameLst>
                                          <p:attrName>style.visibility</p:attrName>
                                        </p:attrNameLst>
                                      </p:cBhvr>
                                      <p:to>
                                        <p:strVal val="hidden"/>
                                      </p:to>
                                    </p:set>
                                  </p:childTnLst>
                                </p:cTn>
                              </p:par>
                              <p:par>
                                <p:cTn id="43" presetID="14" presetClass="exit" presetSubtype="10" fill="hold" grpId="0" nodeType="withEffect">
                                  <p:stCondLst>
                                    <p:cond delay="0"/>
                                  </p:stCondLst>
                                  <p:childTnLst>
                                    <p:animEffect transition="out" filter="randombar(horizontal)">
                                      <p:cBhvr>
                                        <p:cTn id="44" dur="2000"/>
                                        <p:tgtEl>
                                          <p:spTgt spid="3">
                                            <p:txEl>
                                              <p:pRg st="1" end="1"/>
                                            </p:txEl>
                                          </p:spTgt>
                                        </p:tgtEl>
                                      </p:cBhvr>
                                    </p:animEffect>
                                    <p:set>
                                      <p:cBhvr>
                                        <p:cTn id="45" dur="1" fill="hold">
                                          <p:stCondLst>
                                            <p:cond delay="1999"/>
                                          </p:stCondLst>
                                        </p:cTn>
                                        <p:tgtEl>
                                          <p:spTgt spid="3">
                                            <p:txEl>
                                              <p:pRg st="1" end="1"/>
                                            </p:txEl>
                                          </p:spTgt>
                                        </p:tgtEl>
                                        <p:attrNameLst>
                                          <p:attrName>style.visibility</p:attrName>
                                        </p:attrNameLst>
                                      </p:cBhvr>
                                      <p:to>
                                        <p:strVal val="hidden"/>
                                      </p:to>
                                    </p:set>
                                  </p:childTnLst>
                                </p:cTn>
                              </p:par>
                              <p:par>
                                <p:cTn id="46" presetID="14" presetClass="exit" presetSubtype="10" fill="hold" grpId="0" nodeType="withEffect">
                                  <p:stCondLst>
                                    <p:cond delay="0"/>
                                  </p:stCondLst>
                                  <p:childTnLst>
                                    <p:animEffect transition="out" filter="randombar(horizontal)">
                                      <p:cBhvr>
                                        <p:cTn id="47" dur="2000"/>
                                        <p:tgtEl>
                                          <p:spTgt spid="3">
                                            <p:txEl>
                                              <p:pRg st="2" end="2"/>
                                            </p:txEl>
                                          </p:spTgt>
                                        </p:tgtEl>
                                      </p:cBhvr>
                                    </p:animEffect>
                                    <p:set>
                                      <p:cBhvr>
                                        <p:cTn id="48" dur="1" fill="hold">
                                          <p:stCondLst>
                                            <p:cond delay="1999"/>
                                          </p:stCondLst>
                                        </p:cTn>
                                        <p:tgtEl>
                                          <p:spTgt spid="3">
                                            <p:txEl>
                                              <p:pRg st="2" end="2"/>
                                            </p:txEl>
                                          </p:spTgt>
                                        </p:tgtEl>
                                        <p:attrNameLst>
                                          <p:attrName>style.visibility</p:attrName>
                                        </p:attrNameLst>
                                      </p:cBhvr>
                                      <p:to>
                                        <p:strVal val="hidden"/>
                                      </p:to>
                                    </p:set>
                                  </p:childTnLst>
                                </p:cTn>
                              </p:par>
                              <p:par>
                                <p:cTn id="49" presetID="14" presetClass="exit" presetSubtype="10" fill="hold" grpId="0" nodeType="withEffect">
                                  <p:stCondLst>
                                    <p:cond delay="0"/>
                                  </p:stCondLst>
                                  <p:childTnLst>
                                    <p:animEffect transition="out" filter="randombar(horizontal)">
                                      <p:cBhvr>
                                        <p:cTn id="50" dur="2000"/>
                                        <p:tgtEl>
                                          <p:spTgt spid="3">
                                            <p:txEl>
                                              <p:pRg st="3" end="3"/>
                                            </p:txEl>
                                          </p:spTgt>
                                        </p:tgtEl>
                                      </p:cBhvr>
                                    </p:animEffect>
                                    <p:set>
                                      <p:cBhvr>
                                        <p:cTn id="51" dur="1" fill="hold">
                                          <p:stCondLst>
                                            <p:cond delay="1999"/>
                                          </p:stCondLst>
                                        </p:cTn>
                                        <p:tgtEl>
                                          <p:spTgt spid="3">
                                            <p:txEl>
                                              <p:pRg st="3" end="3"/>
                                            </p:txEl>
                                          </p:spTgt>
                                        </p:tgtEl>
                                        <p:attrNameLst>
                                          <p:attrName>style.visibility</p:attrName>
                                        </p:attrNameLst>
                                      </p:cBhvr>
                                      <p:to>
                                        <p:strVal val="hidden"/>
                                      </p:to>
                                    </p:set>
                                  </p:childTnLst>
                                </p:cTn>
                              </p:par>
                              <p:par>
                                <p:cTn id="52" presetID="14" presetClass="exit" presetSubtype="10" fill="hold" grpId="0" nodeType="withEffect">
                                  <p:stCondLst>
                                    <p:cond delay="0"/>
                                  </p:stCondLst>
                                  <p:childTnLst>
                                    <p:animEffect transition="out" filter="randombar(horizontal)">
                                      <p:cBhvr>
                                        <p:cTn id="53" dur="2000"/>
                                        <p:tgtEl>
                                          <p:spTgt spid="3">
                                            <p:txEl>
                                              <p:pRg st="4" end="4"/>
                                            </p:txEl>
                                          </p:spTgt>
                                        </p:tgtEl>
                                      </p:cBhvr>
                                    </p:animEffect>
                                    <p:set>
                                      <p:cBhvr>
                                        <p:cTn id="54" dur="1" fill="hold">
                                          <p:stCondLst>
                                            <p:cond delay="1999"/>
                                          </p:stCondLst>
                                        </p:cTn>
                                        <p:tgtEl>
                                          <p:spTgt spid="3">
                                            <p:txEl>
                                              <p:pRg st="4" end="4"/>
                                            </p:txEl>
                                          </p:spTgt>
                                        </p:tgtEl>
                                        <p:attrNameLst>
                                          <p:attrName>style.visibility</p:attrName>
                                        </p:attrNameLst>
                                      </p:cBhvr>
                                      <p:to>
                                        <p:strVal val="hidden"/>
                                      </p:to>
                                    </p:set>
                                  </p:childTnLst>
                                </p:cTn>
                              </p:par>
                              <p:par>
                                <p:cTn id="55" presetID="14" presetClass="exit" presetSubtype="10" fill="hold" grpId="0" nodeType="withEffect">
                                  <p:stCondLst>
                                    <p:cond delay="0"/>
                                  </p:stCondLst>
                                  <p:childTnLst>
                                    <p:animEffect transition="out" filter="randombar(horizontal)">
                                      <p:cBhvr>
                                        <p:cTn id="56" dur="2000"/>
                                        <p:tgtEl>
                                          <p:spTgt spid="3">
                                            <p:txEl>
                                              <p:pRg st="5" end="5"/>
                                            </p:txEl>
                                          </p:spTgt>
                                        </p:tgtEl>
                                      </p:cBhvr>
                                    </p:animEffect>
                                    <p:set>
                                      <p:cBhvr>
                                        <p:cTn id="57"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A3D9BB-F68A-44CB-B428-C25FDDC8562B}"/>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3503567" y="581361"/>
            <a:ext cx="3171101" cy="53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4">
            <a:extLst>
              <a:ext uri="{FF2B5EF4-FFF2-40B4-BE49-F238E27FC236}">
                <a16:creationId xmlns:a16="http://schemas.microsoft.com/office/drawing/2014/main" id="{1A0FEFAB-C281-4A64-81EA-628B5AEAA508}"/>
              </a:ext>
            </a:extLst>
          </p:cNvPr>
          <p:cNvSpPr/>
          <p:nvPr/>
        </p:nvSpPr>
        <p:spPr>
          <a:xfrm>
            <a:off x="260350" y="157163"/>
            <a:ext cx="3068638" cy="8986837"/>
          </a:xfrm>
          <a:prstGeom prst="rect">
            <a:avLst/>
          </a:prstGeom>
        </p:spPr>
        <p:txBody>
          <a:bodyPr>
            <a:spAutoFit/>
          </a:bodyPr>
          <a:lstStyle/>
          <a:p>
            <a:pPr marL="285750" indent="-285750" fontAlgn="auto">
              <a:spcBef>
                <a:spcPts val="0"/>
              </a:spcBef>
              <a:spcAft>
                <a:spcPts val="0"/>
              </a:spcAft>
              <a:buFont typeface="Wingdings" pitchFamily="2" charset="2"/>
              <a:buChar char="v"/>
              <a:defRPr/>
            </a:pPr>
            <a:r>
              <a:rPr lang="sl-SI" sz="2000" dirty="0">
                <a:latin typeface="+mn-lt"/>
                <a:cs typeface="+mn-cs"/>
              </a:rPr>
              <a:t>Njegovo polno ime se glasi Janez vitez Bleiweis plemič Trsteniški (Iz Trstenika)</a:t>
            </a:r>
          </a:p>
          <a:p>
            <a:pPr marL="285750" indent="-285750" fontAlgn="auto">
              <a:spcBef>
                <a:spcPts val="0"/>
              </a:spcBef>
              <a:spcAft>
                <a:spcPts val="0"/>
              </a:spcAft>
              <a:buFont typeface="Wingdings" pitchFamily="2" charset="2"/>
              <a:buChar char="v"/>
              <a:defRPr/>
            </a:pPr>
            <a:endParaRPr lang="sl-SI" sz="2000" dirty="0">
              <a:latin typeface="+mn-lt"/>
              <a:cs typeface="+mn-cs"/>
            </a:endParaRPr>
          </a:p>
          <a:p>
            <a:pPr marL="285750" indent="-285750" fontAlgn="auto">
              <a:spcBef>
                <a:spcPts val="0"/>
              </a:spcBef>
              <a:spcAft>
                <a:spcPts val="0"/>
              </a:spcAft>
              <a:buFont typeface="Wingdings" pitchFamily="2" charset="2"/>
              <a:buChar char="v"/>
              <a:defRPr/>
            </a:pPr>
            <a:r>
              <a:rPr lang="sl-SI" sz="2000" dirty="0">
                <a:latin typeface="+mn-lt"/>
                <a:cs typeface="+mn-cs"/>
              </a:rPr>
              <a:t>Rodil se je 19. novembra 1808 v Kranju in umrl 29. novembra  1881 v  Ljubljani.</a:t>
            </a:r>
          </a:p>
          <a:p>
            <a:pPr marL="285750" indent="-285750" fontAlgn="auto">
              <a:spcBef>
                <a:spcPts val="0"/>
              </a:spcBef>
              <a:spcAft>
                <a:spcPts val="0"/>
              </a:spcAft>
              <a:buFont typeface="Wingdings" pitchFamily="2" charset="2"/>
              <a:buChar char="v"/>
              <a:defRPr/>
            </a:pPr>
            <a:endParaRPr lang="sl-SI" sz="2000" dirty="0">
              <a:latin typeface="+mn-lt"/>
              <a:cs typeface="+mn-cs"/>
            </a:endParaRPr>
          </a:p>
          <a:p>
            <a:pPr marL="285750" indent="-285750" fontAlgn="auto">
              <a:spcBef>
                <a:spcPts val="0"/>
              </a:spcBef>
              <a:spcAft>
                <a:spcPts val="0"/>
              </a:spcAft>
              <a:buFont typeface="Wingdings" pitchFamily="2" charset="2"/>
              <a:buChar char="v"/>
              <a:defRPr/>
            </a:pPr>
            <a:r>
              <a:rPr lang="sl-SI" sz="2000" dirty="0">
                <a:latin typeface="+mn-lt"/>
                <a:cs typeface="+mn-cs"/>
              </a:rPr>
              <a:t>Njegov priimek je bil iz zapisa </a:t>
            </a:r>
            <a:r>
              <a:rPr lang="sl-SI" sz="2000" dirty="0" err="1">
                <a:latin typeface="+mn-lt"/>
                <a:cs typeface="+mn-cs"/>
              </a:rPr>
              <a:t>Pleiweiss</a:t>
            </a:r>
            <a:r>
              <a:rPr lang="sl-SI" sz="2000" dirty="0">
                <a:latin typeface="+mn-lt"/>
                <a:cs typeface="+mn-cs"/>
              </a:rPr>
              <a:t>  (</a:t>
            </a:r>
            <a:r>
              <a:rPr lang="sl-SI" sz="2000" dirty="0" err="1">
                <a:latin typeface="+mn-lt"/>
                <a:cs typeface="+mn-cs"/>
              </a:rPr>
              <a:t>Plajbes</a:t>
            </a:r>
            <a:r>
              <a:rPr lang="sl-SI" sz="2000" dirty="0">
                <a:latin typeface="+mn-lt"/>
                <a:cs typeface="+mn-cs"/>
              </a:rPr>
              <a:t>) spremenjen v zapis Bleiweis v času njegovega študija medicine in veterine na dunajski univerzi. Ne ve pa  se točno kdaj. Tako je kranjska veja sorodnikov obdržala priimek </a:t>
            </a:r>
            <a:r>
              <a:rPr lang="sl-SI" sz="2000" dirty="0" err="1">
                <a:latin typeface="+mn-lt"/>
                <a:cs typeface="+mn-cs"/>
              </a:rPr>
              <a:t>Pleiweiss</a:t>
            </a:r>
            <a:r>
              <a:rPr lang="sl-SI" sz="2000" dirty="0">
                <a:latin typeface="+mn-lt"/>
                <a:cs typeface="+mn-cs"/>
              </a:rPr>
              <a:t>, ljubljanska pa Bleiweis.</a:t>
            </a:r>
          </a:p>
          <a:p>
            <a:pPr marL="285750" indent="-285750" fontAlgn="auto">
              <a:spcBef>
                <a:spcPts val="0"/>
              </a:spcBef>
              <a:spcAft>
                <a:spcPts val="0"/>
              </a:spcAft>
              <a:buFont typeface="Wingdings" pitchFamily="2" charset="2"/>
              <a:buChar char="v"/>
              <a:defRPr/>
            </a:pPr>
            <a:endParaRPr lang="sl-SI" sz="2000" dirty="0">
              <a:latin typeface="+mn-lt"/>
              <a:cs typeface="+mn-cs"/>
            </a:endParaRPr>
          </a:p>
          <a:p>
            <a:pPr marL="285750" indent="-285750" fontAlgn="auto">
              <a:spcBef>
                <a:spcPts val="0"/>
              </a:spcBef>
              <a:spcAft>
                <a:spcPts val="0"/>
              </a:spcAft>
              <a:buFont typeface="Wingdings" pitchFamily="2" charset="2"/>
              <a:buChar char="v"/>
              <a:defRPr/>
            </a:pPr>
            <a:r>
              <a:rPr lang="sl-SI" sz="2000" dirty="0">
                <a:latin typeface="+mn-lt"/>
                <a:cs typeface="+mn-cs"/>
              </a:rPr>
              <a:t>Po poklicu je bil  zdravnik, živinozdravnik,  politik, časnikar,   pisatelj,  učitelj, vitez</a:t>
            </a:r>
          </a:p>
          <a:p>
            <a:pPr marL="285750" indent="-285750" fontAlgn="auto">
              <a:spcBef>
                <a:spcPts val="0"/>
              </a:spcBef>
              <a:spcAft>
                <a:spcPts val="0"/>
              </a:spcAft>
              <a:buFont typeface="Wingdings" pitchFamily="2" charset="2"/>
              <a:buChar char="v"/>
              <a:defRPr/>
            </a:pPr>
            <a:endParaRPr lang="sl-SI" sz="2000" dirty="0">
              <a:latin typeface="+mn-lt"/>
              <a:cs typeface="+mn-cs"/>
            </a:endParaRPr>
          </a:p>
          <a:p>
            <a:pPr fontAlgn="auto">
              <a:spcBef>
                <a:spcPts val="0"/>
              </a:spcBef>
              <a:spcAft>
                <a:spcPts val="0"/>
              </a:spcAft>
              <a:defRPr/>
            </a:pPr>
            <a:endParaRPr lang="sl-SI" dirty="0">
              <a:latin typeface="+mn-lt"/>
              <a:cs typeface="+mn-cs"/>
            </a:endParaRPr>
          </a:p>
        </p:txBody>
      </p:sp>
      <p:pic>
        <p:nvPicPr>
          <p:cNvPr id="2050" name="Picture 2">
            <a:extLst>
              <a:ext uri="{FF2B5EF4-FFF2-40B4-BE49-F238E27FC236}">
                <a16:creationId xmlns:a16="http://schemas.microsoft.com/office/drawing/2014/main" id="{35D96B51-2138-4E5C-BF71-F725B5CFE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604" y="6664773"/>
            <a:ext cx="3605708" cy="24624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jeZBesedilom 1">
            <a:extLst>
              <a:ext uri="{FF2B5EF4-FFF2-40B4-BE49-F238E27FC236}">
                <a16:creationId xmlns:a16="http://schemas.microsoft.com/office/drawing/2014/main" id="{DB495503-422F-4355-963A-166A9E6AF2D8}"/>
              </a:ext>
            </a:extLst>
          </p:cNvPr>
          <p:cNvSpPr txBox="1">
            <a:spLocks noChangeArrowheads="1"/>
          </p:cNvSpPr>
          <p:nvPr/>
        </p:nvSpPr>
        <p:spPr bwMode="auto">
          <a:xfrm>
            <a:off x="4225925" y="5984875"/>
            <a:ext cx="186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a:t>V kabinetu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1500"/>
                                        <p:tgtEl>
                                          <p:spTgt spid="1026"/>
                                        </p:tgtEl>
                                      </p:cBhvr>
                                    </p:animEffect>
                                  </p:childTnLst>
                                </p:cTn>
                              </p:par>
                            </p:childTnLst>
                          </p:cTn>
                        </p:par>
                        <p:par>
                          <p:cTn id="19" fill="hold" nodeType="afterGroup">
                            <p:stCondLst>
                              <p:cond delay="515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C9C13CE2-4676-4CC0-9D36-852165550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9609" y="683568"/>
            <a:ext cx="2273914" cy="360657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a:extLst>
              <a:ext uri="{FF2B5EF4-FFF2-40B4-BE49-F238E27FC236}">
                <a16:creationId xmlns:a16="http://schemas.microsoft.com/office/drawing/2014/main" id="{08BB7C4B-4971-43AB-8C06-141589390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22556" y="6084168"/>
            <a:ext cx="2502465" cy="30598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B07CBC7C-E6CC-4632-8402-2A0F98ED13BF}"/>
              </a:ext>
            </a:extLst>
          </p:cNvPr>
          <p:cNvSpPr>
            <a:spLocks noGrp="1"/>
          </p:cNvSpPr>
          <p:nvPr>
            <p:ph type="title"/>
          </p:nvPr>
        </p:nvSpPr>
        <p:spPr>
          <a:xfrm>
            <a:off x="549275" y="107950"/>
            <a:ext cx="2951163" cy="1150938"/>
          </a:xfrm>
        </p:spPr>
        <p:txBody>
          <a:bodyPr/>
          <a:lstStyle/>
          <a:p>
            <a:pPr fontAlgn="auto">
              <a:spcAft>
                <a:spcPts val="0"/>
              </a:spcAft>
              <a:defRPr/>
            </a:pPr>
            <a:r>
              <a:rPr lang="sl-SI" sz="6600" b="1" dirty="0"/>
              <a:t>študij</a:t>
            </a:r>
          </a:p>
        </p:txBody>
      </p:sp>
      <p:sp>
        <p:nvSpPr>
          <p:cNvPr id="3" name="Ograda besedila 2">
            <a:extLst>
              <a:ext uri="{FF2B5EF4-FFF2-40B4-BE49-F238E27FC236}">
                <a16:creationId xmlns:a16="http://schemas.microsoft.com/office/drawing/2014/main" id="{6EEAF206-8BD1-4294-B987-2847808368DC}"/>
              </a:ext>
            </a:extLst>
          </p:cNvPr>
          <p:cNvSpPr>
            <a:spLocks noGrp="1"/>
          </p:cNvSpPr>
          <p:nvPr>
            <p:ph type="body" idx="1"/>
          </p:nvPr>
        </p:nvSpPr>
        <p:spPr>
          <a:xfrm>
            <a:off x="0" y="971550"/>
            <a:ext cx="5084763" cy="7970838"/>
          </a:xfrm>
        </p:spPr>
        <p:txBody>
          <a:bodyPr/>
          <a:lstStyle/>
          <a:p>
            <a:pPr marL="342900" indent="-342900">
              <a:buClrTx/>
              <a:buFont typeface="Wingdings" panose="05000000000000000000" pitchFamily="2" charset="2"/>
              <a:buChar char="v"/>
            </a:pPr>
            <a:r>
              <a:rPr lang="sl-SI" altLang="sl-SI" sz="2400">
                <a:solidFill>
                  <a:schemeClr val="tx1"/>
                </a:solidFill>
              </a:rPr>
              <a:t>Po dokončanem študiju medicine in veterine na Dunaju (1832) je leta 1833 dosegel magisterij iz porodništva. Leta 1835 je postal živinozdravnik.</a:t>
            </a:r>
          </a:p>
          <a:p>
            <a:pPr marL="342900" indent="-342900">
              <a:buClrTx/>
              <a:buFont typeface="Wingdings" panose="05000000000000000000" pitchFamily="2" charset="2"/>
              <a:buChar char="v"/>
            </a:pPr>
            <a:endParaRPr lang="sl-SI" altLang="sl-SI" sz="2400">
              <a:solidFill>
                <a:schemeClr val="tx1"/>
              </a:solidFill>
            </a:endParaRPr>
          </a:p>
          <a:p>
            <a:pPr marL="342900" indent="-342900">
              <a:buClrTx/>
              <a:buFont typeface="Wingdings" panose="05000000000000000000" pitchFamily="2" charset="2"/>
              <a:buChar char="v"/>
            </a:pPr>
            <a:r>
              <a:rPr lang="sl-SI" altLang="sl-SI" sz="2400">
                <a:solidFill>
                  <a:schemeClr val="tx1"/>
                </a:solidFill>
              </a:rPr>
              <a:t> Leta 1841 je postal profesor veterine in sodne medicine na ljubljanskem liceju. Leto pozneje je postal dosmrtni tajnik Kmetijske družbe za Kranjsko. </a:t>
            </a:r>
          </a:p>
          <a:p>
            <a:pPr marL="342900" indent="-342900">
              <a:buClrTx/>
              <a:buFont typeface="Wingdings" panose="05000000000000000000" pitchFamily="2" charset="2"/>
              <a:buChar char="v"/>
            </a:pPr>
            <a:endParaRPr lang="sl-SI" altLang="sl-SI" sz="2400">
              <a:solidFill>
                <a:schemeClr val="tx1"/>
              </a:solidFill>
            </a:endParaRPr>
          </a:p>
          <a:p>
            <a:pPr marL="342900" indent="-342900">
              <a:buClrTx/>
              <a:buFont typeface="Wingdings" panose="05000000000000000000" pitchFamily="2" charset="2"/>
              <a:buChar char="v"/>
            </a:pPr>
            <a:r>
              <a:rPr lang="sl-SI" altLang="sl-SI" sz="2400">
                <a:solidFill>
                  <a:schemeClr val="tx1"/>
                </a:solidFill>
              </a:rPr>
              <a:t>Leta 1843 je postal urednik Kmetijskih in rokodelskih novic. Skupaj z Lovrom Tomanom in Henrikom Etbinom Costo je sestavljal tako imenovano. »veliko trojico«, ki si je prizadevala za napredek slovenstva. V ta namen so ustanavljali društva – čitalnice. </a:t>
            </a:r>
          </a:p>
        </p:txBody>
      </p:sp>
      <p:pic>
        <p:nvPicPr>
          <p:cNvPr id="9221" name="Picture 5">
            <a:extLst>
              <a:ext uri="{FF2B5EF4-FFF2-40B4-BE49-F238E27FC236}">
                <a16:creationId xmlns:a16="http://schemas.microsoft.com/office/drawing/2014/main" id="{ABE577FE-0C19-4C6B-89FC-FB032D23B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3952875"/>
            <a:ext cx="20256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aven puščični povezovalnik 4">
            <a:extLst>
              <a:ext uri="{FF2B5EF4-FFF2-40B4-BE49-F238E27FC236}">
                <a16:creationId xmlns:a16="http://schemas.microsoft.com/office/drawing/2014/main" id="{40EBD1C1-1CED-40D1-8901-CD99479CB733}"/>
              </a:ext>
            </a:extLst>
          </p:cNvPr>
          <p:cNvCxnSpPr/>
          <p:nvPr/>
        </p:nvCxnSpPr>
        <p:spPr>
          <a:xfrm flipV="1">
            <a:off x="3357563" y="3563938"/>
            <a:ext cx="1401762" cy="32400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Raven puščični povezovalnik 6">
            <a:extLst>
              <a:ext uri="{FF2B5EF4-FFF2-40B4-BE49-F238E27FC236}">
                <a16:creationId xmlns:a16="http://schemas.microsoft.com/office/drawing/2014/main" id="{3EA03BA7-EDCD-436A-BCFB-7617C8057CC6}"/>
              </a:ext>
            </a:extLst>
          </p:cNvPr>
          <p:cNvCxnSpPr/>
          <p:nvPr/>
        </p:nvCxnSpPr>
        <p:spPr>
          <a:xfrm flipV="1">
            <a:off x="3357563" y="7000875"/>
            <a:ext cx="1425575" cy="1428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7">
                                          <p:stCondLst>
                                            <p:cond delay="0"/>
                                          </p:stCondLst>
                                        </p:cTn>
                                        <p:tgtEl>
                                          <p:spTgt spid="2"/>
                                        </p:tgtEl>
                                      </p:cBhvr>
                                    </p:animEffect>
                                    <p:anim calcmode="lin" valueType="num">
                                      <p:cBhvr>
                                        <p:cTn id="8" dur="159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2"/>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
                                        </p:tgtEl>
                                        <p:attrNameLst>
                                          <p:attrName>ppt_y</p:attrName>
                                        </p:attrNameLst>
                                      </p:cBhvr>
                                      <p:tavLst>
                                        <p:tav tm="0" fmla="#ppt_y-sin(pi*$)/81">
                                          <p:val>
                                            <p:fltVal val="0"/>
                                          </p:val>
                                        </p:tav>
                                        <p:tav tm="100000">
                                          <p:val>
                                            <p:fltVal val="1"/>
                                          </p:val>
                                        </p:tav>
                                      </p:tavLst>
                                    </p:anim>
                                    <p:animScale>
                                      <p:cBhvr>
                                        <p:cTn id="13" dur="23">
                                          <p:stCondLst>
                                            <p:cond delay="569"/>
                                          </p:stCondLst>
                                        </p:cTn>
                                        <p:tgtEl>
                                          <p:spTgt spid="2"/>
                                        </p:tgtEl>
                                      </p:cBhvr>
                                      <p:to x="100000" y="60000"/>
                                    </p:animScale>
                                    <p:animScale>
                                      <p:cBhvr>
                                        <p:cTn id="14" dur="145" decel="50000">
                                          <p:stCondLst>
                                            <p:cond delay="592"/>
                                          </p:stCondLst>
                                        </p:cTn>
                                        <p:tgtEl>
                                          <p:spTgt spid="2"/>
                                        </p:tgtEl>
                                      </p:cBhvr>
                                      <p:to x="100000" y="100000"/>
                                    </p:animScale>
                                    <p:animScale>
                                      <p:cBhvr>
                                        <p:cTn id="15" dur="23">
                                          <p:stCondLst>
                                            <p:cond delay="1148"/>
                                          </p:stCondLst>
                                        </p:cTn>
                                        <p:tgtEl>
                                          <p:spTgt spid="2"/>
                                        </p:tgtEl>
                                      </p:cBhvr>
                                      <p:to x="100000" y="80000"/>
                                    </p:animScale>
                                    <p:animScale>
                                      <p:cBhvr>
                                        <p:cTn id="16" dur="145" decel="50000">
                                          <p:stCondLst>
                                            <p:cond delay="1171"/>
                                          </p:stCondLst>
                                        </p:cTn>
                                        <p:tgtEl>
                                          <p:spTgt spid="2"/>
                                        </p:tgtEl>
                                      </p:cBhvr>
                                      <p:to x="100000" y="100000"/>
                                    </p:animScale>
                                    <p:animScale>
                                      <p:cBhvr>
                                        <p:cTn id="17" dur="23">
                                          <p:stCondLst>
                                            <p:cond delay="1437"/>
                                          </p:stCondLst>
                                        </p:cTn>
                                        <p:tgtEl>
                                          <p:spTgt spid="2"/>
                                        </p:tgtEl>
                                      </p:cBhvr>
                                      <p:to x="100000" y="90000"/>
                                    </p:animScale>
                                    <p:animScale>
                                      <p:cBhvr>
                                        <p:cTn id="18" dur="145" decel="50000">
                                          <p:stCondLst>
                                            <p:cond delay="1459"/>
                                          </p:stCondLst>
                                        </p:cTn>
                                        <p:tgtEl>
                                          <p:spTgt spid="2"/>
                                        </p:tgtEl>
                                      </p:cBhvr>
                                      <p:to x="100000" y="100000"/>
                                    </p:animScale>
                                    <p:animScale>
                                      <p:cBhvr>
                                        <p:cTn id="19" dur="23">
                                          <p:stCondLst>
                                            <p:cond delay="1582"/>
                                          </p:stCondLst>
                                        </p:cTn>
                                        <p:tgtEl>
                                          <p:spTgt spid="2"/>
                                        </p:tgtEl>
                                      </p:cBhvr>
                                      <p:to x="100000" y="95000"/>
                                    </p:animScale>
                                    <p:animScale>
                                      <p:cBhvr>
                                        <p:cTn id="20" dur="145" decel="50000">
                                          <p:stCondLst>
                                            <p:cond delay="1605"/>
                                          </p:stCondLst>
                                        </p:cTn>
                                        <p:tgtEl>
                                          <p:spTgt spid="2"/>
                                        </p:tgtEl>
                                      </p:cBhvr>
                                      <p:to x="100000" y="100000"/>
                                    </p:animScale>
                                  </p:childTnLst>
                                </p:cTn>
                              </p:par>
                            </p:childTnLst>
                          </p:cTn>
                        </p:par>
                        <p:par>
                          <p:cTn id="21" fill="hold" nodeType="afterGroup">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3250"/>
                            </p:stCondLst>
                            <p:childTnLst>
                              <p:par>
                                <p:cTn id="27" presetID="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475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15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9219"/>
                                        </p:tgtEl>
                                        <p:attrNameLst>
                                          <p:attrName>style.visibility</p:attrName>
                                        </p:attrNameLst>
                                      </p:cBhvr>
                                      <p:to>
                                        <p:strVal val="visible"/>
                                      </p:to>
                                    </p:set>
                                    <p:anim calcmode="lin" valueType="num">
                                      <p:cBhvr additive="base">
                                        <p:cTn id="38" dur="1000" fill="hold"/>
                                        <p:tgtEl>
                                          <p:spTgt spid="9219"/>
                                        </p:tgtEl>
                                        <p:attrNameLst>
                                          <p:attrName>ppt_x</p:attrName>
                                        </p:attrNameLst>
                                      </p:cBhvr>
                                      <p:tavLst>
                                        <p:tav tm="0">
                                          <p:val>
                                            <p:strVal val="#ppt_x"/>
                                          </p:val>
                                        </p:tav>
                                        <p:tav tm="100000">
                                          <p:val>
                                            <p:strVal val="#ppt_x"/>
                                          </p:val>
                                        </p:tav>
                                      </p:tavLst>
                                    </p:anim>
                                    <p:anim calcmode="lin" valueType="num">
                                      <p:cBhvr additive="base">
                                        <p:cTn id="39" dur="1000" fill="hold"/>
                                        <p:tgtEl>
                                          <p:spTgt spid="9219"/>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221"/>
                                        </p:tgtEl>
                                        <p:attrNameLst>
                                          <p:attrName>style.visibility</p:attrName>
                                        </p:attrNameLst>
                                      </p:cBhvr>
                                      <p:to>
                                        <p:strVal val="visible"/>
                                      </p:to>
                                    </p:set>
                                    <p:anim calcmode="lin" valueType="num">
                                      <p:cBhvr additive="base">
                                        <p:cTn id="42" dur="1000" fill="hold"/>
                                        <p:tgtEl>
                                          <p:spTgt spid="9221"/>
                                        </p:tgtEl>
                                        <p:attrNameLst>
                                          <p:attrName>ppt_x</p:attrName>
                                        </p:attrNameLst>
                                      </p:cBhvr>
                                      <p:tavLst>
                                        <p:tav tm="0">
                                          <p:val>
                                            <p:strVal val="#ppt_x"/>
                                          </p:val>
                                        </p:tav>
                                        <p:tav tm="100000">
                                          <p:val>
                                            <p:strVal val="#ppt_x"/>
                                          </p:val>
                                        </p:tav>
                                      </p:tavLst>
                                    </p:anim>
                                    <p:anim calcmode="lin" valueType="num">
                                      <p:cBhvr additive="base">
                                        <p:cTn id="43" dur="1000" fill="hold"/>
                                        <p:tgtEl>
                                          <p:spTgt spid="922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9220"/>
                                        </p:tgtEl>
                                        <p:attrNameLst>
                                          <p:attrName>style.visibility</p:attrName>
                                        </p:attrNameLst>
                                      </p:cBhvr>
                                      <p:to>
                                        <p:strVal val="visible"/>
                                      </p:to>
                                    </p:set>
                                    <p:anim calcmode="lin" valueType="num">
                                      <p:cBhvr additive="base">
                                        <p:cTn id="46" dur="1000" fill="hold"/>
                                        <p:tgtEl>
                                          <p:spTgt spid="9220"/>
                                        </p:tgtEl>
                                        <p:attrNameLst>
                                          <p:attrName>ppt_x</p:attrName>
                                        </p:attrNameLst>
                                      </p:cBhvr>
                                      <p:tavLst>
                                        <p:tav tm="0">
                                          <p:val>
                                            <p:strVal val="#ppt_x"/>
                                          </p:val>
                                        </p:tav>
                                        <p:tav tm="100000">
                                          <p:val>
                                            <p:strVal val="#ppt_x"/>
                                          </p:val>
                                        </p:tav>
                                      </p:tavLst>
                                    </p:anim>
                                    <p:anim calcmode="lin" valueType="num">
                                      <p:cBhvr additive="base">
                                        <p:cTn id="47" dur="1000" fill="hold"/>
                                        <p:tgtEl>
                                          <p:spTgt spid="9220"/>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625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nodeType="afterGroup">
                            <p:stCondLst>
                              <p:cond delay="675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605E0396-5EEC-47F5-ACBE-FA2DA6701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63" y="1309688"/>
            <a:ext cx="2519362"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2">
            <a:extLst>
              <a:ext uri="{FF2B5EF4-FFF2-40B4-BE49-F238E27FC236}">
                <a16:creationId xmlns:a16="http://schemas.microsoft.com/office/drawing/2014/main" id="{E161F064-1EF4-40DA-8148-426AA445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755650"/>
            <a:ext cx="268922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72E72B9F-750F-46AD-ABA2-2428B999BBFD}"/>
              </a:ext>
            </a:extLst>
          </p:cNvPr>
          <p:cNvSpPr>
            <a:spLocks noGrp="1"/>
          </p:cNvSpPr>
          <p:nvPr>
            <p:ph type="title"/>
          </p:nvPr>
        </p:nvSpPr>
        <p:spPr>
          <a:xfrm>
            <a:off x="0" y="0"/>
            <a:ext cx="6269038" cy="1628775"/>
          </a:xfrm>
        </p:spPr>
        <p:txBody>
          <a:bodyPr/>
          <a:lstStyle/>
          <a:p>
            <a:pPr algn="r" fontAlgn="auto">
              <a:spcAft>
                <a:spcPts val="0"/>
              </a:spcAft>
              <a:defRPr/>
            </a:pPr>
            <a:r>
              <a:rPr lang="sl-SI" sz="4000" b="1" dirty="0"/>
              <a:t>Kmetske  in rokodelske    novice</a:t>
            </a:r>
          </a:p>
        </p:txBody>
      </p:sp>
      <p:sp>
        <p:nvSpPr>
          <p:cNvPr id="3" name="Ograda besedila 2">
            <a:extLst>
              <a:ext uri="{FF2B5EF4-FFF2-40B4-BE49-F238E27FC236}">
                <a16:creationId xmlns:a16="http://schemas.microsoft.com/office/drawing/2014/main" id="{40F91EA3-0235-4E1E-A169-A1C7DFE8A4CA}"/>
              </a:ext>
            </a:extLst>
          </p:cNvPr>
          <p:cNvSpPr>
            <a:spLocks noGrp="1"/>
          </p:cNvSpPr>
          <p:nvPr>
            <p:ph type="body" idx="1"/>
          </p:nvPr>
        </p:nvSpPr>
        <p:spPr>
          <a:xfrm>
            <a:off x="0" y="4427538"/>
            <a:ext cx="3816350" cy="4546600"/>
          </a:xfrm>
        </p:spPr>
        <p:txBody>
          <a:bodyPr/>
          <a:lstStyle/>
          <a:p>
            <a:pPr marL="342900" indent="-342900">
              <a:buClrTx/>
              <a:buFont typeface="Wingdings" panose="05000000000000000000" pitchFamily="2" charset="2"/>
              <a:buChar char="v"/>
            </a:pPr>
            <a:r>
              <a:rPr lang="sl-SI" altLang="sl-SI">
                <a:solidFill>
                  <a:schemeClr val="tx1"/>
                </a:solidFill>
              </a:rPr>
              <a:t>Urejal jih je polnih 38 let in zanj napisal množico člankov, čeprav za to ni prejemal plačila. S sestavki v Novicah, ki so izhajale enkrat tedensko, je skušal kmečko prebivalstvo navdušiti za koristne novosti in mu pomagati do potrebnega napredka.                                                                                                 </a:t>
            </a:r>
          </a:p>
          <a:p>
            <a:pPr marL="342900" indent="-342900">
              <a:buClrTx/>
              <a:buFont typeface="Wingdings" panose="05000000000000000000" pitchFamily="2" charset="2"/>
              <a:buChar char="v"/>
            </a:pPr>
            <a:r>
              <a:rPr lang="sl-SI" altLang="sl-SI">
                <a:solidFill>
                  <a:schemeClr val="tx1"/>
                </a:solidFill>
              </a:rPr>
              <a:t>Zaslužen je tudi za uvedbo enotnega črkopisa, ki je po hrvaškem književniku Ljudevitu Gaju dobil ime gajica. </a:t>
            </a:r>
          </a:p>
        </p:txBody>
      </p:sp>
      <p:pic>
        <p:nvPicPr>
          <p:cNvPr id="3076" name="Picture 4">
            <a:extLst>
              <a:ext uri="{FF2B5EF4-FFF2-40B4-BE49-F238E27FC236}">
                <a16:creationId xmlns:a16="http://schemas.microsoft.com/office/drawing/2014/main" id="{E2CFBA85-2527-4ECB-B824-E89124A3F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650" y="5148263"/>
            <a:ext cx="2703513"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a16="http://schemas.microsoft.com/office/drawing/2014/main" id="{CFFA55CC-AE1E-43A3-B39B-35A37D72F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6297"/>
          <a:stretch>
            <a:fillRect/>
          </a:stretch>
        </p:blipFill>
        <p:spPr bwMode="auto">
          <a:xfrm>
            <a:off x="714375" y="755650"/>
            <a:ext cx="2689225"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22" presetClass="entr" presetSubtype="4"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1000"/>
                                        <p:tgtEl>
                                          <p:spTgt spid="3075"/>
                                        </p:tgtEl>
                                      </p:cBhvr>
                                    </p:animEffect>
                                  </p:childTnLst>
                                </p:cTn>
                              </p:par>
                              <p:par>
                                <p:cTn id="14" presetID="10" presetClass="entr" presetSubtype="0" fill="hold" grpId="0"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par>
                                <p:cTn id="17" presetID="10" presetClass="entr" presetSubtype="0" fill="hold" grpId="0" nodeType="with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childTnLst>
                                </p:cTn>
                              </p:par>
                            </p:childTnLst>
                          </p:cTn>
                        </p:par>
                        <p:par>
                          <p:cTn id="20" fill="hold" nodeType="afterGroup">
                            <p:stCondLst>
                              <p:cond delay="6175"/>
                            </p:stCondLst>
                            <p:childTnLst>
                              <p:par>
                                <p:cTn id="21" presetID="14" presetClass="entr" presetSubtype="10" fill="hold" nodeType="after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randombar(horizontal)">
                                      <p:cBhvr>
                                        <p:cTn id="23" dur="500"/>
                                        <p:tgtEl>
                                          <p:spTgt spid="3076"/>
                                        </p:tgtEl>
                                      </p:cBhvr>
                                    </p:animEffect>
                                  </p:childTnLst>
                                </p:cTn>
                              </p:par>
                            </p:childTnLst>
                          </p:cTn>
                        </p:par>
                        <p:par>
                          <p:cTn id="24" fill="hold" nodeType="afterGroup">
                            <p:stCondLst>
                              <p:cond delay="6675"/>
                            </p:stCondLst>
                            <p:childTnLst>
                              <p:par>
                                <p:cTn id="25" presetID="6" presetClass="emph" presetSubtype="0" fill="hold" nodeType="afterEffect">
                                  <p:stCondLst>
                                    <p:cond delay="0"/>
                                  </p:stCondLst>
                                  <p:childTnLst>
                                    <p:animScale>
                                      <p:cBhvr>
                                        <p:cTn id="2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B30D5DE7-7AE8-4320-AA76-EFDCE0217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088" y="1350954"/>
            <a:ext cx="4091912" cy="487722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grada besedila 2">
            <a:extLst>
              <a:ext uri="{FF2B5EF4-FFF2-40B4-BE49-F238E27FC236}">
                <a16:creationId xmlns:a16="http://schemas.microsoft.com/office/drawing/2014/main" id="{927C2A6E-FF47-4BDC-8CAC-F7AAD1DB7F49}"/>
              </a:ext>
            </a:extLst>
          </p:cNvPr>
          <p:cNvSpPr>
            <a:spLocks noGrp="1"/>
          </p:cNvSpPr>
          <p:nvPr>
            <p:ph type="body" idx="1"/>
          </p:nvPr>
        </p:nvSpPr>
        <p:spPr>
          <a:xfrm>
            <a:off x="107950" y="6011863"/>
            <a:ext cx="6270625" cy="2952750"/>
          </a:xfrm>
        </p:spPr>
        <p:txBody>
          <a:bodyPr rtlCol="0">
            <a:normAutofit fontScale="70000" lnSpcReduction="20000"/>
          </a:bodyPr>
          <a:lstStyle/>
          <a:p>
            <a:pPr fontAlgn="auto">
              <a:spcAft>
                <a:spcPts val="0"/>
              </a:spcAft>
              <a:defRPr/>
            </a:pPr>
            <a:endParaRPr lang="sl-SI" sz="2400" dirty="0">
              <a:solidFill>
                <a:schemeClr val="tx1"/>
              </a:solidFill>
            </a:endParaRPr>
          </a:p>
          <a:p>
            <a:pPr marL="342900" indent="-342900" fontAlgn="auto">
              <a:spcAft>
                <a:spcPts val="0"/>
              </a:spcAft>
              <a:buClrTx/>
              <a:buFont typeface="Wingdings" pitchFamily="2" charset="2"/>
              <a:buChar char="v"/>
              <a:defRPr/>
            </a:pPr>
            <a:r>
              <a:rPr lang="sl-SI" sz="3400" dirty="0">
                <a:solidFill>
                  <a:schemeClr val="tx1"/>
                </a:solidFill>
              </a:rPr>
              <a:t>Med leti 1856 in 1874 je bil deželni živinozdravnik. Opravljal je številne javne funkcije: ljubljanski občinski svetnik (1850-1861, 1862-1868), član zdravstvene komisije za Kranjsko (1851-1870), dopisni član Društva srbske slovesnosti (1851), deželni poslanec ljubljanskega kmečkega okraja …</a:t>
            </a:r>
          </a:p>
          <a:p>
            <a:pPr marL="342900" indent="-342900" fontAlgn="auto">
              <a:spcAft>
                <a:spcPts val="0"/>
              </a:spcAft>
              <a:buFont typeface="Wingdings" pitchFamily="2" charset="2"/>
              <a:buChar char="v"/>
              <a:defRPr/>
            </a:pPr>
            <a:endParaRPr lang="sl-SI" dirty="0">
              <a:solidFill>
                <a:schemeClr val="tx1"/>
              </a:solidFill>
            </a:endParaRPr>
          </a:p>
          <a:p>
            <a:pPr fontAlgn="auto">
              <a:spcAft>
                <a:spcPts val="0"/>
              </a:spcAft>
              <a:defRPr/>
            </a:pPr>
            <a:r>
              <a:rPr lang="sl-SI" dirty="0"/>
              <a:t> </a:t>
            </a:r>
          </a:p>
        </p:txBody>
      </p:sp>
      <p:sp>
        <p:nvSpPr>
          <p:cNvPr id="4" name="PoljeZBesedilom 3">
            <a:extLst>
              <a:ext uri="{FF2B5EF4-FFF2-40B4-BE49-F238E27FC236}">
                <a16:creationId xmlns:a16="http://schemas.microsoft.com/office/drawing/2014/main" id="{9D561710-96F2-40A5-B369-67909A1585E8}"/>
              </a:ext>
            </a:extLst>
          </p:cNvPr>
          <p:cNvSpPr txBox="1"/>
          <p:nvPr/>
        </p:nvSpPr>
        <p:spPr>
          <a:xfrm>
            <a:off x="260350" y="395288"/>
            <a:ext cx="5975350" cy="1754187"/>
          </a:xfrm>
          <a:prstGeom prst="rect">
            <a:avLst/>
          </a:prstGeom>
          <a:noFill/>
        </p:spPr>
        <p:txBody>
          <a:bodyPr>
            <a:spAutoFit/>
          </a:bodyPr>
          <a:lstStyle/>
          <a:p>
            <a:pPr fontAlgn="auto">
              <a:spcBef>
                <a:spcPts val="0"/>
              </a:spcBef>
              <a:spcAft>
                <a:spcPts val="0"/>
              </a:spcAft>
              <a:defRPr/>
            </a:pPr>
            <a:r>
              <a:rPr lang="sl-SI" sz="5400" b="1" dirty="0">
                <a:solidFill>
                  <a:schemeClr val="tx2"/>
                </a:solidFill>
                <a:latin typeface="+mj-lt"/>
                <a:cs typeface="+mn-cs"/>
              </a:rPr>
              <a:t>PRIZADEVANJA IN                FUNKCIJE</a:t>
            </a:r>
          </a:p>
        </p:txBody>
      </p:sp>
      <p:sp>
        <p:nvSpPr>
          <p:cNvPr id="5" name="Pravokotnik 4">
            <a:extLst>
              <a:ext uri="{FF2B5EF4-FFF2-40B4-BE49-F238E27FC236}">
                <a16:creationId xmlns:a16="http://schemas.microsoft.com/office/drawing/2014/main" id="{29EE4B10-4F9A-42CB-BB4F-0D6F5E4EA6F0}"/>
              </a:ext>
            </a:extLst>
          </p:cNvPr>
          <p:cNvSpPr>
            <a:spLocks noChangeArrowheads="1"/>
          </p:cNvSpPr>
          <p:nvPr/>
        </p:nvSpPr>
        <p:spPr bwMode="auto">
          <a:xfrm>
            <a:off x="260350" y="2411413"/>
            <a:ext cx="313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v"/>
            </a:pPr>
            <a:r>
              <a:rPr lang="sl-SI" altLang="sl-SI" sz="2400"/>
              <a:t>Prizadeval si je za ustanovitev podkovske in živinozdravniške  šole. Leta  1850        je ustanovil živinozdravniško    šolo in postal njen dosmrtni predavatelj.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grpId="0" nodeType="with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par>
                          <p:cTn id="13" fill="hold" nodeType="afterGroup">
                            <p:stCondLst>
                              <p:cond delay="2325"/>
                            </p:stCondLst>
                            <p:childTnLst>
                              <p:par>
                                <p:cTn id="14" presetID="22" presetClass="entr" presetSubtype="4" fill="hold" grpId="0" nodeType="after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nodeType="afterGroup">
                            <p:stCondLst>
                              <p:cond delay="5075"/>
                            </p:stCondLst>
                            <p:childTnLst>
                              <p:par>
                                <p:cTn id="18" presetID="22" presetClass="entr" presetSubtype="4" fill="hold" grpId="0" nodeType="afterEffect">
                                  <p:stCondLst>
                                    <p:cond delay="0"/>
                                  </p:stCondLst>
                                  <p:iterate type="wd">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p:cTn id="23" dur="1000" fill="hold"/>
                                        <p:tgtEl>
                                          <p:spTgt spid="4099"/>
                                        </p:tgtEl>
                                        <p:attrNameLst>
                                          <p:attrName>ppt_w</p:attrName>
                                        </p:attrNameLst>
                                      </p:cBhvr>
                                      <p:tavLst>
                                        <p:tav tm="0">
                                          <p:val>
                                            <p:fltVal val="0"/>
                                          </p:val>
                                        </p:tav>
                                        <p:tav tm="100000">
                                          <p:val>
                                            <p:strVal val="#ppt_w"/>
                                          </p:val>
                                        </p:tav>
                                      </p:tavLst>
                                    </p:anim>
                                    <p:anim calcmode="lin" valueType="num">
                                      <p:cBhvr>
                                        <p:cTn id="24" dur="1000" fill="hold"/>
                                        <p:tgtEl>
                                          <p:spTgt spid="4099"/>
                                        </p:tgtEl>
                                        <p:attrNameLst>
                                          <p:attrName>ppt_h</p:attrName>
                                        </p:attrNameLst>
                                      </p:cBhvr>
                                      <p:tavLst>
                                        <p:tav tm="0">
                                          <p:val>
                                            <p:fltVal val="0"/>
                                          </p:val>
                                        </p:tav>
                                        <p:tav tm="100000">
                                          <p:val>
                                            <p:strVal val="#ppt_h"/>
                                          </p:val>
                                        </p:tav>
                                      </p:tavLst>
                                    </p:anim>
                                    <p:animEffect transition="in" filter="fade">
                                      <p:cBhvr>
                                        <p:cTn id="25"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F08DC7-0A1D-4CE6-95FA-76BE3AD8AF94}"/>
              </a:ext>
            </a:extLst>
          </p:cNvPr>
          <p:cNvSpPr>
            <a:spLocks noGrp="1"/>
          </p:cNvSpPr>
          <p:nvPr>
            <p:ph type="title"/>
          </p:nvPr>
        </p:nvSpPr>
        <p:spPr>
          <a:xfrm>
            <a:off x="187325" y="287338"/>
            <a:ext cx="2557463" cy="1223962"/>
          </a:xfrm>
        </p:spPr>
        <p:txBody>
          <a:bodyPr>
            <a:normAutofit fontScale="90000"/>
          </a:bodyPr>
          <a:lstStyle/>
          <a:p>
            <a:pPr fontAlgn="auto">
              <a:spcAft>
                <a:spcPts val="0"/>
              </a:spcAft>
              <a:defRPr/>
            </a:pPr>
            <a:r>
              <a:rPr lang="sl-SI" sz="8000" b="1" dirty="0" err="1"/>
              <a:t>DelO</a:t>
            </a:r>
            <a:br>
              <a:rPr lang="sl-SI" dirty="0"/>
            </a:br>
            <a:endParaRPr lang="sl-SI" dirty="0"/>
          </a:p>
        </p:txBody>
      </p:sp>
      <p:sp>
        <p:nvSpPr>
          <p:cNvPr id="3" name="Ograda besedila 2">
            <a:extLst>
              <a:ext uri="{FF2B5EF4-FFF2-40B4-BE49-F238E27FC236}">
                <a16:creationId xmlns:a16="http://schemas.microsoft.com/office/drawing/2014/main" id="{833948A7-35EF-4C13-9B9C-296F613C7C59}"/>
              </a:ext>
            </a:extLst>
          </p:cNvPr>
          <p:cNvSpPr>
            <a:spLocks noGrp="1"/>
          </p:cNvSpPr>
          <p:nvPr>
            <p:ph type="body" idx="1"/>
          </p:nvPr>
        </p:nvSpPr>
        <p:spPr>
          <a:xfrm>
            <a:off x="188913" y="2306638"/>
            <a:ext cx="6181725" cy="6624637"/>
          </a:xfrm>
        </p:spPr>
        <p:txBody>
          <a:bodyPr/>
          <a:lstStyle/>
          <a:p>
            <a:pPr marL="342900" indent="-342900">
              <a:buClrTx/>
              <a:buFont typeface="Wingdings" panose="05000000000000000000" pitchFamily="2" charset="2"/>
              <a:buChar char="v"/>
            </a:pPr>
            <a:r>
              <a:rPr lang="sl-SI" altLang="sl-SI">
                <a:solidFill>
                  <a:schemeClr val="tx1"/>
                </a:solidFill>
              </a:rPr>
              <a:t>Predaval je živinozdravilstvo na Mediko-kirurškem liceju, bil je učitelj na triletni Kmetijski šoli,  in   ravnatelj porodnišnice. Njegova naloga je bila preprečevanje in zatiranje kužnih bolezni med živalmi, kar pa zaradi pojava goveje kuge ni bilo preprosto.</a:t>
            </a:r>
          </a:p>
          <a:p>
            <a:pPr marL="342900" indent="-342900">
              <a:buClrTx/>
              <a:buFont typeface="Wingdings" panose="05000000000000000000" pitchFamily="2" charset="2"/>
              <a:buChar char="v"/>
            </a:pPr>
            <a:endParaRPr lang="sl-SI" altLang="sl-SI">
              <a:solidFill>
                <a:schemeClr val="tx1"/>
              </a:solidFill>
            </a:endParaRPr>
          </a:p>
          <a:p>
            <a:pPr marL="342900" indent="-342900">
              <a:buClrTx/>
              <a:buFont typeface="Wingdings" panose="05000000000000000000" pitchFamily="2" charset="2"/>
              <a:buChar char="v"/>
            </a:pPr>
            <a:r>
              <a:rPr lang="sl-SI" altLang="sl-SI">
                <a:solidFill>
                  <a:schemeClr val="tx1"/>
                </a:solidFill>
              </a:rPr>
              <a:t>Zaradi velikega vpliva, ki ga je imel kot strokovnjak in časnikar, ga je zaneslo tudi v politične vode. Že na prvih deželnih volitvah na Kranjskem leta 1861 je bil kar v treh volilnih okrajih izvoljen za poslanca.</a:t>
            </a:r>
          </a:p>
          <a:p>
            <a:pPr marL="342900" indent="-342900">
              <a:buClrTx/>
              <a:buFont typeface="Wingdings" panose="05000000000000000000" pitchFamily="2" charset="2"/>
              <a:buChar char="v"/>
            </a:pPr>
            <a:endParaRPr lang="sl-SI" altLang="sl-SI">
              <a:solidFill>
                <a:schemeClr val="tx1"/>
              </a:solidFill>
            </a:endParaRPr>
          </a:p>
          <a:p>
            <a:pPr marL="342900" indent="-342900">
              <a:buClrTx/>
              <a:buFont typeface="Wingdings" panose="05000000000000000000" pitchFamily="2" charset="2"/>
              <a:buChar char="v"/>
            </a:pPr>
            <a:r>
              <a:rPr lang="sl-SI" altLang="sl-SI">
                <a:solidFill>
                  <a:schemeClr val="tx1"/>
                </a:solidFill>
              </a:rPr>
              <a:t>Bleiweis je bil častni član številnih društev doma in na tujem, največje priznanje za njegovo delo pa sta bila veličastna manifestacija ob njegovi sedemdesetletnici in naziv »oče naroda«, po katerem ga poznamo še danes. Priznanje mu je izkazal tudi cesar Franc Jožef I., ki ga je nekaj mesecev pred smrtjo povzdignil v plemiča.</a:t>
            </a:r>
          </a:p>
        </p:txBody>
      </p:sp>
      <p:pic>
        <p:nvPicPr>
          <p:cNvPr id="1026" name="Picture 2">
            <a:extLst>
              <a:ext uri="{FF2B5EF4-FFF2-40B4-BE49-F238E27FC236}">
                <a16:creationId xmlns:a16="http://schemas.microsoft.com/office/drawing/2014/main" id="{1C8B9434-B3B7-4020-8C43-6B5A3879D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34925"/>
            <a:ext cx="42005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aobljeni pravokotnik 3">
            <a:extLst>
              <a:ext uri="{FF2B5EF4-FFF2-40B4-BE49-F238E27FC236}">
                <a16:creationId xmlns:a16="http://schemas.microsoft.com/office/drawing/2014/main" id="{D0A39646-27FA-44A9-9F2B-2E05BE9C1B7A}"/>
              </a:ext>
            </a:extLst>
          </p:cNvPr>
          <p:cNvSpPr/>
          <p:nvPr/>
        </p:nvSpPr>
        <p:spPr>
          <a:xfrm>
            <a:off x="4749800" y="395288"/>
            <a:ext cx="1366838" cy="50482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sl-SI"/>
          </a:p>
        </p:txBody>
      </p:sp>
      <p:sp>
        <p:nvSpPr>
          <p:cNvPr id="7" name="PoljeZBesedilom 6">
            <a:extLst>
              <a:ext uri="{FF2B5EF4-FFF2-40B4-BE49-F238E27FC236}">
                <a16:creationId xmlns:a16="http://schemas.microsoft.com/office/drawing/2014/main" id="{A9FE7450-4BC3-406A-A3BE-8DDD5607DB6F}"/>
              </a:ext>
            </a:extLst>
          </p:cNvPr>
          <p:cNvSpPr txBox="1"/>
          <p:nvPr/>
        </p:nvSpPr>
        <p:spPr>
          <a:xfrm>
            <a:off x="188913" y="1763713"/>
            <a:ext cx="3000375" cy="646112"/>
          </a:xfrm>
          <a:prstGeom prst="rect">
            <a:avLst/>
          </a:prstGeom>
          <a:solidFill>
            <a:schemeClr val="accent6">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dirty="0"/>
              <a:t>NOVICE  kmetijskih, </a:t>
            </a:r>
            <a:r>
              <a:rPr lang="sl-SI" dirty="0" err="1"/>
              <a:t>obertnijskih</a:t>
            </a:r>
            <a:r>
              <a:rPr lang="sl-SI" dirty="0"/>
              <a:t> in narodnih reči.</a:t>
            </a:r>
          </a:p>
        </p:txBody>
      </p:sp>
      <p:cxnSp>
        <p:nvCxnSpPr>
          <p:cNvPr id="8" name="Raven puščični povezovalnik 7">
            <a:extLst>
              <a:ext uri="{FF2B5EF4-FFF2-40B4-BE49-F238E27FC236}">
                <a16:creationId xmlns:a16="http://schemas.microsoft.com/office/drawing/2014/main" id="{19665379-C98F-4925-9A10-71829B2A1D9A}"/>
              </a:ext>
            </a:extLst>
          </p:cNvPr>
          <p:cNvCxnSpPr/>
          <p:nvPr/>
        </p:nvCxnSpPr>
        <p:spPr>
          <a:xfrm flipH="1">
            <a:off x="2492375" y="900113"/>
            <a:ext cx="2592388" cy="1008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ppt_w</p:attrName>
                                        </p:attrNameLst>
                                      </p:cBhvr>
                                      <p:tavLst>
                                        <p:tav tm="0" fmla="#ppt_w*sin(2.5*pi*$)">
                                          <p:val>
                                            <p:fltVal val="0"/>
                                          </p:val>
                                        </p:tav>
                                        <p:tav tm="100000">
                                          <p:val>
                                            <p:fltVal val="1"/>
                                          </p:val>
                                        </p:tav>
                                      </p:tavLst>
                                    </p:anim>
                                    <p:anim calcmode="lin" valueType="num">
                                      <p:cBhvr>
                                        <p:cTn id="9" dur="1750" fill="hold"/>
                                        <p:tgtEl>
                                          <p:spTgt spid="2"/>
                                        </p:tgtEl>
                                        <p:attrNameLst>
                                          <p:attrName>ppt_h</p:attrName>
                                        </p:attrNameLst>
                                      </p:cBhvr>
                                      <p:tavLst>
                                        <p:tav tm="0">
                                          <p:val>
                                            <p:strVal val="#ppt_h"/>
                                          </p:val>
                                        </p:tav>
                                        <p:tav tm="100000">
                                          <p:val>
                                            <p:strVal val="#ppt_h"/>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50"/>
                                        <p:tgtEl>
                                          <p:spTgt spid="3">
                                            <p:txEl>
                                              <p:pRg st="2" end="2"/>
                                            </p:txEl>
                                          </p:spTgt>
                                        </p:tgtEl>
                                      </p:cBhvr>
                                    </p:animEffect>
                                  </p:childTnLst>
                                </p:cTn>
                              </p:par>
                              <p:par>
                                <p:cTn id="21" presetID="10" presetClass="entr" presetSubtype="0" fill="hold" grpId="0" nodeType="with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a:extLst>
              <a:ext uri="{FF2B5EF4-FFF2-40B4-BE49-F238E27FC236}">
                <a16:creationId xmlns:a16="http://schemas.microsoft.com/office/drawing/2014/main" id="{F44ACE41-F044-424D-B74E-ED98D3BC6B93}"/>
              </a:ext>
            </a:extLst>
          </p:cNvPr>
          <p:cNvSpPr>
            <a:spLocks noGrp="1"/>
          </p:cNvSpPr>
          <p:nvPr>
            <p:ph type="body" idx="1"/>
          </p:nvPr>
        </p:nvSpPr>
        <p:spPr>
          <a:xfrm>
            <a:off x="250825" y="323850"/>
            <a:ext cx="5614988" cy="3630613"/>
          </a:xfrm>
        </p:spPr>
        <p:txBody>
          <a:bodyPr rtlCol="0">
            <a:normAutofit/>
          </a:bodyPr>
          <a:lstStyle/>
          <a:p>
            <a:pPr marL="342900" indent="-342900" fontAlgn="auto">
              <a:spcAft>
                <a:spcPts val="0"/>
              </a:spcAft>
              <a:buClrTx/>
              <a:buFont typeface="Wingdings" pitchFamily="2" charset="2"/>
              <a:buChar char="v"/>
              <a:defRPr/>
            </a:pPr>
            <a:r>
              <a:rPr lang="sl-SI" dirty="0">
                <a:solidFill>
                  <a:schemeClr val="tx1"/>
                </a:solidFill>
              </a:rPr>
              <a:t>Napisal je vrsto poljudnih in znanstvenih del v zvezi z veterino. Ko je prevzel urejanje Kmetijskih in rokodelskih novic, v katerih je uporabljal slovenski jezik in pisavo gajico, je stopil v sam vrh slovenskega narodnega prebujenja. </a:t>
            </a:r>
          </a:p>
          <a:p>
            <a:pPr fontAlgn="auto">
              <a:spcAft>
                <a:spcPts val="0"/>
              </a:spcAft>
              <a:buClrTx/>
              <a:defRPr/>
            </a:pPr>
            <a:endParaRPr lang="sl-SI"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V Kranju na pomembnega rojaka opozarja spominska plošča na pročelju njegove rojstne hiše v Tavčarjevi ulici 25 ter doprsni kip na marmornem podstavku kiparja Metoda </a:t>
            </a:r>
            <a:r>
              <a:rPr lang="sl-SI" dirty="0" err="1">
                <a:solidFill>
                  <a:schemeClr val="tx1"/>
                </a:solidFill>
              </a:rPr>
              <a:t>Frlice</a:t>
            </a:r>
            <a:r>
              <a:rPr lang="sl-SI" dirty="0">
                <a:solidFill>
                  <a:schemeClr val="tx1"/>
                </a:solidFill>
              </a:rPr>
              <a:t>, ki stoji ob stičišču Bleiweisove in Koroške ceste.</a:t>
            </a:r>
          </a:p>
        </p:txBody>
      </p:sp>
      <p:pic>
        <p:nvPicPr>
          <p:cNvPr id="1026" name="Picture 2">
            <a:extLst>
              <a:ext uri="{FF2B5EF4-FFF2-40B4-BE49-F238E27FC236}">
                <a16:creationId xmlns:a16="http://schemas.microsoft.com/office/drawing/2014/main" id="{0C7C4562-4487-4866-BC79-22D9723A2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520700"/>
            <a:ext cx="3352800"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a:extLst>
              <a:ext uri="{FF2B5EF4-FFF2-40B4-BE49-F238E27FC236}">
                <a16:creationId xmlns:a16="http://schemas.microsoft.com/office/drawing/2014/main" id="{E29C386E-B0E8-4D1B-A51F-55CE0C359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6867525"/>
            <a:ext cx="6164263" cy="20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a:extLst>
              <a:ext uri="{FF2B5EF4-FFF2-40B4-BE49-F238E27FC236}">
                <a16:creationId xmlns:a16="http://schemas.microsoft.com/office/drawing/2014/main" id="{3B8C6A80-D0C2-46B9-B465-5F199A8B1720}"/>
              </a:ext>
            </a:extLst>
          </p:cNvPr>
          <p:cNvSpPr>
            <a:spLocks noChangeArrowheads="1"/>
          </p:cNvSpPr>
          <p:nvPr/>
        </p:nvSpPr>
        <p:spPr bwMode="auto">
          <a:xfrm>
            <a:off x="257175" y="4297363"/>
            <a:ext cx="3082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v"/>
            </a:pPr>
            <a:r>
              <a:rPr lang="sl-SI" altLang="sl-SI" sz="2000"/>
              <a:t>Do novosti je bil sprva nezaupljiv, a jih je podprl, če so se obnesle. Geslo Novic in verjetno tudi njega je bilo: »V diru časa utone, kdor z njim ne plava.«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42" presetClass="entr" presetSubtype="0" fill="hold" grpId="0" nodeType="withEffect">
                                  <p:stCondLst>
                                    <p:cond delay="0"/>
                                  </p:stCondLst>
                                  <p:iterate type="wd">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anim calcmode="lin" valueType="num">
                                      <p:cBhvr>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anim calcmode="lin" valueType="num">
                                      <p:cBhvr>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iterate type="wd">
                                    <p:tmPct val="10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7">
                                          <p:stCondLst>
                                            <p:cond delay="0"/>
                                          </p:stCondLst>
                                        </p:cTn>
                                        <p:tgtEl>
                                          <p:spTgt spid="1026"/>
                                        </p:tgtEl>
                                      </p:cBhvr>
                                    </p:animEffect>
                                    <p:anim calcmode="lin" valueType="num">
                                      <p:cBhvr>
                                        <p:cTn id="28" dur="1594"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581"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581" tmFilter="0, 0; 0.125,0.2665; 0.25,0.4; 0.375,0.465; 0.5,0.5;  0.625,0.535; 0.75,0.6; 0.875,0.7335; 1,1">
                                          <p:stCondLst>
                                            <p:cond delay="581"/>
                                          </p:stCondLst>
                                        </p:cTn>
                                        <p:tgtEl>
                                          <p:spTgt spid="1026"/>
                                        </p:tgtEl>
                                        <p:attrNameLst>
                                          <p:attrName>ppt_y</p:attrName>
                                        </p:attrNameLst>
                                      </p:cBhvr>
                                      <p:tavLst>
                                        <p:tav tm="0" fmla="#ppt_y-sin(pi*$)/9">
                                          <p:val>
                                            <p:fltVal val="0"/>
                                          </p:val>
                                        </p:tav>
                                        <p:tav tm="100000">
                                          <p:val>
                                            <p:fltVal val="1"/>
                                          </p:val>
                                        </p:tav>
                                      </p:tavLst>
                                    </p:anim>
                                    <p:anim calcmode="lin" valueType="num">
                                      <p:cBhvr>
                                        <p:cTn id="31" dur="290" tmFilter="0, 0; 0.125,0.2665; 0.25,0.4; 0.375,0.465; 0.5,0.5;  0.625,0.535; 0.75,0.6; 0.875,0.7335; 1,1">
                                          <p:stCondLst>
                                            <p:cond delay="1159"/>
                                          </p:stCondLst>
                                        </p:cTn>
                                        <p:tgtEl>
                                          <p:spTgt spid="1026"/>
                                        </p:tgtEl>
                                        <p:attrNameLst>
                                          <p:attrName>ppt_y</p:attrName>
                                        </p:attrNameLst>
                                      </p:cBhvr>
                                      <p:tavLst>
                                        <p:tav tm="0" fmla="#ppt_y-sin(pi*$)/27">
                                          <p:val>
                                            <p:fltVal val="0"/>
                                          </p:val>
                                        </p:tav>
                                        <p:tav tm="100000">
                                          <p:val>
                                            <p:fltVal val="1"/>
                                          </p:val>
                                        </p:tav>
                                      </p:tavLst>
                                    </p:anim>
                                    <p:anim calcmode="lin" valueType="num">
                                      <p:cBhvr>
                                        <p:cTn id="32" dur="144" tmFilter="0, 0; 0.125,0.2665; 0.25,0.4; 0.375,0.465; 0.5,0.5;  0.625,0.535; 0.75,0.6; 0.875,0.7335; 1,1">
                                          <p:stCondLst>
                                            <p:cond delay="1449"/>
                                          </p:stCondLst>
                                        </p:cTn>
                                        <p:tgtEl>
                                          <p:spTgt spid="1026"/>
                                        </p:tgtEl>
                                        <p:attrNameLst>
                                          <p:attrName>ppt_y</p:attrName>
                                        </p:attrNameLst>
                                      </p:cBhvr>
                                      <p:tavLst>
                                        <p:tav tm="0" fmla="#ppt_y-sin(pi*$)/81">
                                          <p:val>
                                            <p:fltVal val="0"/>
                                          </p:val>
                                        </p:tav>
                                        <p:tav tm="100000">
                                          <p:val>
                                            <p:fltVal val="1"/>
                                          </p:val>
                                        </p:tav>
                                      </p:tavLst>
                                    </p:anim>
                                    <p:animScale>
                                      <p:cBhvr>
                                        <p:cTn id="33" dur="23">
                                          <p:stCondLst>
                                            <p:cond delay="569"/>
                                          </p:stCondLst>
                                        </p:cTn>
                                        <p:tgtEl>
                                          <p:spTgt spid="1026"/>
                                        </p:tgtEl>
                                      </p:cBhvr>
                                      <p:to x="100000" y="60000"/>
                                    </p:animScale>
                                    <p:animScale>
                                      <p:cBhvr>
                                        <p:cTn id="34" dur="145" decel="50000">
                                          <p:stCondLst>
                                            <p:cond delay="592"/>
                                          </p:stCondLst>
                                        </p:cTn>
                                        <p:tgtEl>
                                          <p:spTgt spid="1026"/>
                                        </p:tgtEl>
                                      </p:cBhvr>
                                      <p:to x="100000" y="100000"/>
                                    </p:animScale>
                                    <p:animScale>
                                      <p:cBhvr>
                                        <p:cTn id="35" dur="23">
                                          <p:stCondLst>
                                            <p:cond delay="1148"/>
                                          </p:stCondLst>
                                        </p:cTn>
                                        <p:tgtEl>
                                          <p:spTgt spid="1026"/>
                                        </p:tgtEl>
                                      </p:cBhvr>
                                      <p:to x="100000" y="80000"/>
                                    </p:animScale>
                                    <p:animScale>
                                      <p:cBhvr>
                                        <p:cTn id="36" dur="145" decel="50000">
                                          <p:stCondLst>
                                            <p:cond delay="1171"/>
                                          </p:stCondLst>
                                        </p:cTn>
                                        <p:tgtEl>
                                          <p:spTgt spid="1026"/>
                                        </p:tgtEl>
                                      </p:cBhvr>
                                      <p:to x="100000" y="100000"/>
                                    </p:animScale>
                                    <p:animScale>
                                      <p:cBhvr>
                                        <p:cTn id="37" dur="23">
                                          <p:stCondLst>
                                            <p:cond delay="1437"/>
                                          </p:stCondLst>
                                        </p:cTn>
                                        <p:tgtEl>
                                          <p:spTgt spid="1026"/>
                                        </p:tgtEl>
                                      </p:cBhvr>
                                      <p:to x="100000" y="90000"/>
                                    </p:animScale>
                                    <p:animScale>
                                      <p:cBhvr>
                                        <p:cTn id="38" dur="145" decel="50000">
                                          <p:stCondLst>
                                            <p:cond delay="1459"/>
                                          </p:stCondLst>
                                        </p:cTn>
                                        <p:tgtEl>
                                          <p:spTgt spid="1026"/>
                                        </p:tgtEl>
                                      </p:cBhvr>
                                      <p:to x="100000" y="100000"/>
                                    </p:animScale>
                                    <p:animScale>
                                      <p:cBhvr>
                                        <p:cTn id="39" dur="23">
                                          <p:stCondLst>
                                            <p:cond delay="1582"/>
                                          </p:stCondLst>
                                        </p:cTn>
                                        <p:tgtEl>
                                          <p:spTgt spid="1026"/>
                                        </p:tgtEl>
                                      </p:cBhvr>
                                      <p:to x="100000" y="95000"/>
                                    </p:animScale>
                                    <p:animScale>
                                      <p:cBhvr>
                                        <p:cTn id="40" dur="145" decel="50000">
                                          <p:stCondLst>
                                            <p:cond delay="1605"/>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050F6B-1874-43AA-909E-7BD42A6BD915}"/>
              </a:ext>
            </a:extLst>
          </p:cNvPr>
          <p:cNvSpPr>
            <a:spLocks noGrp="1"/>
          </p:cNvSpPr>
          <p:nvPr>
            <p:ph type="title"/>
          </p:nvPr>
        </p:nvSpPr>
        <p:spPr>
          <a:xfrm>
            <a:off x="260350" y="323850"/>
            <a:ext cx="4968875" cy="855663"/>
          </a:xfrm>
        </p:spPr>
        <p:txBody>
          <a:bodyPr/>
          <a:lstStyle/>
          <a:p>
            <a:pPr fontAlgn="auto">
              <a:spcAft>
                <a:spcPts val="0"/>
              </a:spcAft>
              <a:defRPr/>
            </a:pPr>
            <a:r>
              <a:rPr lang="sl-SI" sz="4800" b="1" dirty="0"/>
              <a:t>NASPROTOVANJA</a:t>
            </a:r>
          </a:p>
        </p:txBody>
      </p:sp>
      <p:sp>
        <p:nvSpPr>
          <p:cNvPr id="3" name="Ograda besedila 2">
            <a:extLst>
              <a:ext uri="{FF2B5EF4-FFF2-40B4-BE49-F238E27FC236}">
                <a16:creationId xmlns:a16="http://schemas.microsoft.com/office/drawing/2014/main" id="{085B4536-9FEE-4FBD-AAF2-2A22B5BD8541}"/>
              </a:ext>
            </a:extLst>
          </p:cNvPr>
          <p:cNvSpPr>
            <a:spLocks noGrp="1"/>
          </p:cNvSpPr>
          <p:nvPr>
            <p:ph type="body" idx="1"/>
          </p:nvPr>
        </p:nvSpPr>
        <p:spPr>
          <a:xfrm>
            <a:off x="0" y="1187450"/>
            <a:ext cx="4292600" cy="7956550"/>
          </a:xfrm>
        </p:spPr>
        <p:txBody>
          <a:bodyPr rtlCol="0">
            <a:normAutofit/>
          </a:bodyPr>
          <a:lstStyle/>
          <a:p>
            <a:pPr marL="342900" indent="-342900" fontAlgn="auto">
              <a:spcAft>
                <a:spcPts val="0"/>
              </a:spcAft>
              <a:buClrTx/>
              <a:buFont typeface="Wingdings" pitchFamily="2" charset="2"/>
              <a:buChar char="v"/>
              <a:defRPr/>
            </a:pPr>
            <a:r>
              <a:rPr lang="sl-SI" dirty="0">
                <a:solidFill>
                  <a:schemeClr val="tx1"/>
                </a:solidFill>
              </a:rPr>
              <a:t>Zavrnil je ilirizem, prav tako je nasprotoval konstruiranju panslovanskega jezika, ki ga je imel za »lunin jezik«. Do revolucije in naglih sprememb je imel negativen odnos. Zagovarjal je legitimizem, nasprotoval revoluciji in nagli nasilni odpravi fevdalizma. Rešitev kmečkih težav je postavljal v roke »pravičnega« cesarja. Zavzemal se je za mirno in ubogljivo čakanje na izboljšanja, ki jih bo prinesel čas.</a:t>
            </a:r>
          </a:p>
          <a:p>
            <a:pPr marL="342900" indent="-342900" fontAlgn="auto">
              <a:spcAft>
                <a:spcPts val="0"/>
              </a:spcAft>
              <a:buClrTx/>
              <a:buFont typeface="Wingdings" pitchFamily="2" charset="2"/>
              <a:buChar char="v"/>
              <a:defRPr/>
            </a:pPr>
            <a:endParaRPr lang="sl-SI"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S Francetom Prešernom Bleiweis ni veliko sodeloval, Prešeren je Bleiweisa in Novice kritiziral, vendar je tudi priznaval njihovo vrednost. Očital jim je predvsem nepoznavanje slovenskega jezika (Bleiweis je nekatere članke pisal in objavljal kar v nemščini) in robatost. Priznaval jim je vlogo pri razvoju slovenščine. Po nekateri virih pa naj bi bila tudi prijatelja.</a:t>
            </a:r>
          </a:p>
          <a:p>
            <a:pPr fontAlgn="auto">
              <a:spcAft>
                <a:spcPts val="0"/>
              </a:spcAft>
              <a:buClrTx/>
              <a:defRPr/>
            </a:pPr>
            <a:endParaRPr lang="sl-SI" dirty="0">
              <a:solidFill>
                <a:schemeClr val="tx1"/>
              </a:solidFill>
            </a:endParaRPr>
          </a:p>
        </p:txBody>
      </p:sp>
      <p:pic>
        <p:nvPicPr>
          <p:cNvPr id="6146" name="Picture 2">
            <a:extLst>
              <a:ext uri="{FF2B5EF4-FFF2-40B4-BE49-F238E27FC236}">
                <a16:creationId xmlns:a16="http://schemas.microsoft.com/office/drawing/2014/main" id="{E652FD43-A353-4327-89B4-68D6DA027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13" y="5003800"/>
            <a:ext cx="2420937"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extLst>
              <a:ext uri="{FF2B5EF4-FFF2-40B4-BE49-F238E27FC236}">
                <a16:creationId xmlns:a16="http://schemas.microsoft.com/office/drawing/2014/main" id="{F7D7B0AC-D205-4814-8AA4-DF75E4F93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1403350"/>
            <a:ext cx="23495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additive="base">
                                        <p:cTn id="22" dur="1000" fill="hold"/>
                                        <p:tgtEl>
                                          <p:spTgt spid="6147"/>
                                        </p:tgtEl>
                                        <p:attrNameLst>
                                          <p:attrName>ppt_x</p:attrName>
                                        </p:attrNameLst>
                                      </p:cBhvr>
                                      <p:tavLst>
                                        <p:tav tm="0">
                                          <p:val>
                                            <p:strVal val="#ppt_x"/>
                                          </p:val>
                                        </p:tav>
                                        <p:tav tm="100000">
                                          <p:val>
                                            <p:strVal val="#ppt_x"/>
                                          </p:val>
                                        </p:tav>
                                      </p:tavLst>
                                    </p:anim>
                                    <p:anim calcmode="lin" valueType="num">
                                      <p:cBhvr additive="base">
                                        <p:cTn id="23" dur="1000" fill="hold"/>
                                        <p:tgtEl>
                                          <p:spTgt spid="614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additive="base">
                                        <p:cTn id="26" dur="1000" fill="hold"/>
                                        <p:tgtEl>
                                          <p:spTgt spid="6146"/>
                                        </p:tgtEl>
                                        <p:attrNameLst>
                                          <p:attrName>ppt_x</p:attrName>
                                        </p:attrNameLst>
                                      </p:cBhvr>
                                      <p:tavLst>
                                        <p:tav tm="0">
                                          <p:val>
                                            <p:strVal val="#ppt_x"/>
                                          </p:val>
                                        </p:tav>
                                        <p:tav tm="100000">
                                          <p:val>
                                            <p:strVal val="#ppt_x"/>
                                          </p:val>
                                        </p:tav>
                                      </p:tavLst>
                                    </p:anim>
                                    <p:anim calcmode="lin" valueType="num">
                                      <p:cBhvr additive="base">
                                        <p:cTn id="27" dur="1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a:extLst>
              <a:ext uri="{FF2B5EF4-FFF2-40B4-BE49-F238E27FC236}">
                <a16:creationId xmlns:a16="http://schemas.microsoft.com/office/drawing/2014/main" id="{2D15939C-1706-45E3-AA38-13340FBD0677}"/>
              </a:ext>
            </a:extLst>
          </p:cNvPr>
          <p:cNvSpPr>
            <a:spLocks noGrp="1"/>
          </p:cNvSpPr>
          <p:nvPr>
            <p:ph type="body" idx="1"/>
          </p:nvPr>
        </p:nvSpPr>
        <p:spPr>
          <a:xfrm>
            <a:off x="284163" y="179388"/>
            <a:ext cx="6153150" cy="6337300"/>
          </a:xfrm>
        </p:spPr>
        <p:txBody>
          <a:bodyPr rtlCol="0">
            <a:normAutofit/>
          </a:bodyPr>
          <a:lstStyle/>
          <a:p>
            <a:pPr marL="342900" indent="-342900" fontAlgn="auto">
              <a:spcAft>
                <a:spcPts val="0"/>
              </a:spcAft>
              <a:buClrTx/>
              <a:buFont typeface="Wingdings" pitchFamily="2" charset="2"/>
              <a:buChar char="v"/>
              <a:defRPr/>
            </a:pPr>
            <a:r>
              <a:rPr lang="sl-SI" dirty="0">
                <a:solidFill>
                  <a:schemeClr val="tx1"/>
                </a:solidFill>
              </a:rPr>
              <a:t>Bleiweis literature ni znal ceniti prav tako Prešernovih osebnoizpovednih umetniških del. Zanj je bila umetnost namenjena bujenju narodne zavesti in »gradnji našega jezika«. </a:t>
            </a:r>
          </a:p>
          <a:p>
            <a:pPr marL="342900" indent="-342900" fontAlgn="auto">
              <a:spcAft>
                <a:spcPts val="0"/>
              </a:spcAft>
              <a:buClrTx/>
              <a:buFont typeface="Wingdings" pitchFamily="2" charset="2"/>
              <a:buChar char="v"/>
              <a:defRPr/>
            </a:pPr>
            <a:endParaRPr lang="sl-SI"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Kot vodja </a:t>
            </a:r>
            <a:r>
              <a:rPr lang="sl-SI" dirty="0" err="1">
                <a:solidFill>
                  <a:schemeClr val="tx1"/>
                </a:solidFill>
              </a:rPr>
              <a:t>staroslovencev</a:t>
            </a:r>
            <a:r>
              <a:rPr lang="sl-SI" dirty="0">
                <a:solidFill>
                  <a:schemeClr val="tx1"/>
                </a:solidFill>
              </a:rPr>
              <a:t> je imel                                    veliko nasprotnikov, med njimi                                                    je bil najbolj opazen Fran Levstik,                                          ki se je iz Bleiweisa in njegove                                      politike pogosto norčeval,                                             tudi na račun samodrštva. </a:t>
            </a:r>
          </a:p>
          <a:p>
            <a:pPr marL="342900" indent="-342900" fontAlgn="auto">
              <a:spcAft>
                <a:spcPts val="0"/>
              </a:spcAft>
              <a:buClrTx/>
              <a:buFont typeface="Wingdings" pitchFamily="2" charset="2"/>
              <a:buChar char="v"/>
              <a:defRPr/>
            </a:pPr>
            <a:endParaRPr lang="sl-SI"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Nesoglasja je imel tudi z Josipom Stritarjem, ki je na Bleiweisov račun napisal satiro. </a:t>
            </a:r>
          </a:p>
          <a:p>
            <a:pPr marL="342900" indent="-342900" fontAlgn="auto">
              <a:spcAft>
                <a:spcPts val="0"/>
              </a:spcAft>
              <a:buClrTx/>
              <a:buFont typeface="Wingdings" pitchFamily="2" charset="2"/>
              <a:buChar char="v"/>
              <a:defRPr/>
            </a:pPr>
            <a:endParaRPr lang="sl-SI" dirty="0">
              <a:solidFill>
                <a:schemeClr val="tx1"/>
              </a:solidFill>
            </a:endParaRPr>
          </a:p>
          <a:p>
            <a:pPr marL="342900" indent="-342900" fontAlgn="auto">
              <a:spcAft>
                <a:spcPts val="0"/>
              </a:spcAft>
              <a:buClrTx/>
              <a:buFont typeface="Wingdings" pitchFamily="2" charset="2"/>
              <a:buChar char="v"/>
              <a:defRPr/>
            </a:pPr>
            <a:r>
              <a:rPr lang="sl-SI" dirty="0">
                <a:solidFill>
                  <a:schemeClr val="tx1"/>
                </a:solidFill>
              </a:rPr>
              <a:t>V dobrih odnosih pa je bil z Antonom Martinom Slomškom, s katerim si je tudi dopisoval, saj sta imela podobna stališča glede aktualnih dogajanj.</a:t>
            </a:r>
          </a:p>
          <a:p>
            <a:pPr fontAlgn="auto">
              <a:spcAft>
                <a:spcPts val="0"/>
              </a:spcAft>
              <a:defRPr/>
            </a:pPr>
            <a:endParaRPr lang="sl-SI" dirty="0"/>
          </a:p>
        </p:txBody>
      </p:sp>
      <p:pic>
        <p:nvPicPr>
          <p:cNvPr id="5122" name="Picture 2">
            <a:extLst>
              <a:ext uri="{FF2B5EF4-FFF2-40B4-BE49-F238E27FC236}">
                <a16:creationId xmlns:a16="http://schemas.microsoft.com/office/drawing/2014/main" id="{B75F8A32-D3ED-498C-88C6-A19795A00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68" y="6043992"/>
            <a:ext cx="2981740" cy="29817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extLst>
              <a:ext uri="{FF2B5EF4-FFF2-40B4-BE49-F238E27FC236}">
                <a16:creationId xmlns:a16="http://schemas.microsoft.com/office/drawing/2014/main" id="{E30D9D6E-0DCE-4245-9A97-7F1D5E3ED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851"/>
          <a:stretch>
            <a:fillRect/>
          </a:stretch>
        </p:blipFill>
        <p:spPr bwMode="auto">
          <a:xfrm>
            <a:off x="3644900" y="6172200"/>
            <a:ext cx="2300288"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a:extLst>
              <a:ext uri="{FF2B5EF4-FFF2-40B4-BE49-F238E27FC236}">
                <a16:creationId xmlns:a16="http://schemas.microsoft.com/office/drawing/2014/main" id="{3EC19086-7860-4FF6-81D6-44E9A6A93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080" y="1475656"/>
            <a:ext cx="2592288" cy="25922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1000"/>
                                        <p:tgtEl>
                                          <p:spTgt spid="5122"/>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1000"/>
                                        <p:tgtEl>
                                          <p:spTgt spid="5123"/>
                                        </p:tgtEl>
                                      </p:cBhvr>
                                    </p:animEffect>
                                  </p:childTnLst>
                                </p:cTn>
                              </p:par>
                            </p:childTnLst>
                          </p:cTn>
                        </p:par>
                        <p:par>
                          <p:cTn id="14" fill="hold" nodeType="afterGroup">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1250"/>
                                        <p:tgtEl>
                                          <p:spTgt spid="3">
                                            <p:txEl>
                                              <p:pRg st="0" end="0"/>
                                            </p:txEl>
                                          </p:spTgt>
                                        </p:tgtEl>
                                      </p:cBhvr>
                                    </p:animEffect>
                                  </p:childTnLst>
                                </p:cTn>
                              </p:par>
                            </p:childTnLst>
                          </p:cTn>
                        </p:par>
                        <p:par>
                          <p:cTn id="18" fill="hold" nodeType="afterGroup">
                            <p:stCondLst>
                              <p:cond delay="2250"/>
                            </p:stCondLst>
                            <p:childTnLst>
                              <p:par>
                                <p:cTn id="19" presetID="6"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1250"/>
                                        <p:tgtEl>
                                          <p:spTgt spid="3">
                                            <p:txEl>
                                              <p:pRg st="2" end="2"/>
                                            </p:txEl>
                                          </p:spTgt>
                                        </p:tgtEl>
                                      </p:cBhvr>
                                    </p:animEffect>
                                  </p:childTnLst>
                                </p:cTn>
                              </p:par>
                            </p:childTnLst>
                          </p:cTn>
                        </p:par>
                        <p:par>
                          <p:cTn id="22" fill="hold" nodeType="afterGroup">
                            <p:stCondLst>
                              <p:cond delay="3500"/>
                            </p:stCondLst>
                            <p:childTnLst>
                              <p:par>
                                <p:cTn id="23" presetID="6"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1250"/>
                                        <p:tgtEl>
                                          <p:spTgt spid="3">
                                            <p:txEl>
                                              <p:pRg st="4" end="4"/>
                                            </p:txEl>
                                          </p:spTgt>
                                        </p:tgtEl>
                                      </p:cBhvr>
                                    </p:animEffect>
                                  </p:childTnLst>
                                </p:cTn>
                              </p:par>
                            </p:childTnLst>
                          </p:cTn>
                        </p:par>
                        <p:par>
                          <p:cTn id="26" fill="hold" nodeType="afterGroup">
                            <p:stCondLst>
                              <p:cond delay="4750"/>
                            </p:stCondLst>
                            <p:childTnLst>
                              <p:par>
                                <p:cTn id="27" presetID="6" presetClass="entr" presetSubtype="16"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olica">
  <a:themeElements>
    <a:clrScheme name="Okolic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isarn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olic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1040</Words>
  <Application>Microsoft Office PowerPoint</Application>
  <PresentationFormat>On-screen Show (4:3)</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Wingdings</vt:lpstr>
      <vt:lpstr>Okolica</vt:lpstr>
      <vt:lpstr>Janez Bleiweis</vt:lpstr>
      <vt:lpstr>PowerPoint Presentation</vt:lpstr>
      <vt:lpstr>študij</vt:lpstr>
      <vt:lpstr>Kmetske  in rokodelske    novice</vt:lpstr>
      <vt:lpstr>PowerPoint Presentation</vt:lpstr>
      <vt:lpstr>DelO </vt:lpstr>
      <vt:lpstr>PowerPoint Presentation</vt:lpstr>
      <vt:lpstr>NASPROTOVANJA</vt:lpstr>
      <vt:lpstr>PowerPoint Presentation</vt:lpstr>
      <vt:lpstr>ZANIMIVOSTI</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2019-06-03T09:07:53Z</dcterms:created>
  <dcterms:modified xsi:type="dcterms:W3CDTF">2019-06-03T09:07:53Z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