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B0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C599420D-E7F4-4D08-8E51-2242AE2CA875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CC1CF0B3-9A0F-465A-B240-D9CF2711911F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34051485-22B4-4403-95E1-BEE4D745F49E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EDD2A32A-1E92-4FD8-875B-EA919AAD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3180-827A-488C-81D5-8C74977363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BDDB90D4-8570-4DFE-B057-0E87FCB7E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9F9F0A-A2FC-432F-990A-BF92E4C78FF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11EAFAF1-8D5E-4AD8-B3EE-FD85AA2F4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1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487B955-BD43-440C-8873-2E78E14B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6AED-5C2D-47D2-8934-F912532E40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5DDFEF83-4D8E-4D9A-8F18-52A4F2AF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24881129-C34D-4822-A85F-FE520E47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2F95-BA6E-4563-BBF4-CFEA15A251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93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B2A95DCC-3EFF-48E2-9D93-D14B83D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7080-BDFD-40F0-92AE-CEEBF46B02D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688F421D-6BAA-4168-9E97-4D9B9AE2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ABC3069E-29D5-4939-8461-E48E275E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51795-BD1A-415E-9703-78F85D1C52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6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768188EF-C9CA-457A-8CE3-83F8813F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E593-37DD-470A-B57C-487D1D2598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D487DB46-8003-4F93-987A-7383CAE2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4577693-1F18-4A35-BFA4-F71F79E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C480E-B01F-4B69-81D6-F1FDF35722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18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34F34A8A-ABA3-497C-AF4A-CE367E148C02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E431E5F-D5B0-4BC3-916E-9E21D0FC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B663-45D6-4636-9A0B-9D1B9D5881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9DEF400-C675-424A-8FB2-F7B8B4E3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B45B87A-6ABA-4047-AE21-AE64F8C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D5F37-B99D-4C89-BE5F-255EC41C2E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866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D138696A-6824-4234-B5A2-B3DB5748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DED1-3CEA-4663-AF5C-08C66C6DC65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8E331A90-183F-40E7-9ABE-24E23498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2743052C-A943-4044-840D-943C1FA9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8FDD9-0782-4410-8337-6656B0964A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331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D99E6ED5-1800-4DDD-9FFB-A332297C3D28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2223C19C-0910-4B88-ACC8-C0CA5D7FD2E6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28C92D6-617C-4B22-A7A6-AC91D8CCF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82A7C-92D3-4416-8EEB-2A8F1439C64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50436A34-2F47-494E-A7CE-EF34EEB6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1B3D09E7-2D21-4F96-B74C-CCCBC17151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2FDF-7E74-4DB4-8D69-66F7D7B1B6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9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DEF87D11-5D13-4919-8101-D4076CA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D50C-E9FA-4F4B-A6B0-D1D62BE1840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32D0904A-228C-4616-B915-A6B2C45F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4C57A93A-1209-4040-B237-8B459C38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F868-F764-4E2C-A713-CAD9469B2F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443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8B5F7794-FC83-4CCE-95DD-2E17B7DA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08F4-85A8-4C75-A5B6-8875E12097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3C87BE8C-81F5-4304-9110-C4CCB9BE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D56713A3-4E93-47B0-8FDA-E61CDC2F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12CC6-0E93-4177-8355-FA980E977D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16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ECCF161E-72C4-4C53-B13A-735596C6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5D61-0531-4A69-BA4C-0DDADA8543E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EAAE76AD-0305-4633-BEA1-1A72ED44C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CCA549-8B1D-4C8B-A415-3EFF9C8D477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4B6F2B5F-E1D3-4CCB-B177-190A152EF1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908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0253FFEC-2C31-4219-B31E-2D6853B0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4DAE-303B-47CB-A6C8-9B6C2D1809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A1596E6C-6FA4-4413-B10E-7ECCACCF0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DE4BD3-7A15-4A58-9046-ED57DB96283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3D8765FB-0042-4408-B549-A3FCE8CAE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70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8042DE22-79A1-43F7-98E3-5748B7B85F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D6D415D5-B5CD-4D0C-BA15-38E596322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8A9319-4768-41A3-B78A-FB0F52CC3C4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933A7B02-8851-4E40-B2B7-D6C567B10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06DCD1B6-12B9-49EE-8670-18EBE5B1B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2CCE4C6A-E78A-44A2-AB7C-D652D6F7F7F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382E4D7A-5145-4E2C-BFB9-B4641F27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image0-rubylane.s3.amazonaws.com/shops/julietjonesvintage/RLES1769.1L.jpg">
            <a:extLst>
              <a:ext uri="{FF2B5EF4-FFF2-40B4-BE49-F238E27FC236}">
                <a16:creationId xmlns:a16="http://schemas.microsoft.com/office/drawing/2014/main" id="{0109EDB2-A221-4524-B61E-53DCA60D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D479CCC-0AA6-4A00-8378-CBCEED8F8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95964">
            <a:off x="74613" y="5072063"/>
            <a:ext cx="4787900" cy="194310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5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Izdelali: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5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Mentorica: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51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51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l-SI" sz="5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D62ED8EE-0DA9-4A1D-BF90-C040D13D4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"/>
            <a:ext cx="8748464" cy="11247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Giovanni</a:t>
            </a:r>
            <a:r>
              <a:rPr lang="sl-SI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Boccaccio: </a:t>
            </a:r>
            <a:r>
              <a:rPr lang="sl-SI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Dekameron</a:t>
            </a:r>
            <a:endParaRPr lang="sl-SI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87420DFC-4B33-42B1-9671-8D61707C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Pripoved krajšega obsega</a:t>
            </a:r>
          </a:p>
          <a:p>
            <a:r>
              <a:rPr lang="sl-SI" altLang="sl-SI">
                <a:solidFill>
                  <a:srgbClr val="7030A0"/>
                </a:solidFill>
              </a:rPr>
              <a:t>Snov iz sodobnega/preteklega življenje (nima pravljičnih prvin)</a:t>
            </a:r>
          </a:p>
          <a:p>
            <a:r>
              <a:rPr lang="sl-SI" altLang="sl-SI">
                <a:solidFill>
                  <a:srgbClr val="7030A0"/>
                </a:solidFill>
              </a:rPr>
              <a:t>Manjše število oseb</a:t>
            </a:r>
          </a:p>
          <a:p>
            <a:r>
              <a:rPr lang="sl-SI" altLang="sl-SI">
                <a:solidFill>
                  <a:srgbClr val="7030A0"/>
                </a:solidFill>
              </a:rPr>
              <a:t>Jedrnat slog</a:t>
            </a:r>
          </a:p>
          <a:p>
            <a:r>
              <a:rPr lang="sl-SI" altLang="sl-SI">
                <a:solidFill>
                  <a:srgbClr val="7030A0"/>
                </a:solidFill>
              </a:rPr>
              <a:t>Predviden za izobraženega bralca</a:t>
            </a:r>
          </a:p>
          <a:p>
            <a:r>
              <a:rPr lang="sl-SI" altLang="sl-SI">
                <a:solidFill>
                  <a:srgbClr val="7030A0"/>
                </a:solidFill>
              </a:rPr>
              <a:t>Kratek zaplet, stopnjevanje zapleta, presenetljiv pripetljaj oz. preobrat, srečen/žalosten konec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02EC42A-9F18-4E3A-B1D7-32D4220E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rgbClr val="7030A0"/>
                </a:solidFill>
              </a:rPr>
              <a:t>NOVELA</a:t>
            </a:r>
          </a:p>
        </p:txBody>
      </p:sp>
      <p:pic>
        <p:nvPicPr>
          <p:cNvPr id="8196" name="Picture 2" descr="https://sites.sas.upenn.edu/sites/default/files/imagecache/os_modal_image_200/exemplarity/files/novelas-ejemplares-1616-coverweb.jpg">
            <a:extLst>
              <a:ext uri="{FF2B5EF4-FFF2-40B4-BE49-F238E27FC236}">
                <a16:creationId xmlns:a16="http://schemas.microsoft.com/office/drawing/2014/main" id="{0B9127AA-E6A4-4DB5-B386-0A71F5D9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0350"/>
            <a:ext cx="1905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6/67/The_Decameron.jpg/250px-The_Decameron.jpg">
            <a:extLst>
              <a:ext uri="{FF2B5EF4-FFF2-40B4-BE49-F238E27FC236}">
                <a16:creationId xmlns:a16="http://schemas.microsoft.com/office/drawing/2014/main" id="{4445FD58-86F4-46BC-96FE-8FA321A6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-41275"/>
            <a:ext cx="3708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AE4F9873-BB02-4542-A8F5-762E4838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sl-SI" altLang="sl-SI" sz="2800">
                <a:solidFill>
                  <a:srgbClr val="7030A0"/>
                </a:solidFill>
              </a:rPr>
              <a:t>1. pripovedno delo italijanske proze </a:t>
            </a:r>
          </a:p>
          <a:p>
            <a:r>
              <a:rPr lang="sl-SI" altLang="sl-SI" sz="2800">
                <a:solidFill>
                  <a:srgbClr val="7030A0"/>
                </a:solidFill>
              </a:rPr>
              <a:t>1348-1353  (14. stol. n. št.)</a:t>
            </a:r>
          </a:p>
          <a:p>
            <a:r>
              <a:rPr lang="sl-SI" altLang="sl-SI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Dekameron</a:t>
            </a:r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(iz gr. </a:t>
            </a:r>
            <a:r>
              <a:rPr lang="sl-SI" altLang="sl-SI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 hemarai      </a:t>
            </a:r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desetdnevnica)</a:t>
            </a:r>
          </a:p>
          <a:p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 kuge, ki je v letu 1348 prizadela Firence (Italijo)</a:t>
            </a:r>
          </a:p>
          <a:p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ljudi (7 deklet, 3 fantje) zapustijo mesto</a:t>
            </a:r>
          </a:p>
          <a:p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Zatečejo se v vilo, čas krajšajo z zgodbami</a:t>
            </a:r>
          </a:p>
          <a:p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Vsak 1 zgodbo</a:t>
            </a:r>
          </a:p>
          <a:p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Oblika dela: 100 novel</a:t>
            </a:r>
          </a:p>
          <a:p>
            <a:endParaRPr lang="sl-SI" altLang="sl-SI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D6553906-E2BD-44DD-81DA-45A2EB47DA0A}"/>
              </a:ext>
            </a:extLst>
          </p:cNvPr>
          <p:cNvCxnSpPr/>
          <p:nvPr/>
        </p:nvCxnSpPr>
        <p:spPr>
          <a:xfrm>
            <a:off x="5004048" y="2998787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21" name="Picture 4" descr="http://t0.gstatic.com/images?q=tbn:ANd9GcRuhZZQS2q14VH7pYZfrnWmhb890NhbRfEKQlu9itcdGY7W36FeZedkjlcn">
            <a:extLst>
              <a:ext uri="{FF2B5EF4-FFF2-40B4-BE49-F238E27FC236}">
                <a16:creationId xmlns:a16="http://schemas.microsoft.com/office/drawing/2014/main" id="{A66CAD8A-EA16-4C19-816E-4DB408CD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84613"/>
            <a:ext cx="25558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1F4471F0-89A5-4EE3-8A65-6A2E2E568C14}"/>
              </a:ext>
            </a:extLst>
          </p:cNvPr>
          <p:cNvSpPr/>
          <p:nvPr/>
        </p:nvSpPr>
        <p:spPr>
          <a:xfrm>
            <a:off x="683568" y="476672"/>
            <a:ext cx="42177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Dekameron</a:t>
            </a:r>
            <a:r>
              <a:rPr lang="sl-SI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books.adelaide.edu.au/b/boccaccio/giovanni/b664d/800px-Xaver_Winterhalter_Decameron.jpg">
            <a:extLst>
              <a:ext uri="{FF2B5EF4-FFF2-40B4-BE49-F238E27FC236}">
                <a16:creationId xmlns:a16="http://schemas.microsoft.com/office/drawing/2014/main" id="{FCCA7854-3163-42E1-A6C4-08807AC9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90750"/>
            <a:ext cx="644366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EA5BA94-5F68-4D31-8F3B-BA0B704E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"/>
            <a:ext cx="9396413" cy="2709863"/>
          </a:xfrm>
        </p:spPr>
        <p:txBody>
          <a:bodyPr/>
          <a:lstStyle/>
          <a:p>
            <a:r>
              <a:rPr lang="sl-SI" altLang="sl-SI" sz="2800">
                <a:solidFill>
                  <a:srgbClr val="7030A0"/>
                </a:solidFill>
              </a:rPr>
              <a:t>Poveličevanje: človečnosti, naravnosti, spontanosti in svobode</a:t>
            </a:r>
          </a:p>
          <a:p>
            <a:r>
              <a:rPr lang="sl-SI" altLang="sl-SI" sz="2800">
                <a:solidFill>
                  <a:srgbClr val="7030A0"/>
                </a:solidFill>
              </a:rPr>
              <a:t>Dekameron je vplival na evropsko pozno književnost</a:t>
            </a:r>
          </a:p>
        </p:txBody>
      </p:sp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D94383D3-502B-428D-BE36-B98AC32D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24479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>
                <a:solidFill>
                  <a:srgbClr val="7030A0"/>
                </a:solidFill>
              </a:rPr>
              <a:t>Motivi: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>
                <a:solidFill>
                  <a:schemeClr val="accent2"/>
                </a:solidFill>
              </a:rPr>
              <a:t>Ljubezenski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>
                <a:solidFill>
                  <a:srgbClr val="7030A0"/>
                </a:solidFill>
              </a:rPr>
              <a:t>Družinski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>
                <a:solidFill>
                  <a:srgbClr val="7030A0"/>
                </a:solidFill>
              </a:rPr>
              <a:t>Cerkveni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>
                <a:solidFill>
                  <a:srgbClr val="7030A0"/>
                </a:solidFill>
              </a:rPr>
              <a:t>Vraževerje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>
                <a:solidFill>
                  <a:srgbClr val="7030A0"/>
                </a:solidFill>
              </a:rPr>
              <a:t>Maščevanje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9FF6635E-3266-40F1-97A1-FFE08BC7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solidFill>
                  <a:srgbClr val="7030A0"/>
                </a:solidFill>
              </a:rPr>
              <a:t>Snov:</a:t>
            </a:r>
          </a:p>
          <a:p>
            <a:r>
              <a:rPr lang="sl-SI" altLang="sl-SI">
                <a:solidFill>
                  <a:srgbClr val="7030A0"/>
                </a:solidFill>
              </a:rPr>
              <a:t>  Erotična</a:t>
            </a:r>
          </a:p>
          <a:p>
            <a:r>
              <a:rPr lang="sl-SI" altLang="sl-SI">
                <a:solidFill>
                  <a:srgbClr val="7030A0"/>
                </a:solidFill>
              </a:rPr>
              <a:t>Cerkveni dostojanstveniki, menihi</a:t>
            </a:r>
          </a:p>
          <a:p>
            <a:r>
              <a:rPr lang="sl-SI" altLang="sl-SI">
                <a:solidFill>
                  <a:srgbClr val="7030A0"/>
                </a:solidFill>
              </a:rPr>
              <a:t>Plemiči, meščani, </a:t>
            </a:r>
          </a:p>
          <a:p>
            <a:r>
              <a:rPr lang="sl-SI" altLang="sl-SI">
                <a:solidFill>
                  <a:srgbClr val="7030A0"/>
                </a:solidFill>
              </a:rPr>
              <a:t>Ljudsko praznoverje</a:t>
            </a:r>
          </a:p>
          <a:p>
            <a:r>
              <a:rPr lang="sl-SI" altLang="sl-SI">
                <a:solidFill>
                  <a:srgbClr val="7030A0"/>
                </a:solidFill>
              </a:rPr>
              <a:t>Sleparstvo menihov</a:t>
            </a:r>
          </a:p>
          <a:p>
            <a:r>
              <a:rPr lang="sl-SI" altLang="sl-SI">
                <a:solidFill>
                  <a:srgbClr val="7030A0"/>
                </a:solidFill>
              </a:rPr>
              <a:t>Nebogljena nevednost, prebrisanost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A36AC52-3A44-401E-A369-8139D0EC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5E638885-2E01-465A-9586-5F689515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91475" cy="5445125"/>
          </a:xfrm>
        </p:spPr>
        <p:txBody>
          <a:bodyPr anchor="ctr"/>
          <a:lstStyle/>
          <a:p>
            <a:pPr algn="ctr"/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Rojstvo: 16.7.1313</a:t>
            </a:r>
          </a:p>
          <a:p>
            <a:pPr algn="ctr"/>
            <a:r>
              <a:rPr lang="sl-SI" altLang="sl-SI"/>
              <a:t> </a:t>
            </a:r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Neaplju študiral pravo</a:t>
            </a:r>
          </a:p>
          <a:p>
            <a:pPr algn="ctr">
              <a:buFont typeface="Wingdings 2" panose="05020102010507070707" pitchFamily="18" charset="2"/>
              <a:buNone/>
            </a:pPr>
            <a:endParaRPr lang="sl-SI" altLang="sl-SI" sz="2800">
              <a:solidFill>
                <a:srgbClr val="7030A0"/>
              </a:solidFill>
            </a:endParaRPr>
          </a:p>
          <a:p>
            <a:pPr algn="ctr"/>
            <a:endParaRPr lang="sl-SI" altLang="sl-SI" sz="2800">
              <a:solidFill>
                <a:srgbClr val="7030A0"/>
              </a:solidFill>
            </a:endParaRPr>
          </a:p>
          <a:p>
            <a:pPr algn="ctr"/>
            <a:r>
              <a:rPr lang="sl-SI" altLang="sl-SI" sz="2800">
                <a:solidFill>
                  <a:srgbClr val="7030A0"/>
                </a:solidFill>
              </a:rPr>
              <a:t>Zaljubil se je v Marijo d'Aquino</a:t>
            </a:r>
          </a:p>
          <a:p>
            <a:pPr algn="ctr"/>
            <a:r>
              <a:rPr lang="sl-SI" altLang="sl-SI" sz="2800">
                <a:solidFill>
                  <a:srgbClr val="7030A0"/>
                </a:solidFill>
              </a:rPr>
              <a:t>Ljubezen </a:t>
            </a:r>
          </a:p>
          <a:p>
            <a:pPr algn="ctr"/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staršev niso jasna</a:t>
            </a:r>
          </a:p>
          <a:p>
            <a:r>
              <a:rPr lang="sl-SI" altLang="sl-SI">
                <a:solidFill>
                  <a:srgbClr val="7030A0"/>
                </a:solidFill>
              </a:rPr>
              <a:t>Imel je ženo Margherito del Mardoli</a:t>
            </a:r>
          </a:p>
          <a:p>
            <a:r>
              <a:rPr lang="sl-SI" altLang="sl-SI">
                <a:solidFill>
                  <a:srgbClr val="7030A0"/>
                </a:solidFill>
              </a:rPr>
              <a:t>3 otroke</a:t>
            </a:r>
          </a:p>
          <a:p>
            <a:r>
              <a:rPr lang="sl-SI" altLang="sl-SI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Smrt: 21.12.1375</a:t>
            </a:r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915A12-A65E-49CF-AD01-97B33CB3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332656"/>
            <a:ext cx="317869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>
                <a:solidFill>
                  <a:schemeClr val="bg2">
                    <a:lumMod val="75000"/>
                  </a:schemeClr>
                </a:solidFill>
              </a:rPr>
              <a:t>Beseda o pisatelju </a:t>
            </a:r>
          </a:p>
        </p:txBody>
      </p:sp>
      <p:pic>
        <p:nvPicPr>
          <p:cNvPr id="12292" name="Picture 2" descr="http://www.planningatour.com/wp-content/uploads/2011/11/boccaccio.jpg">
            <a:extLst>
              <a:ext uri="{FF2B5EF4-FFF2-40B4-BE49-F238E27FC236}">
                <a16:creationId xmlns:a16="http://schemas.microsoft.com/office/drawing/2014/main" id="{2B5161ED-E619-4144-B23F-5CE64B63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gardenvisit.com/assets/madge/boccaccio/original/boccaccio_original.jpg">
            <a:extLst>
              <a:ext uri="{FF2B5EF4-FFF2-40B4-BE49-F238E27FC236}">
                <a16:creationId xmlns:a16="http://schemas.microsoft.com/office/drawing/2014/main" id="{D43F7DAB-6EE5-45EE-8B46-4CB0D729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95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3BE21D0F-6B2C-4398-AA55-D1D174AA6855}"/>
              </a:ext>
            </a:extLst>
          </p:cNvPr>
          <p:cNvCxnSpPr/>
          <p:nvPr/>
        </p:nvCxnSpPr>
        <p:spPr>
          <a:xfrm flipH="1" flipV="1">
            <a:off x="2627313" y="1268413"/>
            <a:ext cx="1800225" cy="2881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ak 8">
            <a:extLst>
              <a:ext uri="{FF2B5EF4-FFF2-40B4-BE49-F238E27FC236}">
                <a16:creationId xmlns:a16="http://schemas.microsoft.com/office/drawing/2014/main" id="{F1324D2A-806F-47E9-95A7-18C2FACB1018}"/>
              </a:ext>
            </a:extLst>
          </p:cNvPr>
          <p:cNvSpPr/>
          <p:nvPr/>
        </p:nvSpPr>
        <p:spPr>
          <a:xfrm>
            <a:off x="1692275" y="0"/>
            <a:ext cx="2447925" cy="1125538"/>
          </a:xfrm>
          <a:prstGeom prst="cloudCallout">
            <a:avLst>
              <a:gd name="adj1" fmla="val -32410"/>
              <a:gd name="adj2" fmla="val 71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 err="1">
                <a:solidFill>
                  <a:srgbClr val="00B0F0"/>
                </a:solidFill>
              </a:rPr>
              <a:t>Neusojena</a:t>
            </a:r>
            <a:r>
              <a:rPr lang="sl-SI" sz="2000" b="1" dirty="0">
                <a:solidFill>
                  <a:srgbClr val="00B0F0"/>
                </a:solidFill>
              </a:rPr>
              <a:t> </a:t>
            </a:r>
            <a:r>
              <a:rPr lang="sl-SI" sz="2000" b="1" dirty="0">
                <a:solidFill>
                  <a:srgbClr val="00B0F0"/>
                </a:solidFill>
                <a:sym typeface="Wingdings" pitchFamily="2" charset="2"/>
              </a:rPr>
              <a:t></a:t>
            </a:r>
            <a:endParaRPr lang="sl-SI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414E7-7601-4C69-BEC1-7D53A89F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>
                <a:solidFill>
                  <a:schemeClr val="bg2">
                    <a:lumMod val="75000"/>
                  </a:schemeClr>
                </a:solidFill>
              </a:rPr>
              <a:t>Novele: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638AAAE-7F54-48F8-9CA8-E82C534AD38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halfFrame">
            <a:avLst/>
          </a:prstGeom>
          <a:effectLst>
            <a:softEdge rad="635000"/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1. novela prvega dne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2. novela prvega dne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3. novela prvega dne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4. novela prvega dne...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9. novela petega dne: </a:t>
            </a:r>
            <a:r>
              <a:rPr lang="sl-SI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NOVELA O SOKOLU</a:t>
            </a:r>
          </a:p>
        </p:txBody>
      </p:sp>
      <p:sp>
        <p:nvSpPr>
          <p:cNvPr id="4" name="Interaktivni gumb: Naprej ali naslednji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FF04A0D-28F6-413D-98DC-9C10F37D556F}"/>
              </a:ext>
            </a:extLst>
          </p:cNvPr>
          <p:cNvSpPr/>
          <p:nvPr/>
        </p:nvSpPr>
        <p:spPr>
          <a:xfrm>
            <a:off x="7019925" y="3860800"/>
            <a:ext cx="1008063" cy="1008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ED6FAAFD-BE35-4BDD-8DB0-28458A37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00175"/>
          </a:xfrm>
        </p:spPr>
        <p:txBody>
          <a:bodyPr/>
          <a:lstStyle/>
          <a:p>
            <a:r>
              <a:rPr lang="sl-SI" altLang="sl-SI"/>
              <a:t>Tema: ljubezen</a:t>
            </a:r>
          </a:p>
          <a:p>
            <a:r>
              <a:rPr lang="sl-SI" altLang="sl-SI"/>
              <a:t>Osebe: Federigo, Giovanna,  Giovannin sin, sokol</a:t>
            </a:r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0A711BF-AF87-4838-83C7-F3F8213E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chemeClr val="bg2">
                    <a:lumMod val="75000"/>
                  </a:schemeClr>
                </a:solidFill>
              </a:rPr>
              <a:t>Novela o sokolu</a:t>
            </a:r>
          </a:p>
        </p:txBody>
      </p:sp>
      <p:cxnSp>
        <p:nvCxnSpPr>
          <p:cNvPr id="5" name="Raven konektor 4">
            <a:extLst>
              <a:ext uri="{FF2B5EF4-FFF2-40B4-BE49-F238E27FC236}">
                <a16:creationId xmlns:a16="http://schemas.microsoft.com/office/drawing/2014/main" id="{DDCE55D0-7DDE-420F-BA3E-5E64302D4457}"/>
              </a:ext>
            </a:extLst>
          </p:cNvPr>
          <p:cNvCxnSpPr/>
          <p:nvPr/>
        </p:nvCxnSpPr>
        <p:spPr>
          <a:xfrm flipV="1">
            <a:off x="1835696" y="3068960"/>
            <a:ext cx="1944216" cy="2736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D9733A2B-17D2-4EAB-99F2-DF4F8D5429C2}"/>
              </a:ext>
            </a:extLst>
          </p:cNvPr>
          <p:cNvCxnSpPr/>
          <p:nvPr/>
        </p:nvCxnSpPr>
        <p:spPr>
          <a:xfrm>
            <a:off x="3779912" y="3068960"/>
            <a:ext cx="2016224" cy="2592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DE4F4281-D044-416E-87B9-7DB9A7D9A81C}"/>
              </a:ext>
            </a:extLst>
          </p:cNvPr>
          <p:cNvCxnSpPr/>
          <p:nvPr/>
        </p:nvCxnSpPr>
        <p:spPr>
          <a:xfrm flipV="1">
            <a:off x="1835696" y="5661248"/>
            <a:ext cx="396044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43" name="PoljeZBesedilom 11">
            <a:extLst>
              <a:ext uri="{FF2B5EF4-FFF2-40B4-BE49-F238E27FC236}">
                <a16:creationId xmlns:a16="http://schemas.microsoft.com/office/drawing/2014/main" id="{97436D5C-8859-43F2-80D1-A5DBEF56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1025"/>
            <a:ext cx="2232025" cy="1941513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Zasnova: Federigova namigovanja Govanni, zapravljanje bogastva</a:t>
            </a:r>
          </a:p>
        </p:txBody>
      </p:sp>
      <p:sp>
        <p:nvSpPr>
          <p:cNvPr id="14344" name="PoljeZBesedilom 12">
            <a:extLst>
              <a:ext uri="{FF2B5EF4-FFF2-40B4-BE49-F238E27FC236}">
                <a16:creationId xmlns:a16="http://schemas.microsoft.com/office/drawing/2014/main" id="{C5BA980A-E894-4ADF-921C-3451F4D3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13100"/>
            <a:ext cx="2016125" cy="1020763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Zaplet: Giovannin sin  si želi sokola</a:t>
            </a:r>
          </a:p>
        </p:txBody>
      </p:sp>
      <p:sp>
        <p:nvSpPr>
          <p:cNvPr id="14345" name="PoljeZBesedilom 13">
            <a:extLst>
              <a:ext uri="{FF2B5EF4-FFF2-40B4-BE49-F238E27FC236}">
                <a16:creationId xmlns:a16="http://schemas.microsoft.com/office/drawing/2014/main" id="{6E860034-9E1B-4E18-B2A5-EB5937DE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636838"/>
            <a:ext cx="2087562" cy="714375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Vrh: sokol je na mizi</a:t>
            </a:r>
          </a:p>
        </p:txBody>
      </p:sp>
      <p:sp>
        <p:nvSpPr>
          <p:cNvPr id="14346" name="PoljeZBesedilom 14">
            <a:extLst>
              <a:ext uri="{FF2B5EF4-FFF2-40B4-BE49-F238E27FC236}">
                <a16:creationId xmlns:a16="http://schemas.microsoft.com/office/drawing/2014/main" id="{27AEA463-2E48-4A1A-A169-C394A9D4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500438"/>
            <a:ext cx="1800225" cy="1328737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Razplet: odnosi med Federigom in Giovanno</a:t>
            </a:r>
          </a:p>
        </p:txBody>
      </p:sp>
      <p:sp>
        <p:nvSpPr>
          <p:cNvPr id="14347" name="PoljeZBesedilom 15">
            <a:extLst>
              <a:ext uri="{FF2B5EF4-FFF2-40B4-BE49-F238E27FC236}">
                <a16:creationId xmlns:a16="http://schemas.microsoft.com/office/drawing/2014/main" id="{8744BFC1-0728-4E6A-882B-F0284A61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013325"/>
            <a:ext cx="1871663" cy="1327150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Razsnova: Federigo in Giovanna se poročita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eathersanimations.com/books/book96.gif">
            <a:extLst>
              <a:ext uri="{FF2B5EF4-FFF2-40B4-BE49-F238E27FC236}">
                <a16:creationId xmlns:a16="http://schemas.microsoft.com/office/drawing/2014/main" id="{BC5C3713-3AB9-429F-91DD-6C6C7E034C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heathersanimations.com/books/book00070.gif">
            <a:extLst>
              <a:ext uri="{FF2B5EF4-FFF2-40B4-BE49-F238E27FC236}">
                <a16:creationId xmlns:a16="http://schemas.microsoft.com/office/drawing/2014/main" id="{107367C6-4261-4EDE-A5CD-DC15FF08E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04813"/>
            <a:ext cx="12096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boy with a paper bag on hi head  animation">
            <a:extLst>
              <a:ext uri="{FF2B5EF4-FFF2-40B4-BE49-F238E27FC236}">
                <a16:creationId xmlns:a16="http://schemas.microsoft.com/office/drawing/2014/main" id="{3A7B92F4-4EFB-4937-A444-92097A1F86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19319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 baby reading animation">
            <a:extLst>
              <a:ext uri="{FF2B5EF4-FFF2-40B4-BE49-F238E27FC236}">
                <a16:creationId xmlns:a16="http://schemas.microsoft.com/office/drawing/2014/main" id="{3F9D998D-981E-445A-AE81-8FD3909044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6250"/>
            <a:ext cx="10763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white rabbit and   clock animation">
            <a:extLst>
              <a:ext uri="{FF2B5EF4-FFF2-40B4-BE49-F238E27FC236}">
                <a16:creationId xmlns:a16="http://schemas.microsoft.com/office/drawing/2014/main" id="{D1D9A948-249E-45DF-BF84-070AB92FB1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1428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heathersanimations.com/africa/boywave.gif">
            <a:extLst>
              <a:ext uri="{FF2B5EF4-FFF2-40B4-BE49-F238E27FC236}">
                <a16:creationId xmlns:a16="http://schemas.microsoft.com/office/drawing/2014/main" id="{00DBE6FF-7EA4-4E45-928C-4AFDB8997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151288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http://heathersanimations.com/aliens/alien00076.gif">
            <a:extLst>
              <a:ext uri="{FF2B5EF4-FFF2-40B4-BE49-F238E27FC236}">
                <a16:creationId xmlns:a16="http://schemas.microsoft.com/office/drawing/2014/main" id="{03DFDE58-EABA-4338-B099-7999D83E9C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13573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boy clapping  animation">
            <a:extLst>
              <a:ext uri="{FF2B5EF4-FFF2-40B4-BE49-F238E27FC236}">
                <a16:creationId xmlns:a16="http://schemas.microsoft.com/office/drawing/2014/main" id="{B6EEBED8-A03F-4BCB-B851-2537CDABC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49500"/>
            <a:ext cx="21018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 descr="girls and boys  animations">
            <a:extLst>
              <a:ext uri="{FF2B5EF4-FFF2-40B4-BE49-F238E27FC236}">
                <a16:creationId xmlns:a16="http://schemas.microsoft.com/office/drawing/2014/main" id="{3B757E97-0BF9-463D-AC26-0A697A0607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18970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ballerina dancer animation">
            <a:extLst>
              <a:ext uri="{FF2B5EF4-FFF2-40B4-BE49-F238E27FC236}">
                <a16:creationId xmlns:a16="http://schemas.microsoft.com/office/drawing/2014/main" id="{8C74788F-5EC0-4737-AF66-2BB1C754D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42888"/>
            <a:ext cx="123983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4" descr="clown animation">
            <a:extLst>
              <a:ext uri="{FF2B5EF4-FFF2-40B4-BE49-F238E27FC236}">
                <a16:creationId xmlns:a16="http://schemas.microsoft.com/office/drawing/2014/main" id="{F93F3C7E-54F3-42F9-B03A-1C33C806F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371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6" descr=" cowboy animation">
            <a:extLst>
              <a:ext uri="{FF2B5EF4-FFF2-40B4-BE49-F238E27FC236}">
                <a16:creationId xmlns:a16="http://schemas.microsoft.com/office/drawing/2014/main" id="{7B38C9A0-C370-40C7-A848-A88960BA5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05338"/>
            <a:ext cx="16224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8" descr="geisha girl and kitten  animation">
            <a:extLst>
              <a:ext uri="{FF2B5EF4-FFF2-40B4-BE49-F238E27FC236}">
                <a16:creationId xmlns:a16="http://schemas.microsoft.com/office/drawing/2014/main" id="{D0786BAB-D65E-4C6A-A7BE-64615FCD67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10050"/>
            <a:ext cx="1857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0" descr=" ride  wedding animation">
            <a:extLst>
              <a:ext uri="{FF2B5EF4-FFF2-40B4-BE49-F238E27FC236}">
                <a16:creationId xmlns:a16="http://schemas.microsoft.com/office/drawing/2014/main" id="{5C66BA90-5FFC-49BD-9871-814F0CCBD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22763"/>
            <a:ext cx="1522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avokotnik 18">
            <a:extLst>
              <a:ext uri="{FF2B5EF4-FFF2-40B4-BE49-F238E27FC236}">
                <a16:creationId xmlns:a16="http://schemas.microsoft.com/office/drawing/2014/main" id="{AB873CC0-BC6D-40D9-9A18-F9D2AD16016E}"/>
              </a:ext>
            </a:extLst>
          </p:cNvPr>
          <p:cNvSpPr/>
          <p:nvPr/>
        </p:nvSpPr>
        <p:spPr>
          <a:xfrm rot="1430730">
            <a:off x="1259525" y="2967335"/>
            <a:ext cx="66249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Hvala za pozornost!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9" grpId="1" build="allAtOnce"/>
      <p:bldP spid="19" grpId="2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206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Constantia</vt:lpstr>
      <vt:lpstr>Times New Roman</vt:lpstr>
      <vt:lpstr>Wingdings</vt:lpstr>
      <vt:lpstr>Wingdings 2</vt:lpstr>
      <vt:lpstr>Papir</vt:lpstr>
      <vt:lpstr>Giovanni Boccaccio: Dekameron</vt:lpstr>
      <vt:lpstr>NOVELA</vt:lpstr>
      <vt:lpstr>PowerPoint Presentation</vt:lpstr>
      <vt:lpstr>PowerPoint Presentation</vt:lpstr>
      <vt:lpstr>PowerPoint Presentation</vt:lpstr>
      <vt:lpstr>Beseda o pisatelju </vt:lpstr>
      <vt:lpstr>Novele:</vt:lpstr>
      <vt:lpstr>Novela o sokolu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2019-06-03T09:07:54Z</dcterms:created>
  <dcterms:modified xsi:type="dcterms:W3CDTF">2019-06-03T09:07:54Z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