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1"/>
  </p:sldMasterIdLst>
  <p:sldIdLst>
    <p:sldId id="259" r:id="rId2"/>
    <p:sldId id="256" r:id="rId3"/>
    <p:sldId id="257" r:id="rId4"/>
    <p:sldId id="258" r:id="rId5"/>
    <p:sldId id="263" r:id="rId6"/>
    <p:sldId id="268" r:id="rId7"/>
    <p:sldId id="260" r:id="rId8"/>
    <p:sldId id="261" r:id="rId9"/>
    <p:sldId id="262" r:id="rId10"/>
    <p:sldId id="280" r:id="rId11"/>
    <p:sldId id="264" r:id="rId12"/>
    <p:sldId id="265" r:id="rId13"/>
    <p:sldId id="266" r:id="rId14"/>
    <p:sldId id="267" r:id="rId15"/>
    <p:sldId id="269" r:id="rId16"/>
    <p:sldId id="272" r:id="rId17"/>
    <p:sldId id="285" r:id="rId18"/>
    <p:sldId id="281" r:id="rId19"/>
    <p:sldId id="283" r:id="rId20"/>
    <p:sldId id="286" r:id="rId21"/>
    <p:sldId id="287" r:id="rId22"/>
    <p:sldId id="275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2" autoAdjust="0"/>
    <p:restoredTop sz="94617" autoAdjust="0"/>
  </p:normalViewPr>
  <p:slideViewPr>
    <p:cSldViewPr>
      <p:cViewPr varScale="1">
        <p:scale>
          <a:sx n="113" d="100"/>
          <a:sy n="113" d="100"/>
        </p:scale>
        <p:origin x="10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>
            <a:extLst>
              <a:ext uri="{FF2B5EF4-FFF2-40B4-BE49-F238E27FC236}">
                <a16:creationId xmlns:a16="http://schemas.microsoft.com/office/drawing/2014/main" id="{BED1947D-AE9D-41C3-9BA9-288548A250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63" name="Rectangle 3">
              <a:extLst>
                <a:ext uri="{FF2B5EF4-FFF2-40B4-BE49-F238E27FC236}">
                  <a16:creationId xmlns:a16="http://schemas.microsoft.com/office/drawing/2014/main" id="{5094B5DA-4C67-4D07-B20B-137F59D5B5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92164" name="Rectangle 4">
              <a:extLst>
                <a:ext uri="{FF2B5EF4-FFF2-40B4-BE49-F238E27FC236}">
                  <a16:creationId xmlns:a16="http://schemas.microsoft.com/office/drawing/2014/main" id="{AD3FCD03-579E-42EF-B683-06EA819A4A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92165" name="Group 5">
              <a:extLst>
                <a:ext uri="{FF2B5EF4-FFF2-40B4-BE49-F238E27FC236}">
                  <a16:creationId xmlns:a16="http://schemas.microsoft.com/office/drawing/2014/main" id="{EBBE0DB9-2D01-4187-A3AD-4B7720239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2166" name="Rectangle 6">
                <a:extLst>
                  <a:ext uri="{FF2B5EF4-FFF2-40B4-BE49-F238E27FC236}">
                    <a16:creationId xmlns:a16="http://schemas.microsoft.com/office/drawing/2014/main" id="{1E06AC88-37B1-4189-BD88-F667231D69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67" name="Rectangle 7">
                <a:extLst>
                  <a:ext uri="{FF2B5EF4-FFF2-40B4-BE49-F238E27FC236}">
                    <a16:creationId xmlns:a16="http://schemas.microsoft.com/office/drawing/2014/main" id="{B01C108E-88A0-4483-BE61-E787CF1EB4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68" name="Rectangle 8">
                <a:extLst>
                  <a:ext uri="{FF2B5EF4-FFF2-40B4-BE49-F238E27FC236}">
                    <a16:creationId xmlns:a16="http://schemas.microsoft.com/office/drawing/2014/main" id="{51FE3518-282C-4344-B2F1-F0A28AD40D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69" name="Rectangle 9">
                <a:extLst>
                  <a:ext uri="{FF2B5EF4-FFF2-40B4-BE49-F238E27FC236}">
                    <a16:creationId xmlns:a16="http://schemas.microsoft.com/office/drawing/2014/main" id="{6A245761-7FAD-4262-93ED-0E1C9E8F6E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0" name="Rectangle 10">
                <a:extLst>
                  <a:ext uri="{FF2B5EF4-FFF2-40B4-BE49-F238E27FC236}">
                    <a16:creationId xmlns:a16="http://schemas.microsoft.com/office/drawing/2014/main" id="{F356C9DD-7947-4112-A309-64069D3B72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1" name="Rectangle 11">
                <a:extLst>
                  <a:ext uri="{FF2B5EF4-FFF2-40B4-BE49-F238E27FC236}">
                    <a16:creationId xmlns:a16="http://schemas.microsoft.com/office/drawing/2014/main" id="{FB8A1E7E-683E-4467-BC02-177A7C9502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2" name="Rectangle 12">
                <a:extLst>
                  <a:ext uri="{FF2B5EF4-FFF2-40B4-BE49-F238E27FC236}">
                    <a16:creationId xmlns:a16="http://schemas.microsoft.com/office/drawing/2014/main" id="{9D3CF2DF-1D58-426B-AF4A-74FB3DDB25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3" name="Rectangle 13">
                <a:extLst>
                  <a:ext uri="{FF2B5EF4-FFF2-40B4-BE49-F238E27FC236}">
                    <a16:creationId xmlns:a16="http://schemas.microsoft.com/office/drawing/2014/main" id="{49E3D113-7347-4E70-86BC-CF86FCA249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4" name="Rectangle 14">
                <a:extLst>
                  <a:ext uri="{FF2B5EF4-FFF2-40B4-BE49-F238E27FC236}">
                    <a16:creationId xmlns:a16="http://schemas.microsoft.com/office/drawing/2014/main" id="{998C5BEF-7EEB-411B-BD2F-C3EA50619E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75" name="Rectangle 15">
                <a:extLst>
                  <a:ext uri="{FF2B5EF4-FFF2-40B4-BE49-F238E27FC236}">
                    <a16:creationId xmlns:a16="http://schemas.microsoft.com/office/drawing/2014/main" id="{5459DFF9-A572-45B8-B3C8-18A6F89FBD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altLang="sl-SI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2176" name="Rectangle 16">
            <a:extLst>
              <a:ext uri="{FF2B5EF4-FFF2-40B4-BE49-F238E27FC236}">
                <a16:creationId xmlns:a16="http://schemas.microsoft.com/office/drawing/2014/main" id="{A4915152-A666-405F-BBB0-B231309AF2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2177" name="Rectangle 17">
            <a:extLst>
              <a:ext uri="{FF2B5EF4-FFF2-40B4-BE49-F238E27FC236}">
                <a16:creationId xmlns:a16="http://schemas.microsoft.com/office/drawing/2014/main" id="{888B3B79-3CA4-46E8-9E89-21A8DF6676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2178" name="Rectangle 18">
            <a:extLst>
              <a:ext uri="{FF2B5EF4-FFF2-40B4-BE49-F238E27FC236}">
                <a16:creationId xmlns:a16="http://schemas.microsoft.com/office/drawing/2014/main" id="{123CDCEB-945B-4918-A962-1E33136EF4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927E86-9CDB-4F2C-BA5B-4F2E1978528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2179" name="Rectangle 19">
            <a:extLst>
              <a:ext uri="{FF2B5EF4-FFF2-40B4-BE49-F238E27FC236}">
                <a16:creationId xmlns:a16="http://schemas.microsoft.com/office/drawing/2014/main" id="{61EB1BF8-9E0C-43FC-A96F-B723F78EBE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92180" name="Rectangle 20">
            <a:extLst>
              <a:ext uri="{FF2B5EF4-FFF2-40B4-BE49-F238E27FC236}">
                <a16:creationId xmlns:a16="http://schemas.microsoft.com/office/drawing/2014/main" id="{05B2FEDA-7434-4554-9936-FB66908BE86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3AE8-98CF-47AA-99B6-3FADF15D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8E2F5-64AE-4B84-8BF3-975B98DDF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A80B0-5AEE-4192-932B-9FEAD3583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4C90D-91EB-4869-BD3E-08BB4677D6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AF5592-7100-4E63-8E94-374B42E5FB8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BE53EA-80A9-46C3-BFA6-DCAB55C3DA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146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CB46AD-2F5A-410B-886B-DE01D62AA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57F57-1874-4448-B1A5-AC73092D1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A803B-2D55-4152-9D3D-5DC6DE89A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2E83-B290-48F8-BBE1-84AC2872B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71C556-FC57-4600-99AD-55C9144CAA06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8B0DE9-FD88-4041-983A-E7E77068ADD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426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0D1A-DE68-43C1-B043-BDE9BDED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CBD7A-1355-4900-BB88-A54D70BC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353BA-A20C-4AD0-88ED-C57B9504F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CF8DD-7BB8-400F-8A5D-6B5F033CEB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7680F5-C8C6-4CC8-A6A1-334B0022CDB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5F068C-0B03-49B0-9058-9E0D94DA69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101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BECF-A957-4CD8-9A42-738FAC66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C6360-C1C2-464A-BDA2-A4B71025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469CB-D87F-462C-BA5E-4A4143F8D3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36F68-A89D-4666-A255-CC2F5B97F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FEE376-7457-4252-8760-E975E904901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9218A3-2CA2-4953-8264-0BAA4347E9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979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7024-273B-4225-B588-511FE49B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4028-3DCE-4574-BCC7-D0FFAE34A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85097-1B3C-491F-A662-4C2D40FEA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3DF98-A513-4FF7-B47B-549D09A7B2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905-E452-44B5-91F5-D8BD811D2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3F2749-7BE5-472C-AB67-E30E50C739C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58E54-7AB9-43FC-9D52-819BB97D7DB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584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D538-E7CD-4689-BF82-39A1B318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C6405-6330-400B-8541-0D5454870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504C6-26BC-4622-839F-4EBCB9D4C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D5029-B105-43D1-A16B-F7862CC1D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4BA9CF-A5F8-49BA-ADA5-B94319B6F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72FC45-16F2-46C4-980E-46D45061B7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2D9937-C038-42DD-8E4A-D73B6D9A8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43D9C0-FE06-4BE7-95E2-10228175CC9E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4234B35-ADDA-417A-92F0-CB20B21E986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710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83E0-65F8-4EFB-8BA7-3A4AE3F0A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CE789-3AEA-44A6-B153-C036936027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19546-69C7-4770-B8A8-64D893AB72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144D05-8DFA-4A24-9C2F-AD9AF4B2673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B70B6-A78C-40A6-A043-55A4DB809C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17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A22DC-8E8E-49C3-A639-BFF270D4F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6BA817-E119-479C-AF9F-EDB96E817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6A64F-59A0-4DFE-9A95-B52B67197EC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8254-42C8-4EED-80BD-65C7C801E6F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737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2F2D-1AF1-43C1-A082-74F32C6D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08DCB-C95A-4188-B746-205F3158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802A1-7D0B-4BDD-8E3A-4F7653A32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F745B-306D-4C69-9615-EE3D80481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98DA0-7BEA-41BF-AB45-834A022A1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3E0C3-EB02-4E35-BFED-00070E2721C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39239-C2D2-42F7-9D11-07DA0903BA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3184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36FA-5E8C-4398-8AA4-F4BCC30F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9C2CD-1C9B-45B8-B0B8-00D5E8700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212BC-163E-43A2-BB79-56595488C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FAF9C-8367-49D4-87FC-94C56080C6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F05A-109C-4670-993F-CF8BFF244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061ED2-0B74-4D4F-80C9-DC00D5BDB69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5ECCA-5D16-4919-BF5E-5E034BB6FA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982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46C1671-18C2-48EF-9A02-05CF2FEB6E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sl-SI" altLang="sl-SI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0B48EB45-0A7B-415D-AB0C-C7F8833997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B03A3521-31F1-4E4E-A291-FA220594200E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91140" name="Group 4">
            <a:extLst>
              <a:ext uri="{FF2B5EF4-FFF2-40B4-BE49-F238E27FC236}">
                <a16:creationId xmlns:a16="http://schemas.microsoft.com/office/drawing/2014/main" id="{067FE230-A114-4E5B-81F7-A875B94459F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1141" name="Rectangle 5">
              <a:extLst>
                <a:ext uri="{FF2B5EF4-FFF2-40B4-BE49-F238E27FC236}">
                  <a16:creationId xmlns:a16="http://schemas.microsoft.com/office/drawing/2014/main" id="{AB315299-135A-49C0-89A5-A557AED7F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91142" name="Rectangle 6">
              <a:extLst>
                <a:ext uri="{FF2B5EF4-FFF2-40B4-BE49-F238E27FC236}">
                  <a16:creationId xmlns:a16="http://schemas.microsoft.com/office/drawing/2014/main" id="{945A9C52-FEAF-4CFE-82F2-F66820FE5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91143" name="Rectangle 7">
              <a:extLst>
                <a:ext uri="{FF2B5EF4-FFF2-40B4-BE49-F238E27FC236}">
                  <a16:creationId xmlns:a16="http://schemas.microsoft.com/office/drawing/2014/main" id="{5D95E1B0-F96C-4EBB-9577-DE24C6973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91144" name="Rectangle 8">
              <a:extLst>
                <a:ext uri="{FF2B5EF4-FFF2-40B4-BE49-F238E27FC236}">
                  <a16:creationId xmlns:a16="http://schemas.microsoft.com/office/drawing/2014/main" id="{B42890A6-FB48-4952-9315-A182BCB94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91145" name="Rectangle 9">
              <a:extLst>
                <a:ext uri="{FF2B5EF4-FFF2-40B4-BE49-F238E27FC236}">
                  <a16:creationId xmlns:a16="http://schemas.microsoft.com/office/drawing/2014/main" id="{AD708C8B-0CAA-4E55-9749-0025D43A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accent2"/>
                </a:solidFill>
              </a:endParaRPr>
            </a:p>
          </p:txBody>
        </p:sp>
        <p:sp>
          <p:nvSpPr>
            <p:cNvPr id="91146" name="Rectangle 10">
              <a:extLst>
                <a:ext uri="{FF2B5EF4-FFF2-40B4-BE49-F238E27FC236}">
                  <a16:creationId xmlns:a16="http://schemas.microsoft.com/office/drawing/2014/main" id="{A323F71B-B768-4BFE-8A93-7E93997CE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hlink"/>
                </a:solidFill>
              </a:endParaRPr>
            </a:p>
          </p:txBody>
        </p:sp>
        <p:sp>
          <p:nvSpPr>
            <p:cNvPr id="91147" name="Rectangle 11">
              <a:extLst>
                <a:ext uri="{FF2B5EF4-FFF2-40B4-BE49-F238E27FC236}">
                  <a16:creationId xmlns:a16="http://schemas.microsoft.com/office/drawing/2014/main" id="{92F6B881-4F90-4C74-83BF-28EFF6C0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 sz="2400">
                <a:latin typeface="Times New Roman" panose="02020603050405020304" pitchFamily="18" charset="0"/>
              </a:endParaRPr>
            </a:p>
          </p:txBody>
        </p:sp>
        <p:sp>
          <p:nvSpPr>
            <p:cNvPr id="91148" name="Rectangle 12">
              <a:extLst>
                <a:ext uri="{FF2B5EF4-FFF2-40B4-BE49-F238E27FC236}">
                  <a16:creationId xmlns:a16="http://schemas.microsoft.com/office/drawing/2014/main" id="{5553150C-BDEC-4488-B95F-B3FC955F8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accent2"/>
                </a:solidFill>
              </a:endParaRPr>
            </a:p>
          </p:txBody>
        </p:sp>
        <p:sp>
          <p:nvSpPr>
            <p:cNvPr id="91149" name="Rectangle 13">
              <a:extLst>
                <a:ext uri="{FF2B5EF4-FFF2-40B4-BE49-F238E27FC236}">
                  <a16:creationId xmlns:a16="http://schemas.microsoft.com/office/drawing/2014/main" id="{2C947775-D343-4AB2-8499-5183A094D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altLang="sl-SI">
                <a:solidFill>
                  <a:schemeClr val="accent2"/>
                </a:solidFill>
              </a:endParaRPr>
            </a:p>
          </p:txBody>
        </p:sp>
      </p:grpSp>
      <p:sp>
        <p:nvSpPr>
          <p:cNvPr id="91150" name="Rectangle 14">
            <a:extLst>
              <a:ext uri="{FF2B5EF4-FFF2-40B4-BE49-F238E27FC236}">
                <a16:creationId xmlns:a16="http://schemas.microsoft.com/office/drawing/2014/main" id="{28D575D9-BDBD-4713-A847-B60939E3B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91151" name="Rectangle 15">
            <a:extLst>
              <a:ext uri="{FF2B5EF4-FFF2-40B4-BE49-F238E27FC236}">
                <a16:creationId xmlns:a16="http://schemas.microsoft.com/office/drawing/2014/main" id="{72D8CED4-5552-449D-AEE2-C9EEC5394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91152" name="Rectangle 16">
            <a:extLst>
              <a:ext uri="{FF2B5EF4-FFF2-40B4-BE49-F238E27FC236}">
                <a16:creationId xmlns:a16="http://schemas.microsoft.com/office/drawing/2014/main" id="{A92BFF7D-1919-4A52-A7C1-2C4F6941D3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urger.si/Ljubljana/Cerkve_Roznik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7B31A21-4ECF-44A4-B436-270124E33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flipV="1">
            <a:off x="473075" y="757238"/>
            <a:ext cx="8213725" cy="71437"/>
          </a:xfrm>
        </p:spPr>
        <p:txBody>
          <a:bodyPr/>
          <a:lstStyle/>
          <a:p>
            <a:endParaRPr lang="sl-SI" altLang="sl-SI" sz="4000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87810F0F-E887-4D3C-988D-D4494C2E42E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76250"/>
            <a:ext cx="8101013" cy="6121400"/>
          </a:xfr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CE845B9D-9806-4BEA-B73A-0EEE4C1C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576263"/>
          </a:xfrm>
        </p:spPr>
        <p:txBody>
          <a:bodyPr/>
          <a:lstStyle/>
          <a:p>
            <a:r>
              <a:rPr lang="sl-SI" altLang="sl-SI" sz="4000" b="1">
                <a:latin typeface="Harrington" panose="04040505050002020702" pitchFamily="82" charset="0"/>
              </a:rPr>
              <a:t>Simbolizem: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6730AE06-9E80-4065-822A-48FEF8CFE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 b="1">
                <a:latin typeface="Harrington" panose="04040505050002020702" pitchFamily="82" charset="0"/>
              </a:rPr>
              <a:t>Umetnostna smer ob koncu 19. in v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 b="1">
                <a:latin typeface="Harrington" panose="04040505050002020702" pitchFamily="82" charset="0"/>
              </a:rPr>
              <a:t>	začetku 20. stoletja, ki izraža duhovno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400" b="1">
                <a:latin typeface="Harrington" panose="04040505050002020702" pitchFamily="82" charset="0"/>
              </a:rPr>
              <a:t>	dojemanje sveta zlasti s simboli.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400" b="1">
              <a:latin typeface="Harrington" panose="04040505050002020702" pitchFamily="8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4000" b="1">
                <a:latin typeface="Harrington" panose="04040505050002020702" pitchFamily="82" charset="0"/>
              </a:rPr>
              <a:t>Simbol: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Harrington" panose="04040505050002020702" pitchFamily="82" charset="0"/>
              </a:rPr>
              <a:t> - Je podoben besedi s prenesenim pomenom,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Harrington" panose="04040505050002020702" pitchFamily="82" charset="0"/>
              </a:rPr>
              <a:t>   le da seže globlje v vsebinska razmerja.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800" b="1">
                <a:latin typeface="Harrington" panose="04040505050002020702" pitchFamily="82" charset="0"/>
              </a:rPr>
              <a:t>- Je pojav, dogodek …, ki ga je mogoče dojeti šele v okviru celotnega konteksta.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 b="1">
                <a:latin typeface="Harrington" panose="04040505050002020702" pitchFamily="82" charset="0"/>
              </a:rPr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 b="1">
                <a:latin typeface="Harrington" panose="04040505050002020702" pitchFamily="82" charset="0"/>
              </a:rPr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 b="1">
                <a:latin typeface="Harrington" panose="04040505050002020702" pitchFamily="82" charset="0"/>
              </a:rPr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800" b="1">
              <a:latin typeface="Harrington" panose="04040505050002020702" pitchFamily="8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800" b="1">
              <a:latin typeface="Harrington" panose="04040505050002020702" pitchFamily="8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800" b="1">
              <a:latin typeface="Harrington" panose="04040505050002020702" pitchFamily="82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l-SI" altLang="sl-SI" sz="2800" b="1">
              <a:latin typeface="Harrington" panose="04040505050002020702" pitchFamily="82" charset="0"/>
            </a:endParaRPr>
          </a:p>
          <a:p>
            <a:pPr>
              <a:lnSpc>
                <a:spcPct val="80000"/>
              </a:lnSpc>
            </a:pPr>
            <a:endParaRPr lang="sl-SI" altLang="sl-SI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3EF5171-8672-4DD5-AC9D-183CA8DDC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992188"/>
          </a:xfrm>
        </p:spPr>
        <p:txBody>
          <a:bodyPr/>
          <a:lstStyle/>
          <a:p>
            <a:pPr algn="ctr"/>
            <a:r>
              <a:rPr lang="sl-SI" altLang="sl-SI" b="1">
                <a:latin typeface="Harrington" panose="04040505050002020702" pitchFamily="82" charset="0"/>
              </a:rPr>
              <a:t>Osrednji predstavniki: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68B8A97-EDF7-4027-B83B-31A72299A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752975"/>
          </a:xfrm>
        </p:spPr>
        <p:txBody>
          <a:bodyPr/>
          <a:lstStyle/>
          <a:p>
            <a:r>
              <a:rPr lang="sl-SI" altLang="sl-SI" sz="3600" b="1">
                <a:latin typeface="Harrington" panose="04040505050002020702" pitchFamily="82" charset="0"/>
              </a:rPr>
              <a:t>Dragotin Kette</a:t>
            </a:r>
          </a:p>
          <a:p>
            <a:r>
              <a:rPr lang="sl-SI" altLang="sl-SI" sz="3600" b="1">
                <a:latin typeface="Harrington" panose="04040505050002020702" pitchFamily="82" charset="0"/>
              </a:rPr>
              <a:t>Josip Murn</a:t>
            </a:r>
          </a:p>
          <a:p>
            <a:r>
              <a:rPr lang="sl-SI" altLang="sl-SI" sz="3600" b="1" u="sng">
                <a:latin typeface="Harrington" panose="04040505050002020702" pitchFamily="82" charset="0"/>
              </a:rPr>
              <a:t>Ivan Cankar</a:t>
            </a:r>
          </a:p>
          <a:p>
            <a:r>
              <a:rPr lang="sl-SI" altLang="sl-SI" sz="3600" b="1">
                <a:latin typeface="Harrington" panose="04040505050002020702" pitchFamily="82" charset="0"/>
              </a:rPr>
              <a:t>Oton Župančič</a:t>
            </a:r>
          </a:p>
          <a:p>
            <a:r>
              <a:rPr lang="sl-SI" altLang="sl-SI" sz="3600" b="1">
                <a:latin typeface="Harrington" panose="04040505050002020702" pitchFamily="82" charset="0"/>
              </a:rPr>
              <a:t>Alojz Gradnik</a:t>
            </a:r>
          </a:p>
          <a:p>
            <a:r>
              <a:rPr lang="sl-SI" altLang="sl-SI" sz="3600" b="1">
                <a:latin typeface="Harrington" panose="04040505050002020702" pitchFamily="82" charset="0"/>
              </a:rPr>
              <a:t>Izidor Cankar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FE5050F-A309-4D2E-8A44-7E30E689B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sl-SI" altLang="sl-SI" sz="4000" b="1">
                <a:latin typeface="Harrington" panose="04040505050002020702" pitchFamily="82" charset="0"/>
              </a:rPr>
              <a:t>IVAN CANKAR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1B5E6110-6CC5-468F-A64C-17DC5E90FD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3100" b="1">
                <a:latin typeface="Harrington" panose="04040505050002020702" pitchFamily="82" charset="0"/>
              </a:rPr>
              <a:t>Rodil se je Na klancu na Vrhniki, kot osmi otrok obrtniško-proletarske družine. </a:t>
            </a:r>
          </a:p>
          <a:p>
            <a:pPr>
              <a:lnSpc>
                <a:spcPct val="80000"/>
              </a:lnSpc>
            </a:pPr>
            <a:r>
              <a:rPr lang="sl-SI" altLang="sl-SI" sz="3100" b="1">
                <a:latin typeface="Harrington" panose="04040505050002020702" pitchFamily="82" charset="0"/>
              </a:rPr>
              <a:t> Leta 1882 se je Cankar vpisal v osnovno šolo na vrhniškem hribu. </a:t>
            </a:r>
          </a:p>
          <a:p>
            <a:pPr>
              <a:lnSpc>
                <a:spcPct val="80000"/>
              </a:lnSpc>
            </a:pPr>
            <a:r>
              <a:rPr lang="sl-SI" altLang="sl-SI" sz="3100" b="1">
                <a:latin typeface="Harrington" panose="04040505050002020702" pitchFamily="82" charset="0"/>
              </a:rPr>
              <a:t>Po maturi, ki jo je opravil leta 1896, je odšel na Dunaj študirat stavbarstvo.  Kmalu si je premislil in se prepisal na slavistiko. </a:t>
            </a:r>
          </a:p>
          <a:p>
            <a:pPr>
              <a:lnSpc>
                <a:spcPct val="80000"/>
              </a:lnSpc>
            </a:pPr>
            <a:r>
              <a:rPr lang="sl-SI" altLang="sl-SI" sz="3100" b="1">
                <a:latin typeface="Harrington" panose="04040505050002020702" pitchFamily="82" charset="0"/>
              </a:rPr>
              <a:t>Kot kraj njegove smrti beležimo Cukrarno v Ljubljani. Pokopali so ga na ljubljanskih Žalah v t.i. grobnici moderne, kjer so pokopani tudi Josip Murn, Dragotin Kette in Oton Župančič</a:t>
            </a:r>
            <a:r>
              <a:rPr lang="sl-SI" altLang="sl-SI" sz="3100">
                <a:latin typeface="Harrington" panose="04040505050002020702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8AAA929-3A74-42D3-86DD-F479ECB32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sl-SI" altLang="sl-SI" b="1">
                <a:latin typeface="Harrington" panose="04040505050002020702" pitchFamily="82" charset="0"/>
              </a:rPr>
              <a:t>Literarno ustvarjanje: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51414CB0-CF64-46D8-8966-B2552A50C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040312"/>
          </a:xfrm>
        </p:spPr>
        <p:txBody>
          <a:bodyPr/>
          <a:lstStyle/>
          <a:p>
            <a:r>
              <a:rPr lang="sl-SI" altLang="sl-SI" sz="3600" b="1">
                <a:latin typeface="Harrington" panose="04040505050002020702" pitchFamily="82" charset="0"/>
              </a:rPr>
              <a:t>Cankarjevo predstavljanje stvarnosti je izrazito subjektivistično.</a:t>
            </a:r>
          </a:p>
          <a:p>
            <a:pPr lvl="2"/>
            <a:r>
              <a:rPr lang="sl-SI" altLang="sl-SI" sz="2800" b="1">
                <a:latin typeface="Harrington" panose="04040505050002020702" pitchFamily="82" charset="0"/>
              </a:rPr>
              <a:t>Vse je podrejeno pisateljevemu osebnemu pogledu na svet.</a:t>
            </a:r>
          </a:p>
          <a:p>
            <a:r>
              <a:rPr lang="sl-SI" altLang="sl-SI" sz="3000" b="1">
                <a:latin typeface="Harrington" panose="04040505050002020702" pitchFamily="82" charset="0"/>
              </a:rPr>
              <a:t>Velik del Cankarjevega pripovedništva tvori</a:t>
            </a:r>
            <a:r>
              <a:rPr lang="sl-SI" altLang="sl-SI" sz="3600" b="1">
                <a:latin typeface="Harrington" panose="04040505050002020702" pitchFamily="82" charset="0"/>
              </a:rPr>
              <a:t> </a:t>
            </a:r>
            <a:r>
              <a:rPr lang="sl-SI" altLang="sl-SI" sz="2800" b="1">
                <a:solidFill>
                  <a:schemeClr val="bg2"/>
                </a:solidFill>
                <a:latin typeface="Harrington" panose="04040505050002020702" pitchFamily="82" charset="0"/>
              </a:rPr>
              <a:t>KRATKA PRIPOVEDNA PROZA</a:t>
            </a:r>
            <a:r>
              <a:rPr lang="sl-SI" altLang="sl-SI" sz="4000" b="1">
                <a:latin typeface="Harrington" panose="04040505050002020702" pitchFamily="82" charset="0"/>
              </a:rPr>
              <a:t>.</a:t>
            </a:r>
          </a:p>
          <a:p>
            <a:pPr lvl="1"/>
            <a:r>
              <a:rPr lang="sl-SI" altLang="sl-SI" sz="3600" b="1">
                <a:solidFill>
                  <a:schemeClr val="hlink"/>
                </a:solidFill>
                <a:latin typeface="Harrington" panose="04040505050002020702" pitchFamily="82" charset="0"/>
              </a:rPr>
              <a:t> ZBIRKA ČRTIC</a:t>
            </a:r>
            <a:r>
              <a:rPr lang="sl-SI" altLang="sl-SI" sz="3600" b="1">
                <a:latin typeface="Harrington" panose="04040505050002020702" pitchFamily="82" charset="0"/>
              </a:rPr>
              <a:t>: </a:t>
            </a:r>
            <a:r>
              <a:rPr lang="sl-SI" altLang="sl-SI" sz="3600" b="1" i="1">
                <a:solidFill>
                  <a:schemeClr val="accent1"/>
                </a:solidFill>
                <a:latin typeface="Harrington" panose="04040505050002020702" pitchFamily="82" charset="0"/>
              </a:rPr>
              <a:t>PODOBE IZ SANJ</a:t>
            </a:r>
            <a:r>
              <a:rPr lang="sl-SI" altLang="sl-SI" sz="3600" b="1">
                <a:latin typeface="Harrington" panose="04040505050002020702" pitchFamily="82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D39EFA6-B6DF-4736-A590-F403DA23D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2075"/>
          </a:xfrm>
        </p:spPr>
        <p:txBody>
          <a:bodyPr/>
          <a:lstStyle/>
          <a:p>
            <a:endParaRPr lang="sl-SI" altLang="sl-SI" sz="4000" b="1">
              <a:latin typeface="Harrington" panose="04040505050002020702" pitchFamily="82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B85EC6A-C798-41D4-9F73-5ABBC7AD8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29600" cy="61928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3600" b="1">
                <a:latin typeface="Harrington" panose="04040505050002020702" pitchFamily="82" charset="0"/>
              </a:rPr>
              <a:t>ČRTICA: </a:t>
            </a:r>
          </a:p>
          <a:p>
            <a:pPr lvl="2">
              <a:lnSpc>
                <a:spcPct val="90000"/>
              </a:lnSpc>
            </a:pPr>
            <a:r>
              <a:rPr lang="sl-SI" altLang="sl-SI" sz="3200" b="1">
                <a:latin typeface="Harrington" panose="04040505050002020702" pitchFamily="82" charset="0"/>
              </a:rPr>
              <a:t>kratek (liričen) leposlovni spis,</a:t>
            </a:r>
          </a:p>
          <a:p>
            <a:pPr lvl="2">
              <a:lnSpc>
                <a:spcPct val="90000"/>
              </a:lnSpc>
            </a:pPr>
            <a:r>
              <a:rPr lang="sl-SI" altLang="sl-SI" sz="3200" b="1">
                <a:latin typeface="Harrington" panose="04040505050002020702" pitchFamily="82" charset="0"/>
              </a:rPr>
              <a:t>pripoveduje o enem samem dogodku ali drobnem doživetju,</a:t>
            </a:r>
          </a:p>
          <a:p>
            <a:pPr lvl="2">
              <a:lnSpc>
                <a:spcPct val="90000"/>
              </a:lnSpc>
            </a:pPr>
            <a:r>
              <a:rPr lang="sl-SI" altLang="sl-SI" sz="3200" b="1">
                <a:latin typeface="Harrington" panose="04040505050002020702" pitchFamily="82" charset="0"/>
              </a:rPr>
              <a:t>avtor ne opisuje zaporedja dogodkov zelo natančno, ampak se bolj posveti čustvenemu razpoloženju,</a:t>
            </a:r>
          </a:p>
          <a:p>
            <a:pPr lvl="2">
              <a:lnSpc>
                <a:spcPct val="90000"/>
              </a:lnSpc>
            </a:pPr>
            <a:r>
              <a:rPr lang="sl-SI" altLang="sl-SI" sz="3200" b="1">
                <a:latin typeface="Harrington" panose="04040505050002020702" pitchFamily="82" charset="0"/>
              </a:rPr>
              <a:t>tudi pri bralcu skuša doseči čustveno razpoloženje,</a:t>
            </a:r>
          </a:p>
          <a:p>
            <a:pPr lvl="2">
              <a:lnSpc>
                <a:spcPct val="90000"/>
              </a:lnSpc>
            </a:pPr>
            <a:r>
              <a:rPr lang="sl-SI" altLang="sl-SI" sz="3200" b="1">
                <a:latin typeface="Harrington" panose="04040505050002020702" pitchFamily="82" charset="0"/>
              </a:rPr>
              <a:t>črtica je šele s Cankarjem dobila eminenten položaj med literarnimi zvrstmi na Slovenskem. </a:t>
            </a:r>
          </a:p>
          <a:p>
            <a:pPr lvl="2">
              <a:lnSpc>
                <a:spcPct val="90000"/>
              </a:lnSpc>
            </a:pPr>
            <a:endParaRPr lang="sl-SI" altLang="sl-SI" sz="3200" b="1">
              <a:latin typeface="Harrington" panose="04040505050002020702" pitchFamily="82" charset="0"/>
            </a:endParaRPr>
          </a:p>
          <a:p>
            <a:pPr lvl="2">
              <a:lnSpc>
                <a:spcPct val="90000"/>
              </a:lnSpc>
            </a:pPr>
            <a:endParaRPr lang="sl-SI" altLang="sl-SI" sz="2000" b="1">
              <a:latin typeface="Harrington" panose="04040505050002020702" pitchFamily="82" charset="0"/>
            </a:endParaRPr>
          </a:p>
          <a:p>
            <a:pPr lvl="2">
              <a:lnSpc>
                <a:spcPct val="90000"/>
              </a:lnSpc>
            </a:pPr>
            <a:endParaRPr lang="sl-SI" altLang="sl-SI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BFAF54C5-17F4-46F2-8D17-4E29CE35C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br>
              <a:rPr lang="sl-SI" altLang="sl-SI" sz="4000"/>
            </a:br>
            <a:r>
              <a:rPr lang="sl-SI" altLang="sl-SI" sz="4000" b="1">
                <a:solidFill>
                  <a:schemeClr val="hlink"/>
                </a:solidFill>
                <a:latin typeface="Harrington" panose="04040505050002020702" pitchFamily="82" charset="0"/>
              </a:rPr>
              <a:t>PODOBE IZ SANJ: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ED9DB068-41A4-4949-A4C6-D46836455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454525"/>
          </a:xfrm>
        </p:spPr>
        <p:txBody>
          <a:bodyPr/>
          <a:lstStyle/>
          <a:p>
            <a:r>
              <a:rPr lang="sl-SI" altLang="sl-SI" sz="3600" b="1">
                <a:latin typeface="Harrington" panose="04040505050002020702" pitchFamily="82" charset="0"/>
              </a:rPr>
              <a:t>zbirka črtic,</a:t>
            </a:r>
          </a:p>
          <a:p>
            <a:r>
              <a:rPr lang="sl-SI" altLang="sl-SI" sz="3600" b="1">
                <a:latin typeface="Harrington" panose="04040505050002020702" pitchFamily="82" charset="0"/>
              </a:rPr>
              <a:t>enaintrideset kratkih pripovedi.</a:t>
            </a:r>
          </a:p>
          <a:p>
            <a:r>
              <a:rPr lang="sl-SI" altLang="sl-SI" sz="3600" b="1">
                <a:latin typeface="Harrington" panose="04040505050002020702" pitchFamily="82" charset="0"/>
              </a:rPr>
              <a:t>Črtice niso urejene po kronološkem ali snovno-motivnem načelu, temveč po ideji:</a:t>
            </a:r>
          </a:p>
          <a:p>
            <a:pPr lvl="2"/>
            <a:r>
              <a:rPr lang="sl-SI" altLang="sl-SI" sz="2800" b="1">
                <a:latin typeface="Harrington" panose="04040505050002020702" pitchFamily="82" charset="0"/>
              </a:rPr>
              <a:t>od nemoči k upanju,</a:t>
            </a:r>
          </a:p>
          <a:p>
            <a:pPr lvl="2"/>
            <a:r>
              <a:rPr lang="sl-SI" altLang="sl-SI" sz="2800" b="1">
                <a:latin typeface="Harrington" panose="04040505050002020702" pitchFamily="82" charset="0"/>
              </a:rPr>
              <a:t>iz trpljenja v odrešenje,</a:t>
            </a:r>
          </a:p>
          <a:p>
            <a:pPr lvl="2"/>
            <a:r>
              <a:rPr lang="sl-SI" altLang="sl-SI" sz="2800" b="1">
                <a:latin typeface="Harrington" panose="04040505050002020702" pitchFamily="82" charset="0"/>
              </a:rPr>
              <a:t>iz žalosti v veselje.</a:t>
            </a:r>
          </a:p>
          <a:p>
            <a:endParaRPr lang="sl-SI" altLang="sl-SI" sz="2800" b="1">
              <a:latin typeface="Harrington" panose="04040505050002020702" pitchFamily="8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970A567-5F52-4ECB-BC8F-E77C135EC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913" y="188913"/>
            <a:ext cx="8229600" cy="739775"/>
          </a:xfrm>
        </p:spPr>
        <p:txBody>
          <a:bodyPr/>
          <a:lstStyle/>
          <a:p>
            <a:br>
              <a:rPr lang="sl-SI" altLang="sl-SI" sz="4000" b="1">
                <a:latin typeface="Harrington" panose="04040505050002020702" pitchFamily="82" charset="0"/>
              </a:rPr>
            </a:br>
            <a:br>
              <a:rPr lang="sl-SI" altLang="sl-SI" sz="4000" b="1">
                <a:latin typeface="Harrington" panose="04040505050002020702" pitchFamily="82" charset="0"/>
              </a:rPr>
            </a:br>
            <a:r>
              <a:rPr lang="sl-SI" altLang="sl-SI" sz="4000" b="1">
                <a:solidFill>
                  <a:schemeClr val="hlink"/>
                </a:solidFill>
                <a:latin typeface="Harrington" panose="04040505050002020702" pitchFamily="82" charset="0"/>
              </a:rPr>
              <a:t>GOSPOD STOTNIK</a:t>
            </a:r>
            <a:br>
              <a:rPr lang="sl-SI" altLang="sl-SI" sz="4000" b="1">
                <a:latin typeface="Harrington" panose="04040505050002020702" pitchFamily="82" charset="0"/>
              </a:rPr>
            </a:br>
            <a:endParaRPr lang="sl-SI" altLang="sl-SI" sz="4000" b="1">
              <a:latin typeface="Harrington" panose="04040505050002020702" pitchFamily="82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79337A1-16D2-4C2C-8701-789A7F313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97437"/>
          </a:xfrm>
        </p:spPr>
        <p:txBody>
          <a:bodyPr/>
          <a:lstStyle/>
          <a:p>
            <a:r>
              <a:rPr lang="sl-SI" altLang="sl-SI" b="1" i="1">
                <a:latin typeface="Harrington" panose="04040505050002020702" pitchFamily="82" charset="0"/>
              </a:rPr>
              <a:t>Alegoríja (prispodoba): prikazovanje abstraktnega v konkretni obliki.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b="1">
              <a:latin typeface="Harrington" panose="04040505050002020702" pitchFamily="82" charset="0"/>
            </a:endParaRPr>
          </a:p>
          <a:p>
            <a:r>
              <a:rPr lang="sl-SI" altLang="sl-SI" b="1">
                <a:latin typeface="Harrington" panose="04040505050002020702" pitchFamily="82" charset="0"/>
              </a:rPr>
              <a:t>Stotnik pregleduje stotnijo in določa svoje  vojake.</a:t>
            </a:r>
          </a:p>
          <a:p>
            <a:pPr lvl="1"/>
            <a:r>
              <a:rPr lang="sl-SI" altLang="sl-SI" sz="3200" b="1">
                <a:latin typeface="Harrington" panose="04040505050002020702" pitchFamily="82" charset="0"/>
              </a:rPr>
              <a:t> Vojaki – žrtve, stotnik – Smrt. </a:t>
            </a:r>
          </a:p>
          <a:p>
            <a:r>
              <a:rPr lang="sl-SI" altLang="sl-SI" b="1">
                <a:latin typeface="Harrington" panose="04040505050002020702" pitchFamily="82" charset="0"/>
              </a:rPr>
              <a:t>Droben dogodek, na meji med možno resničnostjo in zamaknjenim videnjem.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b="1">
              <a:latin typeface="Harrington" panose="04040505050002020702" pitchFamily="8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7DF38638-BA4F-4086-9729-3F2EC2429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r>
              <a:rPr lang="sl-SI" altLang="sl-SI" sz="4000" b="1">
                <a:latin typeface="Harrington" panose="04040505050002020702" pitchFamily="82" charset="0"/>
              </a:rPr>
              <a:t>Časovni okvir: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81F159A1-0536-4AEB-AA38-4C1248B95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5184775"/>
          </a:xfrm>
        </p:spPr>
        <p:txBody>
          <a:bodyPr/>
          <a:lstStyle/>
          <a:p>
            <a:r>
              <a:rPr lang="sl-SI" altLang="sl-SI" sz="3100" b="1">
                <a:latin typeface="Harrington" panose="04040505050002020702" pitchFamily="82" charset="0"/>
              </a:rPr>
              <a:t>Obdobje prve svetovne vojne 1914-1918.</a:t>
            </a:r>
          </a:p>
          <a:p>
            <a:pPr lvl="2"/>
            <a:r>
              <a:rPr lang="sl-SI" altLang="sl-SI" sz="2800" b="1">
                <a:latin typeface="Harrington" panose="04040505050002020702" pitchFamily="82" charset="0"/>
              </a:rPr>
              <a:t>Podobe iz sanj 1914-1917.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 b="1">
              <a:latin typeface="Harrington" panose="04040505050002020702" pitchFamily="82" charset="0"/>
            </a:endParaRPr>
          </a:p>
          <a:p>
            <a:r>
              <a:rPr lang="sl-SI" altLang="sl-SI" b="1">
                <a:latin typeface="Harrington" panose="04040505050002020702" pitchFamily="82" charset="0"/>
              </a:rPr>
              <a:t>Vpliv vojnih grozot na pisateljevo psihično počutje in posledično na literarno ustvarjanje.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070673D-73F4-46FA-BFE7-85AD2A632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-685800"/>
            <a:ext cx="8229600" cy="1371600"/>
          </a:xfrm>
        </p:spPr>
        <p:txBody>
          <a:bodyPr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4BC70D33-A3A5-4B85-BF19-2F6F858A2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688013"/>
          </a:xfrm>
        </p:spPr>
        <p:txBody>
          <a:bodyPr/>
          <a:lstStyle/>
          <a:p>
            <a:r>
              <a:rPr lang="sl-SI" altLang="sl-SI" b="1">
                <a:latin typeface="Harrington" panose="04040505050002020702" pitchFamily="82" charset="0"/>
              </a:rPr>
              <a:t>Za Cankarjeve črtice so značilni razmišljujoči uvodi, v katerih zastavi nek problem, ki ga kasneje utemelji.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>
                <a:latin typeface="Harrington" panose="04040505050002020702" pitchFamily="82" charset="0"/>
              </a:rPr>
              <a:t>		 </a:t>
            </a:r>
            <a:r>
              <a:rPr lang="sl-SI" altLang="sl-SI" i="1">
                <a:latin typeface="Times New Roman" panose="02020603050405020304" pitchFamily="18" charset="0"/>
              </a:rPr>
              <a:t>Sanje so podoba prave resnice.</a:t>
            </a:r>
          </a:p>
          <a:p>
            <a:r>
              <a:rPr lang="sl-SI" altLang="sl-SI" i="1">
                <a:latin typeface="Times New Roman" panose="02020603050405020304" pitchFamily="18" charset="0"/>
              </a:rPr>
              <a:t>S</a:t>
            </a:r>
            <a:r>
              <a:rPr lang="sl-SI" altLang="sl-SI" b="1" i="1">
                <a:latin typeface="Harrington" panose="04040505050002020702" pitchFamily="82" charset="0"/>
              </a:rPr>
              <a:t>ledi pripoved: mračna baladnost.</a:t>
            </a:r>
          </a:p>
          <a:p>
            <a:r>
              <a:rPr lang="sl-SI" altLang="sl-SI" b="1" i="1">
                <a:latin typeface="Harrington" panose="04040505050002020702" pitchFamily="82" charset="0"/>
              </a:rPr>
              <a:t>Stopnjevanje baladnosti: </a:t>
            </a:r>
          </a:p>
          <a:p>
            <a:pPr lvl="2"/>
            <a:r>
              <a:rPr lang="sl-SI" altLang="sl-SI" i="1">
                <a:latin typeface="Times New Roman" panose="02020603050405020304" pitchFamily="18" charset="0"/>
              </a:rPr>
              <a:t>megleno jesensko jutro,</a:t>
            </a:r>
          </a:p>
          <a:p>
            <a:pPr lvl="2"/>
            <a:r>
              <a:rPr lang="sl-SI" altLang="sl-SI" i="1">
                <a:latin typeface="Times New Roman" panose="02020603050405020304" pitchFamily="18" charset="0"/>
              </a:rPr>
              <a:t>s pajčevino prepreženo okno,</a:t>
            </a:r>
          </a:p>
          <a:p>
            <a:pPr lvl="2"/>
            <a:r>
              <a:rPr lang="sl-SI" altLang="sl-SI" i="1">
                <a:latin typeface="Times New Roman" panose="02020603050405020304" pitchFamily="18" charset="0"/>
              </a:rPr>
              <a:t>prekrito blatno dvorišče, </a:t>
            </a:r>
          </a:p>
          <a:p>
            <a:pPr lvl="2"/>
            <a:r>
              <a:rPr lang="sl-SI" altLang="sl-SI" i="1">
                <a:latin typeface="Times New Roman" panose="02020603050405020304" pitchFamily="18" charset="0"/>
              </a:rPr>
              <a:t>opis lika gospoda stotnika.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C70F47B-BE6C-4954-98A3-8E3DD52D0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endParaRPr lang="sl-SI" altLang="sl-SI" sz="4000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50B492BA-8B9C-44E2-9640-758985560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989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Times New Roman" panose="02020603050405020304" pitchFamily="18" charset="0"/>
              </a:rPr>
              <a:t>Nemir in napetost rasteta in se stopnjujeta,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Times New Roman" panose="02020603050405020304" pitchFamily="18" charset="0"/>
              </a:rPr>
              <a:t>dokler se stotnik ne obrne in opazovalec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>
                <a:latin typeface="Times New Roman" panose="02020603050405020304" pitchFamily="18" charset="0"/>
              </a:rPr>
              <a:t>zagleda njegov obraz.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>
              <a:latin typeface="Times New Roman" panose="02020603050405020304" pitchFamily="18" charset="0"/>
            </a:endParaRPr>
          </a:p>
          <a:p>
            <a:r>
              <a:rPr lang="sl-SI" altLang="sl-SI">
                <a:latin typeface="Times New Roman" panose="02020603050405020304" pitchFamily="18" charset="0"/>
              </a:rPr>
              <a:t>Stotnik je Smrt, ki med vojaki neusmiljeno izbira najlepše in najmočnejše.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b="1">
              <a:latin typeface="Harrington" panose="04040505050002020702" pitchFamily="82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sl-SI" altLang="sl-SI" b="1">
                <a:latin typeface="Harrington" panose="04040505050002020702" pitchFamily="82" charset="0"/>
              </a:rPr>
              <a:t>	Kontrast: ŽIVLJENJE IN SMRT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C1580BEB-FC2C-4CB8-908B-36F59E7D1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8229600" cy="503238"/>
          </a:xfrm>
        </p:spPr>
        <p:txBody>
          <a:bodyPr/>
          <a:lstStyle/>
          <a:p>
            <a:pPr algn="ctr"/>
            <a:r>
              <a:rPr lang="sl-SI" altLang="sl-SI" sz="4000" b="1">
                <a:latin typeface="Harrington" panose="04040505050002020702" pitchFamily="82" charset="0"/>
              </a:rPr>
              <a:t>1875-1918</a:t>
            </a:r>
            <a:r>
              <a:rPr lang="sl-SI" altLang="sl-SI" sz="4000"/>
              <a:t> 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220ED8C-F5FE-4CFB-A90B-321F1A78B1E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341438"/>
            <a:ext cx="4824412" cy="4824412"/>
          </a:xfr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DC5632B0-F452-4360-A31F-CCA383889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 b="1">
                <a:latin typeface="Harrington" panose="04040505050002020702" pitchFamily="82" charset="0"/>
              </a:rPr>
              <a:t>SKOZI OČI SEVA ČLOVEŠKA DUŠA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1C298801-6F48-44B9-A61A-E047B9D02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i="1"/>
              <a:t> … luč se je vžgala v zamolklih očeh …</a:t>
            </a:r>
          </a:p>
          <a:p>
            <a:r>
              <a:rPr lang="sl-SI" altLang="sl-SI" i="1"/>
              <a:t>… še glasneje so prepevale sinje oči …</a:t>
            </a:r>
          </a:p>
          <a:p>
            <a:r>
              <a:rPr lang="sl-SI" altLang="sl-SI" i="1"/>
              <a:t>… pesem je ugasnila v sinjih očeh 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3C9EDE2F-3B15-4C0A-B9A2-1783D4A44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chemeClr val="bg2"/>
                </a:solidFill>
                <a:latin typeface="Harrington" panose="04040505050002020702" pitchFamily="82" charset="0"/>
              </a:rPr>
              <a:t>Umetniško sporočilo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7D538FD6-9ACE-4DED-924A-A03C402367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600" b="1">
                <a:solidFill>
                  <a:schemeClr val="accent2"/>
                </a:solidFill>
                <a:latin typeface="Harrington" panose="04040505050002020702" pitchFamily="82" charset="0"/>
              </a:rPr>
              <a:t>Obsodba vojne, ki je nekaj izrazito nečloveškega in protinaravnega.</a:t>
            </a:r>
          </a:p>
          <a:p>
            <a:pPr algn="ctr"/>
            <a:endParaRPr lang="sl-SI" altLang="sl-SI" sz="3600" b="1">
              <a:solidFill>
                <a:schemeClr val="accent2"/>
              </a:solidFill>
              <a:latin typeface="Harrington" panose="04040505050002020702" pitchFamily="82" charset="0"/>
            </a:endParaRPr>
          </a:p>
          <a:p>
            <a:r>
              <a:rPr lang="sl-SI" altLang="sl-SI"/>
              <a:t>Stotnik kot simbol vseobvladujoče smrti, ki ji je prva svetovna vojna omogočila žetev, kakršne zgodovina človeštva ni pomnila.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598B5708-8A35-4BA8-9C7E-97163102D9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r>
              <a:rPr lang="sl-SI" altLang="sl-SI" sz="3600" b="1">
                <a:solidFill>
                  <a:schemeClr val="hlink"/>
                </a:solidFill>
                <a:latin typeface="Harrington" panose="04040505050002020702" pitchFamily="82" charset="0"/>
              </a:rPr>
              <a:t>CANKARJANSKI MODEL ČRTICE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86A22D62-FAF5-45E2-9D37-45F9382F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040312"/>
          </a:xfrm>
        </p:spPr>
        <p:txBody>
          <a:bodyPr/>
          <a:lstStyle/>
          <a:p>
            <a:r>
              <a:rPr lang="sl-SI" altLang="sl-SI" b="1">
                <a:latin typeface="Harrington" panose="04040505050002020702" pitchFamily="82" charset="0"/>
              </a:rPr>
              <a:t>Temelji na lirskih sestavinah.</a:t>
            </a:r>
          </a:p>
          <a:p>
            <a:r>
              <a:rPr lang="sl-SI" altLang="sl-SI" b="1">
                <a:latin typeface="Harrington" panose="04040505050002020702" pitchFamily="82" charset="0"/>
              </a:rPr>
              <a:t>Opusti dogajalno-zgodbeno podlago.</a:t>
            </a:r>
          </a:p>
          <a:p>
            <a:r>
              <a:rPr lang="sl-SI" altLang="sl-SI" b="1">
                <a:latin typeface="Harrington" panose="04040505050002020702" pitchFamily="82" charset="0"/>
              </a:rPr>
              <a:t>Prevladujejo:</a:t>
            </a:r>
          </a:p>
          <a:p>
            <a:pPr lvl="2"/>
            <a:r>
              <a:rPr lang="sl-SI" altLang="sl-SI" b="1">
                <a:latin typeface="Harrington" panose="04040505050002020702" pitchFamily="82" charset="0"/>
              </a:rPr>
              <a:t>čustvene izpovedi,</a:t>
            </a:r>
          </a:p>
          <a:p>
            <a:pPr lvl="2"/>
            <a:r>
              <a:rPr lang="sl-SI" altLang="sl-SI" b="1">
                <a:latin typeface="Harrington" panose="04040505050002020702" pitchFamily="82" charset="0"/>
              </a:rPr>
              <a:t>premišljevanja,</a:t>
            </a:r>
          </a:p>
          <a:p>
            <a:pPr lvl="2"/>
            <a:r>
              <a:rPr lang="sl-SI" altLang="sl-SI" b="1">
                <a:latin typeface="Harrington" panose="04040505050002020702" pitchFamily="82" charset="0"/>
              </a:rPr>
              <a:t>razpoloženjski deli,</a:t>
            </a:r>
          </a:p>
          <a:p>
            <a:pPr lvl="2"/>
            <a:r>
              <a:rPr lang="sl-SI" altLang="sl-SI" b="1">
                <a:latin typeface="Harrington" panose="04040505050002020702" pitchFamily="82" charset="0"/>
              </a:rPr>
              <a:t>simbolne prispodobe,</a:t>
            </a:r>
          </a:p>
          <a:p>
            <a:pPr lvl="2"/>
            <a:r>
              <a:rPr lang="sl-SI" altLang="sl-SI" b="1">
                <a:latin typeface="Harrington" panose="04040505050002020702" pitchFamily="82" charset="0"/>
              </a:rPr>
              <a:t>sanjske konstrukcije.  </a:t>
            </a:r>
          </a:p>
          <a:p>
            <a:pPr lvl="2">
              <a:buFont typeface="Wingdings" panose="05000000000000000000" pitchFamily="2" charset="2"/>
              <a:buNone/>
            </a:pPr>
            <a:endParaRPr lang="sl-SI" altLang="sl-SI" b="1">
              <a:latin typeface="Harrington" panose="04040505050002020702" pitchFamily="82" charset="0"/>
            </a:endParaRPr>
          </a:p>
          <a:p>
            <a:pPr lvl="2">
              <a:buFont typeface="Wingdings" panose="05000000000000000000" pitchFamily="2" charset="2"/>
              <a:buNone/>
            </a:pPr>
            <a:endParaRPr lang="sl-SI" altLang="sl-SI" b="1">
              <a:latin typeface="Harrington" panose="04040505050002020702" pitchFamily="82" charset="0"/>
            </a:endParaRPr>
          </a:p>
          <a:p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C55E50-7D5B-41C7-AFE1-EFD51F00E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3663"/>
          </a:xfrm>
        </p:spPr>
        <p:txBody>
          <a:bodyPr/>
          <a:lstStyle/>
          <a:p>
            <a:endParaRPr lang="sl-SI" altLang="sl-SI" sz="4000"/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78B67B4-9D7B-4C93-9C7F-6F12910983B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9A61FA-C174-464A-B013-EA6B47337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400" b="1">
                <a:latin typeface="Harrington" panose="04040505050002020702" pitchFamily="82" charset="0"/>
              </a:rPr>
              <a:t>V stari gostilni na Zgornjem Rožniku (</a:t>
            </a:r>
            <a:r>
              <a:rPr lang="sl-SI" altLang="sl-SI" sz="2400" b="1">
                <a:latin typeface="Harrington" panose="04040505050002020702" pitchFamily="82" charset="0"/>
                <a:hlinkClick r:id="rId2"/>
              </a:rPr>
              <a:t>Cankarjev vrh</a:t>
            </a:r>
            <a:r>
              <a:rPr lang="sl-SI" altLang="sl-SI" sz="2400" b="1">
                <a:latin typeface="Harrington" panose="04040505050002020702" pitchFamily="82" charset="0"/>
              </a:rPr>
              <a:t>) je od leta 1910-1917 živel slovenski pisatelj Ivan Cankar. V njegov spomin so ob 30. obletnici pisateljeve smrti, leta 1948 postavili  bronasti doprsni kip.</a:t>
            </a:r>
            <a:r>
              <a:rPr lang="sl-SI" altLang="sl-SI" sz="2000"/>
              <a:t> </a:t>
            </a:r>
            <a:endParaRPr lang="sl-SI" altLang="sl-SI" sz="4000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51BBB2BE-F87C-4B43-A237-769BFF2A88A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16113"/>
            <a:ext cx="2587625" cy="4689475"/>
          </a:xfr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0685348-2F4A-4656-894C-5ED23F8E5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7211D105-D30E-427D-B761-D106805DB93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90750"/>
            <a:ext cx="7570787" cy="34369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C43EC6A-79E5-452D-B134-B53448C38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79413"/>
          </a:xfrm>
        </p:spPr>
        <p:txBody>
          <a:bodyPr/>
          <a:lstStyle/>
          <a:p>
            <a:pPr algn="ctr"/>
            <a:r>
              <a:rPr lang="sl-SI" altLang="sl-SI" sz="1800" b="1">
                <a:latin typeface="Harrington" panose="04040505050002020702" pitchFamily="82" charset="0"/>
              </a:rPr>
              <a:t>Cankarjeva kocka, spominsko obeležje pred Cankarjevim domom v Ljubljani.</a:t>
            </a:r>
            <a:r>
              <a:rPr lang="sl-SI" altLang="sl-SI" sz="4000"/>
              <a:t> </a:t>
            </a:r>
          </a:p>
        </p:txBody>
      </p:sp>
      <p:pic>
        <p:nvPicPr>
          <p:cNvPr id="95235" name="Picture 3">
            <a:extLst>
              <a:ext uri="{FF2B5EF4-FFF2-40B4-BE49-F238E27FC236}">
                <a16:creationId xmlns:a16="http://schemas.microsoft.com/office/drawing/2014/main" id="{71D0A9BF-1839-4184-8AFC-612AA8DDC42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052513"/>
            <a:ext cx="8229600" cy="54625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BC12BD50-70FF-4901-AF6A-698962F38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963738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E2322662-AB33-4E32-934B-192D07619D8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413"/>
            <a:ext cx="7740650" cy="43354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27CBF68-94E3-4B21-A303-17735907D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0488"/>
          </a:xfrm>
        </p:spPr>
        <p:txBody>
          <a:bodyPr/>
          <a:lstStyle/>
          <a:p>
            <a:endParaRPr lang="sl-SI" altLang="sl-SI" sz="4000"/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98910838-290A-4D89-8589-BE4639D6632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229600" cy="56149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8AC4302A-D7CB-4C63-A9B0-84F1A9466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4000" b="1">
                <a:latin typeface="Harrington" panose="04040505050002020702" pitchFamily="82" charset="0"/>
              </a:rPr>
              <a:t>Književnost slovenske moderne</a:t>
            </a:r>
            <a:br>
              <a:rPr lang="sl-SI" altLang="sl-SI" sz="4000" b="1">
                <a:latin typeface="Harrington" panose="04040505050002020702" pitchFamily="82" charset="0"/>
              </a:rPr>
            </a:br>
            <a:r>
              <a:rPr lang="sl-SI" altLang="sl-SI" sz="4000" b="1">
                <a:latin typeface="Harrington" panose="04040505050002020702" pitchFamily="82" charset="0"/>
              </a:rPr>
              <a:t>1899-1918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7FD61BE-8E4C-47AF-92BE-470400690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>
                <a:latin typeface="Harrington" panose="04040505050002020702" pitchFamily="82" charset="0"/>
              </a:rPr>
              <a:t>Nove literarno književne smeri 19. stoletju:</a:t>
            </a:r>
          </a:p>
          <a:p>
            <a:pPr>
              <a:lnSpc>
                <a:spcPct val="90000"/>
              </a:lnSpc>
            </a:pPr>
            <a:endParaRPr lang="sl-SI" altLang="sl-SI" b="1">
              <a:latin typeface="Harrington" panose="04040505050002020702" pitchFamily="82" charset="0"/>
            </a:endParaRPr>
          </a:p>
          <a:p>
            <a:pPr lvl="2">
              <a:lnSpc>
                <a:spcPct val="90000"/>
              </a:lnSpc>
            </a:pPr>
            <a:r>
              <a:rPr lang="sl-SI" altLang="sl-SI" b="1">
                <a:latin typeface="Harrington" panose="04040505050002020702" pitchFamily="82" charset="0"/>
              </a:rPr>
              <a:t>Naturalizem</a:t>
            </a:r>
          </a:p>
          <a:p>
            <a:pPr lvl="2">
              <a:lnSpc>
                <a:spcPct val="90000"/>
              </a:lnSpc>
            </a:pPr>
            <a:r>
              <a:rPr lang="sl-SI" altLang="sl-SI" b="1">
                <a:latin typeface="Harrington" panose="04040505050002020702" pitchFamily="82" charset="0"/>
              </a:rPr>
              <a:t>Nova romantika</a:t>
            </a:r>
          </a:p>
          <a:p>
            <a:pPr lvl="2">
              <a:lnSpc>
                <a:spcPct val="90000"/>
              </a:lnSpc>
            </a:pPr>
            <a:r>
              <a:rPr lang="sl-SI" altLang="sl-SI" b="1">
                <a:latin typeface="Harrington" panose="04040505050002020702" pitchFamily="82" charset="0"/>
              </a:rPr>
              <a:t>Simbolizem</a:t>
            </a:r>
          </a:p>
          <a:p>
            <a:pPr lvl="2">
              <a:lnSpc>
                <a:spcPct val="90000"/>
              </a:lnSpc>
            </a:pPr>
            <a:r>
              <a:rPr lang="sl-SI" altLang="sl-SI" b="1">
                <a:latin typeface="Harrington" panose="04040505050002020702" pitchFamily="82" charset="0"/>
              </a:rPr>
              <a:t>Dekadenca</a:t>
            </a:r>
          </a:p>
          <a:p>
            <a:pPr lvl="2">
              <a:lnSpc>
                <a:spcPct val="90000"/>
              </a:lnSpc>
            </a:pPr>
            <a:endParaRPr lang="sl-SI" altLang="sl-SI" b="1">
              <a:latin typeface="Harrington" panose="04040505050002020702" pitchFamily="82" charset="0"/>
            </a:endParaRPr>
          </a:p>
          <a:p>
            <a:pPr>
              <a:lnSpc>
                <a:spcPct val="90000"/>
              </a:lnSpc>
            </a:pPr>
            <a:r>
              <a:rPr lang="sl-SI" altLang="sl-SI" b="1">
                <a:latin typeface="Harrington" panose="04040505050002020702" pitchFamily="82" charset="0"/>
              </a:rPr>
              <a:t>Druga velika doba slovenske književnosti.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ka">
  <a:themeElements>
    <a:clrScheme name="Pika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ka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a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a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522</Words>
  <Application>Microsoft Office PowerPoint</Application>
  <PresentationFormat>On-screen Show (4:3)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Harrington</vt:lpstr>
      <vt:lpstr>Times New Roman</vt:lpstr>
      <vt:lpstr>Wingdings</vt:lpstr>
      <vt:lpstr>Pika</vt:lpstr>
      <vt:lpstr>PowerPoint Presentation</vt:lpstr>
      <vt:lpstr>1875-1918 </vt:lpstr>
      <vt:lpstr>PowerPoint Presentation</vt:lpstr>
      <vt:lpstr>V stari gostilni na Zgornjem Rožniku (Cankarjev vrh) je od leta 1910-1917 živel slovenski pisatelj Ivan Cankar. V njegov spomin so ob 30. obletnici pisateljeve smrti, leta 1948 postavili  bronasti doprsni kip. </vt:lpstr>
      <vt:lpstr>PowerPoint Presentation</vt:lpstr>
      <vt:lpstr>Cankarjeva kocka, spominsko obeležje pred Cankarjevim domom v Ljubljani. </vt:lpstr>
      <vt:lpstr>PowerPoint Presentation</vt:lpstr>
      <vt:lpstr>PowerPoint Presentation</vt:lpstr>
      <vt:lpstr>Književnost slovenske moderne 1899-1918</vt:lpstr>
      <vt:lpstr>Simbolizem:</vt:lpstr>
      <vt:lpstr>Osrednji predstavniki:</vt:lpstr>
      <vt:lpstr>IVAN CANKAR</vt:lpstr>
      <vt:lpstr>Literarno ustvarjanje:</vt:lpstr>
      <vt:lpstr>PowerPoint Presentation</vt:lpstr>
      <vt:lpstr> PODOBE IZ SANJ:</vt:lpstr>
      <vt:lpstr>  GOSPOD STOTNIK </vt:lpstr>
      <vt:lpstr>Časovni okvir:</vt:lpstr>
      <vt:lpstr>PowerPoint Presentation</vt:lpstr>
      <vt:lpstr>PowerPoint Presentation</vt:lpstr>
      <vt:lpstr>SKOZI OČI SEVA ČLOVEŠKA DUŠA</vt:lpstr>
      <vt:lpstr>Umetniško sporočilo</vt:lpstr>
      <vt:lpstr>CANKARJANSKI MODEL ČRTICE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2019-06-03T09:07:54Z</dcterms:created>
  <dcterms:modified xsi:type="dcterms:W3CDTF">2019-06-03T09:07:54Z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