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77" r:id="rId11"/>
    <p:sldId id="265" r:id="rId12"/>
    <p:sldId id="266" r:id="rId13"/>
    <p:sldId id="275" r:id="rId14"/>
    <p:sldId id="267" r:id="rId15"/>
    <p:sldId id="268" r:id="rId16"/>
    <p:sldId id="269" r:id="rId17"/>
    <p:sldId id="270" r:id="rId18"/>
    <p:sldId id="271" r:id="rId19"/>
    <p:sldId id="272" r:id="rId20"/>
    <p:sldId id="273" r:id="rId21"/>
    <p:sldId id="274" r:id="rId22"/>
    <p:sldId id="276" r:id="rId2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40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60"/>
  </p:normalViewPr>
  <p:slideViewPr>
    <p:cSldViewPr>
      <p:cViewPr varScale="1">
        <p:scale>
          <a:sx n="108" d="100"/>
          <a:sy n="108" d="100"/>
        </p:scale>
        <p:origin x="1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469429F0-94E2-490E-ADDD-E7236FC5E8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sl-SI"/>
          </a:p>
        </p:txBody>
      </p:sp>
      <p:sp>
        <p:nvSpPr>
          <p:cNvPr id="3" name="Ograda datuma 2">
            <a:extLst>
              <a:ext uri="{FF2B5EF4-FFF2-40B4-BE49-F238E27FC236}">
                <a16:creationId xmlns:a16="http://schemas.microsoft.com/office/drawing/2014/main" id="{214F03F5-6176-423F-8F98-AC72B14CB75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A5A42B8-B311-4B46-BA3B-9E4038F35F0D}" type="datetimeFigureOut">
              <a:rPr lang="sl-SI"/>
              <a:pPr>
                <a:defRPr/>
              </a:pPr>
              <a:t>3. 06. 2019</a:t>
            </a:fld>
            <a:endParaRPr lang="sl-SI" dirty="0"/>
          </a:p>
        </p:txBody>
      </p:sp>
      <p:sp>
        <p:nvSpPr>
          <p:cNvPr id="4" name="Ograda stranske slike 3">
            <a:extLst>
              <a:ext uri="{FF2B5EF4-FFF2-40B4-BE49-F238E27FC236}">
                <a16:creationId xmlns:a16="http://schemas.microsoft.com/office/drawing/2014/main" id="{3D00C4F5-EE41-4C88-B7D3-F09EAACB4C2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dirty="0"/>
          </a:p>
        </p:txBody>
      </p:sp>
      <p:sp>
        <p:nvSpPr>
          <p:cNvPr id="5" name="Ograda opomb 4">
            <a:extLst>
              <a:ext uri="{FF2B5EF4-FFF2-40B4-BE49-F238E27FC236}">
                <a16:creationId xmlns:a16="http://schemas.microsoft.com/office/drawing/2014/main" id="{92224F6A-E26C-4405-8297-A4C87B2D64C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A7DF8D09-DAAA-415B-8F28-756A74ABF33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sl-SI"/>
          </a:p>
        </p:txBody>
      </p:sp>
      <p:sp>
        <p:nvSpPr>
          <p:cNvPr id="7" name="Ograda številke diapozitiva 6">
            <a:extLst>
              <a:ext uri="{FF2B5EF4-FFF2-40B4-BE49-F238E27FC236}">
                <a16:creationId xmlns:a16="http://schemas.microsoft.com/office/drawing/2014/main" id="{A3B77175-935A-42BF-929D-CEBA156E0E2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4BCAD7A-A660-4C3E-B9B9-929FFDD66E17}"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29">
            <a:extLst>
              <a:ext uri="{FF2B5EF4-FFF2-40B4-BE49-F238E27FC236}">
                <a16:creationId xmlns:a16="http://schemas.microsoft.com/office/drawing/2014/main" id="{DDD75FAF-8674-47CC-8EFF-4C0053A91686}"/>
              </a:ext>
            </a:extLst>
          </p:cNvPr>
          <p:cNvSpPr>
            <a:spLocks noGrp="1"/>
          </p:cNvSpPr>
          <p:nvPr>
            <p:ph type="dt" sz="half" idx="10"/>
          </p:nvPr>
        </p:nvSpPr>
        <p:spPr/>
        <p:txBody>
          <a:bodyPr/>
          <a:lstStyle>
            <a:lvl1pPr>
              <a:defRPr/>
            </a:lvl1pPr>
          </a:lstStyle>
          <a:p>
            <a:pPr>
              <a:defRPr/>
            </a:pPr>
            <a:fld id="{20D8675B-DF7B-46F1-AC99-B410FCF912C5}" type="datetimeFigureOut">
              <a:rPr lang="sl-SI"/>
              <a:pPr>
                <a:defRPr/>
              </a:pPr>
              <a:t>3. 06. 2019</a:t>
            </a:fld>
            <a:endParaRPr lang="sl-SI" dirty="0"/>
          </a:p>
        </p:txBody>
      </p:sp>
      <p:sp>
        <p:nvSpPr>
          <p:cNvPr id="5" name="Ograda noge 18">
            <a:extLst>
              <a:ext uri="{FF2B5EF4-FFF2-40B4-BE49-F238E27FC236}">
                <a16:creationId xmlns:a16="http://schemas.microsoft.com/office/drawing/2014/main" id="{DBCDCECB-74A9-4FDB-A02E-A959C79B6BF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6">
            <a:extLst>
              <a:ext uri="{FF2B5EF4-FFF2-40B4-BE49-F238E27FC236}">
                <a16:creationId xmlns:a16="http://schemas.microsoft.com/office/drawing/2014/main" id="{B5510036-5F59-4BAB-863E-72ADEE7E3A3F}"/>
              </a:ext>
            </a:extLst>
          </p:cNvPr>
          <p:cNvSpPr>
            <a:spLocks noGrp="1"/>
          </p:cNvSpPr>
          <p:nvPr>
            <p:ph type="sldNum" sz="quarter" idx="12"/>
          </p:nvPr>
        </p:nvSpPr>
        <p:spPr/>
        <p:txBody>
          <a:bodyPr/>
          <a:lstStyle>
            <a:lvl1pPr>
              <a:defRPr>
                <a:solidFill>
                  <a:srgbClr val="D1EAEE"/>
                </a:solidFill>
              </a:defRPr>
            </a:lvl1pPr>
          </a:lstStyle>
          <a:p>
            <a:fld id="{D1C3FC7D-4365-44C8-8729-1D995B55BDEB}" type="slidenum">
              <a:rPr lang="sl-SI" altLang="sl-SI"/>
              <a:pPr/>
              <a:t>‹#›</a:t>
            </a:fld>
            <a:endParaRPr lang="sl-SI" altLang="sl-SI"/>
          </a:p>
        </p:txBody>
      </p:sp>
    </p:spTree>
    <p:extLst>
      <p:ext uri="{BB962C8B-B14F-4D97-AF65-F5344CB8AC3E}">
        <p14:creationId xmlns:p14="http://schemas.microsoft.com/office/powerpoint/2010/main" val="32125690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61571DCF-130F-49FF-A47A-0EEAB49028C8}"/>
              </a:ext>
            </a:extLst>
          </p:cNvPr>
          <p:cNvSpPr>
            <a:spLocks noGrp="1"/>
          </p:cNvSpPr>
          <p:nvPr>
            <p:ph type="dt" sz="half" idx="10"/>
          </p:nvPr>
        </p:nvSpPr>
        <p:spPr/>
        <p:txBody>
          <a:bodyPr/>
          <a:lstStyle>
            <a:lvl1pPr>
              <a:defRPr/>
            </a:lvl1pPr>
          </a:lstStyle>
          <a:p>
            <a:pPr>
              <a:defRPr/>
            </a:pPr>
            <a:fld id="{027D37ED-8C58-477A-B16D-B9853D18A50E}" type="datetimeFigureOut">
              <a:rPr lang="sl-SI"/>
              <a:pPr>
                <a:defRPr/>
              </a:pPr>
              <a:t>3. 06. 2019</a:t>
            </a:fld>
            <a:endParaRPr lang="sl-SI" dirty="0"/>
          </a:p>
        </p:txBody>
      </p:sp>
      <p:sp>
        <p:nvSpPr>
          <p:cNvPr id="5" name="Ograda noge 21">
            <a:extLst>
              <a:ext uri="{FF2B5EF4-FFF2-40B4-BE49-F238E27FC236}">
                <a16:creationId xmlns:a16="http://schemas.microsoft.com/office/drawing/2014/main" id="{A7A8B5EA-9862-41EB-AE32-4BBF9914977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877C3B84-06DE-47B3-8C8C-1BCFB93E37FB}"/>
              </a:ext>
            </a:extLst>
          </p:cNvPr>
          <p:cNvSpPr>
            <a:spLocks noGrp="1"/>
          </p:cNvSpPr>
          <p:nvPr>
            <p:ph type="sldNum" sz="quarter" idx="12"/>
          </p:nvPr>
        </p:nvSpPr>
        <p:spPr/>
        <p:txBody>
          <a:bodyPr/>
          <a:lstStyle>
            <a:lvl1pPr>
              <a:defRPr/>
            </a:lvl1pPr>
          </a:lstStyle>
          <a:p>
            <a:fld id="{76DF4E85-AF04-45FF-BD18-D47617AF13D3}" type="slidenum">
              <a:rPr lang="sl-SI" altLang="sl-SI"/>
              <a:pPr/>
              <a:t>‹#›</a:t>
            </a:fld>
            <a:endParaRPr lang="sl-SI" altLang="sl-SI"/>
          </a:p>
        </p:txBody>
      </p:sp>
    </p:spTree>
    <p:extLst>
      <p:ext uri="{BB962C8B-B14F-4D97-AF65-F5344CB8AC3E}">
        <p14:creationId xmlns:p14="http://schemas.microsoft.com/office/powerpoint/2010/main" val="157090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5D5A99B2-B3DC-484B-87A4-C9BB592AF4FC}"/>
              </a:ext>
            </a:extLst>
          </p:cNvPr>
          <p:cNvSpPr>
            <a:spLocks noGrp="1"/>
          </p:cNvSpPr>
          <p:nvPr>
            <p:ph type="dt" sz="half" idx="10"/>
          </p:nvPr>
        </p:nvSpPr>
        <p:spPr/>
        <p:txBody>
          <a:bodyPr/>
          <a:lstStyle>
            <a:lvl1pPr>
              <a:defRPr/>
            </a:lvl1pPr>
          </a:lstStyle>
          <a:p>
            <a:pPr>
              <a:defRPr/>
            </a:pPr>
            <a:fld id="{F673EEA6-7FAD-4A7E-BEB3-ED6A7A371D3C}" type="datetimeFigureOut">
              <a:rPr lang="sl-SI"/>
              <a:pPr>
                <a:defRPr/>
              </a:pPr>
              <a:t>3. 06. 2019</a:t>
            </a:fld>
            <a:endParaRPr lang="sl-SI" dirty="0"/>
          </a:p>
        </p:txBody>
      </p:sp>
      <p:sp>
        <p:nvSpPr>
          <p:cNvPr id="5" name="Ograda noge 21">
            <a:extLst>
              <a:ext uri="{FF2B5EF4-FFF2-40B4-BE49-F238E27FC236}">
                <a16:creationId xmlns:a16="http://schemas.microsoft.com/office/drawing/2014/main" id="{2308A132-FF61-4F76-BA8D-140E7DEA413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6F53F397-4908-49ED-AD6A-12A43BE1C4AC}"/>
              </a:ext>
            </a:extLst>
          </p:cNvPr>
          <p:cNvSpPr>
            <a:spLocks noGrp="1"/>
          </p:cNvSpPr>
          <p:nvPr>
            <p:ph type="sldNum" sz="quarter" idx="12"/>
          </p:nvPr>
        </p:nvSpPr>
        <p:spPr/>
        <p:txBody>
          <a:bodyPr/>
          <a:lstStyle>
            <a:lvl1pPr>
              <a:defRPr/>
            </a:lvl1pPr>
          </a:lstStyle>
          <a:p>
            <a:fld id="{4424CCEC-FB2C-4951-B02B-FE6962F6A3B8}" type="slidenum">
              <a:rPr lang="sl-SI" altLang="sl-SI"/>
              <a:pPr/>
              <a:t>‹#›</a:t>
            </a:fld>
            <a:endParaRPr lang="sl-SI" altLang="sl-SI"/>
          </a:p>
        </p:txBody>
      </p:sp>
    </p:spTree>
    <p:extLst>
      <p:ext uri="{BB962C8B-B14F-4D97-AF65-F5344CB8AC3E}">
        <p14:creationId xmlns:p14="http://schemas.microsoft.com/office/powerpoint/2010/main" val="111307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225557C7-DE69-41D3-B35F-F7E83E0083A2}"/>
              </a:ext>
            </a:extLst>
          </p:cNvPr>
          <p:cNvSpPr>
            <a:spLocks noGrp="1"/>
          </p:cNvSpPr>
          <p:nvPr>
            <p:ph type="dt" sz="half" idx="10"/>
          </p:nvPr>
        </p:nvSpPr>
        <p:spPr/>
        <p:txBody>
          <a:bodyPr/>
          <a:lstStyle>
            <a:lvl1pPr>
              <a:defRPr/>
            </a:lvl1pPr>
          </a:lstStyle>
          <a:p>
            <a:pPr>
              <a:defRPr/>
            </a:pPr>
            <a:fld id="{31C0F259-1CB8-4A28-A899-B953F7012C00}" type="datetimeFigureOut">
              <a:rPr lang="sl-SI"/>
              <a:pPr>
                <a:defRPr/>
              </a:pPr>
              <a:t>3. 06. 2019</a:t>
            </a:fld>
            <a:endParaRPr lang="sl-SI" dirty="0"/>
          </a:p>
        </p:txBody>
      </p:sp>
      <p:sp>
        <p:nvSpPr>
          <p:cNvPr id="5" name="Ograda noge 21">
            <a:extLst>
              <a:ext uri="{FF2B5EF4-FFF2-40B4-BE49-F238E27FC236}">
                <a16:creationId xmlns:a16="http://schemas.microsoft.com/office/drawing/2014/main" id="{4A84A169-3BC0-4553-86C8-D862233F983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4E159820-3138-4107-92A7-EF4F296B1706}"/>
              </a:ext>
            </a:extLst>
          </p:cNvPr>
          <p:cNvSpPr>
            <a:spLocks noGrp="1"/>
          </p:cNvSpPr>
          <p:nvPr>
            <p:ph type="sldNum" sz="quarter" idx="12"/>
          </p:nvPr>
        </p:nvSpPr>
        <p:spPr/>
        <p:txBody>
          <a:bodyPr/>
          <a:lstStyle>
            <a:lvl1pPr>
              <a:defRPr/>
            </a:lvl1pPr>
          </a:lstStyle>
          <a:p>
            <a:fld id="{EA2EA4D8-415E-4828-8AF4-BF623B2C91FA}" type="slidenum">
              <a:rPr lang="sl-SI" altLang="sl-SI"/>
              <a:pPr/>
              <a:t>‹#›</a:t>
            </a:fld>
            <a:endParaRPr lang="sl-SI" altLang="sl-SI"/>
          </a:p>
        </p:txBody>
      </p:sp>
    </p:spTree>
    <p:extLst>
      <p:ext uri="{BB962C8B-B14F-4D97-AF65-F5344CB8AC3E}">
        <p14:creationId xmlns:p14="http://schemas.microsoft.com/office/powerpoint/2010/main" val="69163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1EACEF19-C25D-43E7-B1F8-7B420F5392E0}"/>
              </a:ext>
            </a:extLst>
          </p:cNvPr>
          <p:cNvSpPr>
            <a:spLocks noGrp="1"/>
          </p:cNvSpPr>
          <p:nvPr>
            <p:ph type="dt" sz="half" idx="10"/>
          </p:nvPr>
        </p:nvSpPr>
        <p:spPr/>
        <p:txBody>
          <a:bodyPr/>
          <a:lstStyle>
            <a:lvl1pPr>
              <a:defRPr/>
            </a:lvl1pPr>
          </a:lstStyle>
          <a:p>
            <a:pPr>
              <a:defRPr/>
            </a:pPr>
            <a:fld id="{2EA67731-CB76-48EC-90AC-E737A0DFE05C}" type="datetimeFigureOut">
              <a:rPr lang="sl-SI"/>
              <a:pPr>
                <a:defRPr/>
              </a:pPr>
              <a:t>3. 06. 2019</a:t>
            </a:fld>
            <a:endParaRPr lang="sl-SI" dirty="0"/>
          </a:p>
        </p:txBody>
      </p:sp>
      <p:sp>
        <p:nvSpPr>
          <p:cNvPr id="5" name="Ograda noge 4">
            <a:extLst>
              <a:ext uri="{FF2B5EF4-FFF2-40B4-BE49-F238E27FC236}">
                <a16:creationId xmlns:a16="http://schemas.microsoft.com/office/drawing/2014/main" id="{44ABCBAA-9BF5-47B0-8F69-9B77560CCBC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92E4D8F-7C45-4D43-BFB6-81AB6FCCCCD6}"/>
              </a:ext>
            </a:extLst>
          </p:cNvPr>
          <p:cNvSpPr>
            <a:spLocks noGrp="1"/>
          </p:cNvSpPr>
          <p:nvPr>
            <p:ph type="sldNum" sz="quarter" idx="12"/>
          </p:nvPr>
        </p:nvSpPr>
        <p:spPr/>
        <p:txBody>
          <a:bodyPr/>
          <a:lstStyle>
            <a:lvl1pPr>
              <a:defRPr>
                <a:solidFill>
                  <a:srgbClr val="D1EAEE"/>
                </a:solidFill>
              </a:defRPr>
            </a:lvl1pPr>
          </a:lstStyle>
          <a:p>
            <a:fld id="{AA49ACA1-F13D-4FA4-8217-93259F545370}" type="slidenum">
              <a:rPr lang="sl-SI" altLang="sl-SI"/>
              <a:pPr/>
              <a:t>‹#›</a:t>
            </a:fld>
            <a:endParaRPr lang="sl-SI" altLang="sl-SI"/>
          </a:p>
        </p:txBody>
      </p:sp>
    </p:spTree>
    <p:extLst>
      <p:ext uri="{BB962C8B-B14F-4D97-AF65-F5344CB8AC3E}">
        <p14:creationId xmlns:p14="http://schemas.microsoft.com/office/powerpoint/2010/main" val="12252601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D6C6B786-26D1-4952-8A1D-ED8954A8F431}"/>
              </a:ext>
            </a:extLst>
          </p:cNvPr>
          <p:cNvSpPr>
            <a:spLocks noGrp="1"/>
          </p:cNvSpPr>
          <p:nvPr>
            <p:ph type="dt" sz="half" idx="10"/>
          </p:nvPr>
        </p:nvSpPr>
        <p:spPr/>
        <p:txBody>
          <a:bodyPr/>
          <a:lstStyle>
            <a:lvl1pPr>
              <a:defRPr/>
            </a:lvl1pPr>
          </a:lstStyle>
          <a:p>
            <a:pPr>
              <a:defRPr/>
            </a:pPr>
            <a:fld id="{E7708D9E-B74E-42BB-B485-00CB6B745AC2}" type="datetimeFigureOut">
              <a:rPr lang="sl-SI"/>
              <a:pPr>
                <a:defRPr/>
              </a:pPr>
              <a:t>3. 06. 2019</a:t>
            </a:fld>
            <a:endParaRPr lang="sl-SI" dirty="0"/>
          </a:p>
        </p:txBody>
      </p:sp>
      <p:sp>
        <p:nvSpPr>
          <p:cNvPr id="6" name="Ograda noge 21">
            <a:extLst>
              <a:ext uri="{FF2B5EF4-FFF2-40B4-BE49-F238E27FC236}">
                <a16:creationId xmlns:a16="http://schemas.microsoft.com/office/drawing/2014/main" id="{9CF1BBED-E953-4810-B5C0-32A107AA460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36161960-A1A9-4C5E-B5CD-DBA17581B1DE}"/>
              </a:ext>
            </a:extLst>
          </p:cNvPr>
          <p:cNvSpPr>
            <a:spLocks noGrp="1"/>
          </p:cNvSpPr>
          <p:nvPr>
            <p:ph type="sldNum" sz="quarter" idx="12"/>
          </p:nvPr>
        </p:nvSpPr>
        <p:spPr/>
        <p:txBody>
          <a:bodyPr/>
          <a:lstStyle>
            <a:lvl1pPr>
              <a:defRPr/>
            </a:lvl1pPr>
          </a:lstStyle>
          <a:p>
            <a:fld id="{F7793DA1-0A9D-48B1-93F4-5951ABC4E634}" type="slidenum">
              <a:rPr lang="sl-SI" altLang="sl-SI"/>
              <a:pPr/>
              <a:t>‹#›</a:t>
            </a:fld>
            <a:endParaRPr lang="sl-SI" altLang="sl-SI"/>
          </a:p>
        </p:txBody>
      </p:sp>
    </p:spTree>
    <p:extLst>
      <p:ext uri="{BB962C8B-B14F-4D97-AF65-F5344CB8AC3E}">
        <p14:creationId xmlns:p14="http://schemas.microsoft.com/office/powerpoint/2010/main" val="51865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9">
            <a:extLst>
              <a:ext uri="{FF2B5EF4-FFF2-40B4-BE49-F238E27FC236}">
                <a16:creationId xmlns:a16="http://schemas.microsoft.com/office/drawing/2014/main" id="{7B01E83F-C293-4ACB-9956-7FF86364684C}"/>
              </a:ext>
            </a:extLst>
          </p:cNvPr>
          <p:cNvSpPr>
            <a:spLocks noGrp="1"/>
          </p:cNvSpPr>
          <p:nvPr>
            <p:ph type="dt" sz="half" idx="10"/>
          </p:nvPr>
        </p:nvSpPr>
        <p:spPr/>
        <p:txBody>
          <a:bodyPr/>
          <a:lstStyle>
            <a:lvl1pPr>
              <a:defRPr/>
            </a:lvl1pPr>
          </a:lstStyle>
          <a:p>
            <a:pPr>
              <a:defRPr/>
            </a:pPr>
            <a:fld id="{9BC4016E-C861-48CA-81AC-4DB67B3BF233}" type="datetimeFigureOut">
              <a:rPr lang="sl-SI"/>
              <a:pPr>
                <a:defRPr/>
              </a:pPr>
              <a:t>3. 06. 2019</a:t>
            </a:fld>
            <a:endParaRPr lang="sl-SI" dirty="0"/>
          </a:p>
        </p:txBody>
      </p:sp>
      <p:sp>
        <p:nvSpPr>
          <p:cNvPr id="8" name="Ograda noge 21">
            <a:extLst>
              <a:ext uri="{FF2B5EF4-FFF2-40B4-BE49-F238E27FC236}">
                <a16:creationId xmlns:a16="http://schemas.microsoft.com/office/drawing/2014/main" id="{3B0FEDB3-7038-4126-98A3-32B21B47D369}"/>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7">
            <a:extLst>
              <a:ext uri="{FF2B5EF4-FFF2-40B4-BE49-F238E27FC236}">
                <a16:creationId xmlns:a16="http://schemas.microsoft.com/office/drawing/2014/main" id="{FAEE3BE2-AA09-4E87-973D-FE2C1F803B61}"/>
              </a:ext>
            </a:extLst>
          </p:cNvPr>
          <p:cNvSpPr>
            <a:spLocks noGrp="1"/>
          </p:cNvSpPr>
          <p:nvPr>
            <p:ph type="sldNum" sz="quarter" idx="12"/>
          </p:nvPr>
        </p:nvSpPr>
        <p:spPr/>
        <p:txBody>
          <a:bodyPr/>
          <a:lstStyle>
            <a:lvl1pPr>
              <a:defRPr/>
            </a:lvl1pPr>
          </a:lstStyle>
          <a:p>
            <a:fld id="{3119FE4B-52B9-4B74-9FB4-73759A6BA2CC}" type="slidenum">
              <a:rPr lang="sl-SI" altLang="sl-SI"/>
              <a:pPr/>
              <a:t>‹#›</a:t>
            </a:fld>
            <a:endParaRPr lang="sl-SI" altLang="sl-SI"/>
          </a:p>
        </p:txBody>
      </p:sp>
    </p:spTree>
    <p:extLst>
      <p:ext uri="{BB962C8B-B14F-4D97-AF65-F5344CB8AC3E}">
        <p14:creationId xmlns:p14="http://schemas.microsoft.com/office/powerpoint/2010/main" val="177718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350525C1-0DF6-459B-8B76-32C710299A0C}"/>
              </a:ext>
            </a:extLst>
          </p:cNvPr>
          <p:cNvSpPr>
            <a:spLocks noGrp="1"/>
          </p:cNvSpPr>
          <p:nvPr>
            <p:ph type="dt" sz="half" idx="10"/>
          </p:nvPr>
        </p:nvSpPr>
        <p:spPr/>
        <p:txBody>
          <a:bodyPr/>
          <a:lstStyle>
            <a:lvl1pPr>
              <a:defRPr/>
            </a:lvl1pPr>
          </a:lstStyle>
          <a:p>
            <a:pPr>
              <a:defRPr/>
            </a:pPr>
            <a:fld id="{53B73F52-A66F-4E6D-AD71-69BC6C46D2D4}" type="datetimeFigureOut">
              <a:rPr lang="sl-SI"/>
              <a:pPr>
                <a:defRPr/>
              </a:pPr>
              <a:t>3. 06. 2019</a:t>
            </a:fld>
            <a:endParaRPr lang="sl-SI" dirty="0"/>
          </a:p>
        </p:txBody>
      </p:sp>
      <p:sp>
        <p:nvSpPr>
          <p:cNvPr id="4" name="Ograda noge 21">
            <a:extLst>
              <a:ext uri="{FF2B5EF4-FFF2-40B4-BE49-F238E27FC236}">
                <a16:creationId xmlns:a16="http://schemas.microsoft.com/office/drawing/2014/main" id="{57B83046-36A4-4B6E-B5AB-5252337C7547}"/>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88E3A9EB-7192-4C83-945B-C97188C0224D}"/>
              </a:ext>
            </a:extLst>
          </p:cNvPr>
          <p:cNvSpPr>
            <a:spLocks noGrp="1"/>
          </p:cNvSpPr>
          <p:nvPr>
            <p:ph type="sldNum" sz="quarter" idx="12"/>
          </p:nvPr>
        </p:nvSpPr>
        <p:spPr/>
        <p:txBody>
          <a:bodyPr/>
          <a:lstStyle>
            <a:lvl1pPr>
              <a:defRPr/>
            </a:lvl1pPr>
          </a:lstStyle>
          <a:p>
            <a:fld id="{3939CFE2-0F71-4605-A352-C5F1272F30C5}" type="slidenum">
              <a:rPr lang="sl-SI" altLang="sl-SI"/>
              <a:pPr/>
              <a:t>‹#›</a:t>
            </a:fld>
            <a:endParaRPr lang="sl-SI" altLang="sl-SI"/>
          </a:p>
        </p:txBody>
      </p:sp>
    </p:spTree>
    <p:extLst>
      <p:ext uri="{BB962C8B-B14F-4D97-AF65-F5344CB8AC3E}">
        <p14:creationId xmlns:p14="http://schemas.microsoft.com/office/powerpoint/2010/main" val="424228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89A4EA13-9B78-48B5-9A10-571366327340}"/>
              </a:ext>
            </a:extLst>
          </p:cNvPr>
          <p:cNvSpPr>
            <a:spLocks noGrp="1"/>
          </p:cNvSpPr>
          <p:nvPr>
            <p:ph type="dt" sz="half" idx="10"/>
          </p:nvPr>
        </p:nvSpPr>
        <p:spPr/>
        <p:txBody>
          <a:bodyPr/>
          <a:lstStyle>
            <a:lvl1pPr>
              <a:defRPr/>
            </a:lvl1pPr>
          </a:lstStyle>
          <a:p>
            <a:pPr>
              <a:defRPr/>
            </a:pPr>
            <a:fld id="{AC49C1D8-3775-4C75-BB54-775E772371BA}" type="datetimeFigureOut">
              <a:rPr lang="sl-SI"/>
              <a:pPr>
                <a:defRPr/>
              </a:pPr>
              <a:t>3. 06. 2019</a:t>
            </a:fld>
            <a:endParaRPr lang="sl-SI" dirty="0"/>
          </a:p>
        </p:txBody>
      </p:sp>
      <p:sp>
        <p:nvSpPr>
          <p:cNvPr id="3" name="Ograda noge 21">
            <a:extLst>
              <a:ext uri="{FF2B5EF4-FFF2-40B4-BE49-F238E27FC236}">
                <a16:creationId xmlns:a16="http://schemas.microsoft.com/office/drawing/2014/main" id="{7098571F-8C64-44B5-B008-CD66E5653026}"/>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4261368E-F814-4CCD-BCC1-3EC4917C3533}"/>
              </a:ext>
            </a:extLst>
          </p:cNvPr>
          <p:cNvSpPr>
            <a:spLocks noGrp="1"/>
          </p:cNvSpPr>
          <p:nvPr>
            <p:ph type="sldNum" sz="quarter" idx="12"/>
          </p:nvPr>
        </p:nvSpPr>
        <p:spPr/>
        <p:txBody>
          <a:bodyPr/>
          <a:lstStyle>
            <a:lvl1pPr>
              <a:defRPr/>
            </a:lvl1pPr>
          </a:lstStyle>
          <a:p>
            <a:fld id="{2F49EEBF-D747-4E7A-8723-FEC05D00293D}" type="slidenum">
              <a:rPr lang="sl-SI" altLang="sl-SI"/>
              <a:pPr/>
              <a:t>‹#›</a:t>
            </a:fld>
            <a:endParaRPr lang="sl-SI" altLang="sl-SI"/>
          </a:p>
        </p:txBody>
      </p:sp>
    </p:spTree>
    <p:extLst>
      <p:ext uri="{BB962C8B-B14F-4D97-AF65-F5344CB8AC3E}">
        <p14:creationId xmlns:p14="http://schemas.microsoft.com/office/powerpoint/2010/main" val="84640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07E04471-C0FD-42AE-859A-688B92B77F22}"/>
              </a:ext>
            </a:extLst>
          </p:cNvPr>
          <p:cNvSpPr>
            <a:spLocks noGrp="1"/>
          </p:cNvSpPr>
          <p:nvPr>
            <p:ph type="dt" sz="half" idx="10"/>
          </p:nvPr>
        </p:nvSpPr>
        <p:spPr/>
        <p:txBody>
          <a:bodyPr/>
          <a:lstStyle>
            <a:lvl1pPr>
              <a:defRPr/>
            </a:lvl1pPr>
          </a:lstStyle>
          <a:p>
            <a:pPr>
              <a:defRPr/>
            </a:pPr>
            <a:fld id="{E8CBBAB2-BCD3-4BFC-A0CC-7EA2118AD07A}" type="datetimeFigureOut">
              <a:rPr lang="sl-SI"/>
              <a:pPr>
                <a:defRPr/>
              </a:pPr>
              <a:t>3. 06. 2019</a:t>
            </a:fld>
            <a:endParaRPr lang="sl-SI" dirty="0"/>
          </a:p>
        </p:txBody>
      </p:sp>
      <p:sp>
        <p:nvSpPr>
          <p:cNvPr id="6" name="Ograda noge 21">
            <a:extLst>
              <a:ext uri="{FF2B5EF4-FFF2-40B4-BE49-F238E27FC236}">
                <a16:creationId xmlns:a16="http://schemas.microsoft.com/office/drawing/2014/main" id="{9BDAFBEF-E6AC-458F-A8C8-F5C3F078B501}"/>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82610E9C-8808-490A-AF1A-63DAE68D57C7}"/>
              </a:ext>
            </a:extLst>
          </p:cNvPr>
          <p:cNvSpPr>
            <a:spLocks noGrp="1"/>
          </p:cNvSpPr>
          <p:nvPr>
            <p:ph type="sldNum" sz="quarter" idx="12"/>
          </p:nvPr>
        </p:nvSpPr>
        <p:spPr/>
        <p:txBody>
          <a:bodyPr/>
          <a:lstStyle>
            <a:lvl1pPr>
              <a:defRPr/>
            </a:lvl1pPr>
          </a:lstStyle>
          <a:p>
            <a:fld id="{DE229A56-F92F-49A6-9CFA-1B185A94AFCC}" type="slidenum">
              <a:rPr lang="sl-SI" altLang="sl-SI"/>
              <a:pPr/>
              <a:t>‹#›</a:t>
            </a:fld>
            <a:endParaRPr lang="sl-SI" altLang="sl-SI"/>
          </a:p>
        </p:txBody>
      </p:sp>
    </p:spTree>
    <p:extLst>
      <p:ext uri="{BB962C8B-B14F-4D97-AF65-F5344CB8AC3E}">
        <p14:creationId xmlns:p14="http://schemas.microsoft.com/office/powerpoint/2010/main" val="81416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5" name="Odreži in zaokroži en kot pravokotnika 8">
            <a:extLst>
              <a:ext uri="{FF2B5EF4-FFF2-40B4-BE49-F238E27FC236}">
                <a16:creationId xmlns:a16="http://schemas.microsoft.com/office/drawing/2014/main" id="{2884B0C9-CBAF-432F-B075-A21E9A6F8A24}"/>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Pravokotni trikotnik 11">
            <a:extLst>
              <a:ext uri="{FF2B5EF4-FFF2-40B4-BE49-F238E27FC236}">
                <a16:creationId xmlns:a16="http://schemas.microsoft.com/office/drawing/2014/main" id="{ACA3B376-1EAE-4A43-9DB3-3DFF0C84A328}"/>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Prostoročno 9">
            <a:extLst>
              <a:ext uri="{FF2B5EF4-FFF2-40B4-BE49-F238E27FC236}">
                <a16:creationId xmlns:a16="http://schemas.microsoft.com/office/drawing/2014/main" id="{9703A0A9-8CAC-45C6-96CA-5A8D29955ABA}"/>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Prostoročno 10">
            <a:extLst>
              <a:ext uri="{FF2B5EF4-FFF2-40B4-BE49-F238E27FC236}">
                <a16:creationId xmlns:a16="http://schemas.microsoft.com/office/drawing/2014/main" id="{5F57EB76-41FC-4B15-B01B-B70D0AF840CB}"/>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Naslov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Kliknite, če želite urediti slog naslova matrice</a:t>
            </a:r>
            <a:endParaRPr lang="en-US"/>
          </a:p>
        </p:txBody>
      </p:sp>
      <p:sp>
        <p:nvSpPr>
          <p:cNvPr id="4" name="Ograda besedila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Kliknite, če želite urediti sloge besedila matrice</a:t>
            </a:r>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dirty="0"/>
              <a:t>Kliknite ikono, če želite dodati sliko</a:t>
            </a:r>
            <a:endParaRPr lang="en-US" noProof="0" dirty="0"/>
          </a:p>
        </p:txBody>
      </p:sp>
      <p:sp>
        <p:nvSpPr>
          <p:cNvPr id="9" name="Ograda datuma 4">
            <a:extLst>
              <a:ext uri="{FF2B5EF4-FFF2-40B4-BE49-F238E27FC236}">
                <a16:creationId xmlns:a16="http://schemas.microsoft.com/office/drawing/2014/main" id="{A287F905-C309-43D8-B790-523DF863CD5D}"/>
              </a:ext>
            </a:extLst>
          </p:cNvPr>
          <p:cNvSpPr>
            <a:spLocks noGrp="1"/>
          </p:cNvSpPr>
          <p:nvPr>
            <p:ph type="dt" sz="half" idx="10"/>
          </p:nvPr>
        </p:nvSpPr>
        <p:spPr/>
        <p:txBody>
          <a:bodyPr/>
          <a:lstStyle>
            <a:lvl1pPr>
              <a:defRPr/>
            </a:lvl1pPr>
          </a:lstStyle>
          <a:p>
            <a:pPr>
              <a:defRPr/>
            </a:pPr>
            <a:fld id="{DB55D849-FA56-401E-BFC9-93B3ED2E2D4C}" type="datetimeFigureOut">
              <a:rPr lang="sl-SI"/>
              <a:pPr>
                <a:defRPr/>
              </a:pPr>
              <a:t>3. 06. 2019</a:t>
            </a:fld>
            <a:endParaRPr lang="sl-SI" dirty="0"/>
          </a:p>
        </p:txBody>
      </p:sp>
      <p:sp>
        <p:nvSpPr>
          <p:cNvPr id="10" name="Ograda noge 5">
            <a:extLst>
              <a:ext uri="{FF2B5EF4-FFF2-40B4-BE49-F238E27FC236}">
                <a16:creationId xmlns:a16="http://schemas.microsoft.com/office/drawing/2014/main" id="{DE8C15BB-1591-4B1E-B961-E5B892F3E449}"/>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6">
            <a:extLst>
              <a:ext uri="{FF2B5EF4-FFF2-40B4-BE49-F238E27FC236}">
                <a16:creationId xmlns:a16="http://schemas.microsoft.com/office/drawing/2014/main" id="{F85D7C62-3F1E-403F-AF01-1E63ADB5BF7F}"/>
              </a:ext>
            </a:extLst>
          </p:cNvPr>
          <p:cNvSpPr>
            <a:spLocks noGrp="1"/>
          </p:cNvSpPr>
          <p:nvPr>
            <p:ph type="sldNum" sz="quarter" idx="12"/>
          </p:nvPr>
        </p:nvSpPr>
        <p:spPr>
          <a:xfrm>
            <a:off x="8077200" y="6356350"/>
            <a:ext cx="609600" cy="365125"/>
          </a:xfrm>
        </p:spPr>
        <p:txBody>
          <a:bodyPr/>
          <a:lstStyle>
            <a:lvl1pPr>
              <a:defRPr/>
            </a:lvl1pPr>
          </a:lstStyle>
          <a:p>
            <a:fld id="{38C17ADD-44F0-44EB-B1D4-8C5C526440EC}" type="slidenum">
              <a:rPr lang="sl-SI" altLang="sl-SI"/>
              <a:pPr/>
              <a:t>‹#›</a:t>
            </a:fld>
            <a:endParaRPr lang="sl-SI" altLang="sl-SI"/>
          </a:p>
        </p:txBody>
      </p:sp>
    </p:spTree>
    <p:extLst>
      <p:ext uri="{BB962C8B-B14F-4D97-AF65-F5344CB8AC3E}">
        <p14:creationId xmlns:p14="http://schemas.microsoft.com/office/powerpoint/2010/main" val="132855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rostoročno 6">
            <a:extLst>
              <a:ext uri="{FF2B5EF4-FFF2-40B4-BE49-F238E27FC236}">
                <a16:creationId xmlns:a16="http://schemas.microsoft.com/office/drawing/2014/main" id="{D22E1F26-20A8-48D9-9918-DB82DE0DB6F4}"/>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Prostoročno 7">
            <a:extLst>
              <a:ext uri="{FF2B5EF4-FFF2-40B4-BE49-F238E27FC236}">
                <a16:creationId xmlns:a16="http://schemas.microsoft.com/office/drawing/2014/main" id="{6905DBB2-29AE-4384-B71B-E77095FEC547}"/>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Ograda naslova 8">
            <a:extLst>
              <a:ext uri="{FF2B5EF4-FFF2-40B4-BE49-F238E27FC236}">
                <a16:creationId xmlns:a16="http://schemas.microsoft.com/office/drawing/2014/main" id="{321C003B-EB84-4A09-87AD-910123846AD2}"/>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Kliknite, če želite urediti slog naslova matrice</a:t>
            </a:r>
            <a:endParaRPr lang="en-US" altLang="sl-SI"/>
          </a:p>
        </p:txBody>
      </p:sp>
      <p:sp>
        <p:nvSpPr>
          <p:cNvPr id="1029" name="Ograda besedila 29">
            <a:extLst>
              <a:ext uri="{FF2B5EF4-FFF2-40B4-BE49-F238E27FC236}">
                <a16:creationId xmlns:a16="http://schemas.microsoft.com/office/drawing/2014/main" id="{AC69D09B-2D9C-46B5-AB99-D9ECB62AA774}"/>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BE4C106A-AACD-4F5B-AC56-15A0EECB3C17}"/>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F798868-06EF-4655-8EB9-7948AAB5886B}" type="datetimeFigureOut">
              <a:rPr lang="sl-SI"/>
              <a:pPr>
                <a:defRPr/>
              </a:pPr>
              <a:t>3. 06. 2019</a:t>
            </a:fld>
            <a:endParaRPr lang="sl-SI" dirty="0"/>
          </a:p>
        </p:txBody>
      </p:sp>
      <p:sp>
        <p:nvSpPr>
          <p:cNvPr id="22" name="Ograda noge 21">
            <a:extLst>
              <a:ext uri="{FF2B5EF4-FFF2-40B4-BE49-F238E27FC236}">
                <a16:creationId xmlns:a16="http://schemas.microsoft.com/office/drawing/2014/main" id="{FC364FA2-6060-4FAD-9759-ECA32031D7F2}"/>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sl-SI"/>
          </a:p>
        </p:txBody>
      </p:sp>
      <p:sp>
        <p:nvSpPr>
          <p:cNvPr id="18" name="Ograda številke diapozitiva 17">
            <a:extLst>
              <a:ext uri="{FF2B5EF4-FFF2-40B4-BE49-F238E27FC236}">
                <a16:creationId xmlns:a16="http://schemas.microsoft.com/office/drawing/2014/main" id="{C6E958D9-6A2F-4750-BDAD-A83EC0B7CCEA}"/>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1073DC4C-ACF4-4819-A5FA-9729B4E3C399}" type="slidenum">
              <a:rPr lang="sl-SI" altLang="sl-SI"/>
              <a:pPr/>
              <a:t>‹#›</a:t>
            </a:fld>
            <a:endParaRPr lang="sl-SI" altLang="sl-SI"/>
          </a:p>
        </p:txBody>
      </p:sp>
      <p:grpSp>
        <p:nvGrpSpPr>
          <p:cNvPr id="1033" name="Skupina 1">
            <a:extLst>
              <a:ext uri="{FF2B5EF4-FFF2-40B4-BE49-F238E27FC236}">
                <a16:creationId xmlns:a16="http://schemas.microsoft.com/office/drawing/2014/main" id="{69112E73-9068-4D3E-BE61-8DA8CAD97EB2}"/>
              </a:ext>
            </a:extLst>
          </p:cNvPr>
          <p:cNvGrpSpPr>
            <a:grpSpLocks/>
          </p:cNvGrpSpPr>
          <p:nvPr/>
        </p:nvGrpSpPr>
        <p:grpSpPr bwMode="auto">
          <a:xfrm>
            <a:off x="-19050" y="203200"/>
            <a:ext cx="9180513" cy="647700"/>
            <a:chOff x="-19045" y="216550"/>
            <a:chExt cx="9180548" cy="649224"/>
          </a:xfrm>
        </p:grpSpPr>
        <p:sp>
          <p:nvSpPr>
            <p:cNvPr id="12" name="Prostoročno 11">
              <a:extLst>
                <a:ext uri="{FF2B5EF4-FFF2-40B4-BE49-F238E27FC236}">
                  <a16:creationId xmlns:a16="http://schemas.microsoft.com/office/drawing/2014/main" id="{08B7F83E-1C70-4D10-A07E-D0E61F279698}"/>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Prostoročno 12">
              <a:extLst>
                <a:ext uri="{FF2B5EF4-FFF2-40B4-BE49-F238E27FC236}">
                  <a16:creationId xmlns:a16="http://schemas.microsoft.com/office/drawing/2014/main" id="{832399B6-3F36-4165-B8F4-78EE809452E8}"/>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a:extLst>
              <a:ext uri="{FF2B5EF4-FFF2-40B4-BE49-F238E27FC236}">
                <a16:creationId xmlns:a16="http://schemas.microsoft.com/office/drawing/2014/main" id="{6C87A64D-6FE7-4475-B571-F9B175C5B9D2}"/>
              </a:ext>
            </a:extLst>
          </p:cNvPr>
          <p:cNvSpPr/>
          <p:nvPr/>
        </p:nvSpPr>
        <p:spPr>
          <a:xfrm>
            <a:off x="1643042" y="1643050"/>
            <a:ext cx="5673348" cy="2800767"/>
          </a:xfrm>
          <a:prstGeom prst="rect">
            <a:avLst/>
          </a:prstGeom>
          <a:noFill/>
        </p:spPr>
        <p:txBody>
          <a:bodyPr wrap="none">
            <a:spAutoFit/>
          </a:bodyPr>
          <a:lstStyle/>
          <a:p>
            <a:pPr algn="ctr" fontAlgn="auto">
              <a:spcBef>
                <a:spcPts val="0"/>
              </a:spcBef>
              <a:spcAft>
                <a:spcPts val="0"/>
              </a:spcAft>
              <a:defRPr/>
            </a:pPr>
            <a:r>
              <a:rPr lang="sl-SI" sz="88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Ravie" pitchFamily="82" charset="0"/>
              </a:rPr>
              <a:t>Ivan </a:t>
            </a:r>
          </a:p>
          <a:p>
            <a:pPr algn="ctr" fontAlgn="auto">
              <a:spcBef>
                <a:spcPts val="0"/>
              </a:spcBef>
              <a:spcAft>
                <a:spcPts val="0"/>
              </a:spcAft>
              <a:defRPr/>
            </a:pPr>
            <a:r>
              <a:rPr lang="sl-SI" sz="8800" b="1"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latin typeface="Ravie" pitchFamily="82" charset="0"/>
              </a:rPr>
              <a:t>Cankar</a:t>
            </a:r>
          </a:p>
        </p:txBody>
      </p:sp>
      <p:sp>
        <p:nvSpPr>
          <p:cNvPr id="5123" name="PoljeZBesedilom 2">
            <a:extLst>
              <a:ext uri="{FF2B5EF4-FFF2-40B4-BE49-F238E27FC236}">
                <a16:creationId xmlns:a16="http://schemas.microsoft.com/office/drawing/2014/main" id="{69BA1AE0-1CDD-4BB2-8527-1F6385677E3E}"/>
              </a:ext>
            </a:extLst>
          </p:cNvPr>
          <p:cNvSpPr txBox="1">
            <a:spLocks noChangeArrowheads="1"/>
          </p:cNvSpPr>
          <p:nvPr/>
        </p:nvSpPr>
        <p:spPr bwMode="auto">
          <a:xfrm>
            <a:off x="3714750" y="5929313"/>
            <a:ext cx="4786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sl-SI" altLang="sl-SI"/>
              <a:t> </a:t>
            </a:r>
            <a:endParaRPr lang="sl-SI" altLang="sl-S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1A1BBC-1E28-4880-85A9-15917FCE7430}"/>
              </a:ext>
            </a:extLst>
          </p:cNvPr>
          <p:cNvSpPr>
            <a:spLocks noGrp="1"/>
          </p:cNvSpPr>
          <p:nvPr>
            <p:ph type="title"/>
          </p:nvPr>
        </p:nvSpPr>
        <p:spPr/>
        <p:txBody>
          <a:bodyPr>
            <a:noAutofit/>
          </a:bodyPr>
          <a:lstStyle/>
          <a:p>
            <a:pPr fontAlgn="auto">
              <a:spcAft>
                <a:spcPts val="0"/>
              </a:spcAft>
              <a:defRPr/>
            </a:pPr>
            <a:r>
              <a:rPr lang="sl-SI" sz="2400" b="1" dirty="0">
                <a:solidFill>
                  <a:schemeClr val="tx1"/>
                </a:solidFill>
              </a:rPr>
              <a:t>Cankar se je zaljubil v starejšo hčerko svoje gospodinje Štefko </a:t>
            </a:r>
            <a:r>
              <a:rPr lang="sl-SI" sz="2400" b="1" dirty="0" err="1">
                <a:solidFill>
                  <a:schemeClr val="tx1"/>
                </a:solidFill>
              </a:rPr>
              <a:t>Löffer</a:t>
            </a:r>
            <a:r>
              <a:rPr lang="sl-SI" sz="2400" b="1" dirty="0">
                <a:solidFill>
                  <a:schemeClr val="tx1"/>
                </a:solidFill>
              </a:rPr>
              <a:t>,postavno dekla,ki je bilo takrat staro 17 </a:t>
            </a:r>
            <a:r>
              <a:rPr lang="sl-SI" sz="2400" b="1" dirty="0" err="1">
                <a:solidFill>
                  <a:schemeClr val="tx1"/>
                </a:solidFill>
              </a:rPr>
              <a:t>let.Z</a:t>
            </a:r>
            <a:r>
              <a:rPr lang="sl-SI" sz="2400" b="1" dirty="0">
                <a:solidFill>
                  <a:schemeClr val="tx1"/>
                </a:solidFill>
              </a:rPr>
              <a:t> njo se je nameraval celo poročiti,a je njuno razmerje postajalo vedno krhkejše. </a:t>
            </a:r>
          </a:p>
        </p:txBody>
      </p:sp>
      <p:pic>
        <p:nvPicPr>
          <p:cNvPr id="3" name="Slika 2">
            <a:extLst>
              <a:ext uri="{FF2B5EF4-FFF2-40B4-BE49-F238E27FC236}">
                <a16:creationId xmlns:a16="http://schemas.microsoft.com/office/drawing/2014/main" id="{147C6B81-1F63-4491-B87D-89F313537B3C}"/>
              </a:ext>
            </a:extLst>
          </p:cNvPr>
          <p:cNvPicPr/>
          <p:nvPr/>
        </p:nvPicPr>
        <p:blipFill>
          <a:blip r:embed="rId2" cstate="print"/>
          <a:srcRect/>
          <a:stretch>
            <a:fillRect/>
          </a:stretch>
        </p:blipFill>
        <p:spPr bwMode="auto">
          <a:xfrm>
            <a:off x="2571736" y="1928802"/>
            <a:ext cx="2857520" cy="4638675"/>
          </a:xfrm>
          <a:prstGeom prst="rect">
            <a:avLst/>
          </a:prstGeom>
          <a:noFill/>
          <a:ln w="12700" cmpd="sng">
            <a:solidFill>
              <a:schemeClr val="tx1"/>
            </a:solidFill>
            <a:miter lim="800000"/>
            <a:headEnd/>
            <a:tailEnd/>
          </a:ln>
          <a:effectLst>
            <a:outerShdw blurRad="50800" dist="38100" dir="5400000" algn="t" rotWithShape="0">
              <a:schemeClr val="tx1">
                <a:alpha val="40000"/>
              </a:schemeClr>
            </a:outerShdw>
          </a:effectLst>
          <a:scene3d>
            <a:camera prst="isometricBottomDown"/>
            <a:lightRig rig="morning" dir="t"/>
          </a:scene3d>
          <a:sp3d extrusionH="76200" contourW="12700" prstMaterial="metal">
            <a:bevelT prst="relaxedInset"/>
            <a:bevelB prst="relaxedInset"/>
            <a:extrusionClr>
              <a:srgbClr val="DE40B5"/>
            </a:extrusionClr>
            <a:contourClr>
              <a:srgbClr val="DE40B5"/>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vsebine 2">
            <a:extLst>
              <a:ext uri="{FF2B5EF4-FFF2-40B4-BE49-F238E27FC236}">
                <a16:creationId xmlns:a16="http://schemas.microsoft.com/office/drawing/2014/main" id="{638FF8E9-6E81-48D8-8AA3-5CB7CBE3B801}"/>
              </a:ext>
            </a:extLst>
          </p:cNvPr>
          <p:cNvSpPr>
            <a:spLocks noGrp="1"/>
          </p:cNvSpPr>
          <p:nvPr>
            <p:ph idx="1"/>
          </p:nvPr>
        </p:nvSpPr>
        <p:spPr/>
        <p:txBody>
          <a:bodyPr/>
          <a:lstStyle/>
          <a:p>
            <a:r>
              <a:rPr lang="sl-SI" altLang="sl-SI"/>
              <a:t>Po uspešno končani maturi se je Cankar jeseni 1896 vpisal na gradbeni oddelek dunajske tehniške visoke šole. Študij gradbeništva ga ni zanimal in ga je kmalu opustil; tudi na filozofsko fakulteto,kjer naj bi študiral moderne romanske in slovanske jezike,se ni vpisal. Posvetil se je popolnoma literarnemu delu. </a:t>
            </a:r>
          </a:p>
          <a:p>
            <a:r>
              <a:rPr lang="sl-SI" altLang="sl-SI"/>
              <a:t>Kmalu po prihodu na Dunaj je postal član literarnega kluba,ki ga je oktobra 1896 ustanovil Fran Govekar. Namen kluba je bil pospeševati slovensko literaturo</a:t>
            </a:r>
          </a:p>
          <a:p>
            <a:r>
              <a:rPr lang="sl-SI" altLang="sl-SI"/>
              <a:t>Član kluba je bil tudi pesnik Oton Župančič.</a:t>
            </a:r>
          </a:p>
        </p:txBody>
      </p:sp>
      <p:sp>
        <p:nvSpPr>
          <p:cNvPr id="5" name="Pravokotnik 4">
            <a:extLst>
              <a:ext uri="{FF2B5EF4-FFF2-40B4-BE49-F238E27FC236}">
                <a16:creationId xmlns:a16="http://schemas.microsoft.com/office/drawing/2014/main" id="{BC8680DE-F330-4E9E-A800-70B90732046B}"/>
              </a:ext>
            </a:extLst>
          </p:cNvPr>
          <p:cNvSpPr/>
          <p:nvPr/>
        </p:nvSpPr>
        <p:spPr>
          <a:xfrm>
            <a:off x="1571604" y="642918"/>
            <a:ext cx="6965242" cy="923330"/>
          </a:xfrm>
          <a:prstGeom prst="rect">
            <a:avLst/>
          </a:prstGeom>
          <a:noFill/>
          <a:effectLst>
            <a:reflection blurRad="6350" stA="50000" endA="300" endPos="90000" dir="5400000" sy="-100000" algn="bl" rotWithShape="0"/>
          </a:effectLst>
        </p:spPr>
        <p:txBody>
          <a:bodyPr>
            <a:spAutoFit/>
          </a:bodyPr>
          <a:lstStyle/>
          <a:p>
            <a:pPr algn="ctr" fontAlgn="auto">
              <a:spcBef>
                <a:spcPts val="0"/>
              </a:spcBef>
              <a:spcAft>
                <a:spcPts val="0"/>
              </a:spcAft>
              <a:defRPr/>
            </a:pPr>
            <a:r>
              <a:rPr lang="sl-SI"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DE40B5"/>
                </a:solidFill>
                <a:effectLst>
                  <a:outerShdw blurRad="41275" dist="12700" dir="12000000" algn="tl" rotWithShape="0">
                    <a:srgbClr val="000000">
                      <a:alpha val="40000"/>
                    </a:srgbClr>
                  </a:outerShdw>
                </a:effectLst>
                <a:latin typeface="+mn-lt"/>
              </a:rPr>
              <a:t>V cesarskem mestu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BBC69D8A-98ED-42A2-BD56-840674F8379F}"/>
              </a:ext>
            </a:extLst>
          </p:cNvPr>
          <p:cNvSpPr>
            <a:spLocks noGrp="1"/>
          </p:cNvSpPr>
          <p:nvPr>
            <p:ph idx="1"/>
          </p:nvPr>
        </p:nvSpPr>
        <p:spPr>
          <a:xfrm>
            <a:off x="457200" y="1143000"/>
            <a:ext cx="8229600" cy="5181600"/>
          </a:xfrm>
        </p:spPr>
        <p:txBody>
          <a:bodyPr>
            <a:normAutofit fontScale="40000" lnSpcReduction="20000"/>
          </a:bodyPr>
          <a:lstStyle/>
          <a:p>
            <a:pPr marL="274320" indent="-274320" fontAlgn="auto">
              <a:spcAft>
                <a:spcPts val="0"/>
              </a:spcAft>
              <a:buClr>
                <a:schemeClr val="accent3"/>
              </a:buClr>
              <a:buFont typeface="Wingdings 2"/>
              <a:buChar char=""/>
              <a:defRPr/>
            </a:pPr>
            <a:r>
              <a:rPr lang="sl-SI" sz="5700" dirty="0"/>
              <a:t>Cankarjevo bivanje na Dunaju velja za zelo plodovito obdobje njegovega ustvarjanja,saj so v tem času nastala tako rekoč vsa njegova pomembnejša dela;razen drame </a:t>
            </a:r>
            <a:r>
              <a:rPr lang="sl-SI" sz="5700" i="1" dirty="0"/>
              <a:t>Lepa Vida in zbirke črtic Podobe iz sanj</a:t>
            </a:r>
            <a:r>
              <a:rPr lang="sl-SI" sz="5700" dirty="0"/>
              <a:t>.</a:t>
            </a:r>
          </a:p>
          <a:p>
            <a:pPr marL="274320" indent="-274320" fontAlgn="auto">
              <a:spcAft>
                <a:spcPts val="0"/>
              </a:spcAft>
              <a:buClr>
                <a:schemeClr val="accent3"/>
              </a:buClr>
              <a:buFont typeface="Wingdings 2"/>
              <a:buChar char=""/>
              <a:defRPr/>
            </a:pPr>
            <a:endParaRPr lang="sl-SI" sz="5700" dirty="0"/>
          </a:p>
          <a:p>
            <a:pPr marL="274320" indent="-274320" fontAlgn="auto">
              <a:spcAft>
                <a:spcPts val="0"/>
              </a:spcAft>
              <a:buClr>
                <a:schemeClr val="accent3"/>
              </a:buClr>
              <a:buFont typeface="Wingdings 2"/>
              <a:buChar char=""/>
              <a:defRPr/>
            </a:pPr>
            <a:r>
              <a:rPr lang="sl-SI" sz="5700" dirty="0"/>
              <a:t>V tem času je stopil na pot prvega slovenskega poklicnega pisatelja.</a:t>
            </a:r>
          </a:p>
          <a:p>
            <a:pPr marL="274320" indent="-274320" fontAlgn="auto">
              <a:spcAft>
                <a:spcPts val="0"/>
              </a:spcAft>
              <a:buClr>
                <a:schemeClr val="accent3"/>
              </a:buClr>
              <a:buFont typeface="Wingdings 2"/>
              <a:buChar char=""/>
              <a:defRPr/>
            </a:pPr>
            <a:endParaRPr lang="sl-SI" sz="5700" dirty="0"/>
          </a:p>
          <a:p>
            <a:pPr marL="274320" indent="-274320" fontAlgn="auto">
              <a:spcAft>
                <a:spcPts val="0"/>
              </a:spcAft>
              <a:buClr>
                <a:schemeClr val="accent3"/>
              </a:buClr>
              <a:buFont typeface="Wingdings 2"/>
              <a:buNone/>
              <a:defRPr/>
            </a:pPr>
            <a:r>
              <a:rPr lang="sl-SI" sz="5700" dirty="0"/>
              <a:t> </a:t>
            </a:r>
          </a:p>
          <a:p>
            <a:pPr marL="274320" indent="-274320" fontAlgn="auto">
              <a:spcAft>
                <a:spcPts val="0"/>
              </a:spcAft>
              <a:buClr>
                <a:schemeClr val="accent3"/>
              </a:buClr>
              <a:buFont typeface="Wingdings 2"/>
              <a:buChar char=""/>
              <a:defRPr/>
            </a:pPr>
            <a:r>
              <a:rPr lang="sl-SI" sz="5700" dirty="0"/>
              <a:t>23.9.1898 je Cankarju umrla mati; to je bil zanj hud udarec. Založniku Bambergu je še pred materino smrtjo prodal pripravljeno pesniško zbirko </a:t>
            </a:r>
            <a:r>
              <a:rPr lang="sl-SI" sz="5700" i="1" dirty="0">
                <a:latin typeface="Monotype Corsiva" pitchFamily="66" charset="0"/>
              </a:rPr>
              <a:t>Erotika, </a:t>
            </a:r>
            <a:r>
              <a:rPr lang="sl-SI" sz="5700" dirty="0"/>
              <a:t>da bi lahko poplačal pogrebne stroške.</a:t>
            </a:r>
          </a:p>
          <a:p>
            <a:pPr marL="274320" indent="-274320" fontAlgn="auto">
              <a:spcAft>
                <a:spcPts val="0"/>
              </a:spcAft>
              <a:buClr>
                <a:schemeClr val="accent3"/>
              </a:buClr>
              <a:buFont typeface="Wingdings 2"/>
              <a:buNone/>
              <a:defRPr/>
            </a:pPr>
            <a:endParaRPr lang="sl-SI" dirty="0"/>
          </a:p>
          <a:p>
            <a:pPr marL="274320" indent="-274320" fontAlgn="auto">
              <a:spcAft>
                <a:spcPts val="0"/>
              </a:spcAft>
              <a:buClr>
                <a:schemeClr val="accent3"/>
              </a:buClr>
              <a:buFont typeface="Wingdings 2"/>
              <a:buNone/>
              <a:defRPr/>
            </a:pPr>
            <a:endParaRPr lang="sl-SI" dirty="0"/>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 typeface="Wingdings 2"/>
              <a:buNone/>
              <a:defRPr/>
            </a:pPr>
            <a:endParaRPr lang="sl-SI" dirty="0"/>
          </a:p>
          <a:p>
            <a:pPr marL="274320" indent="-274320" fontAlgn="auto">
              <a:spcAft>
                <a:spcPts val="0"/>
              </a:spcAft>
              <a:buClr>
                <a:schemeClr val="accent3"/>
              </a:buClr>
              <a:buFont typeface="Wingdings 2"/>
              <a:buNone/>
              <a:defRPr/>
            </a:pPr>
            <a:r>
              <a:rPr lang="sl-SI" dirty="0"/>
              <a:t>   </a:t>
            </a:r>
          </a:p>
          <a:p>
            <a:pPr marL="274320" indent="-274320" fontAlgn="auto">
              <a:spcAft>
                <a:spcPts val="0"/>
              </a:spcAft>
              <a:buClr>
                <a:schemeClr val="accent3"/>
              </a:buClr>
              <a:buFont typeface="Wingdings 2"/>
              <a:buNone/>
              <a:defRPr/>
            </a:pPr>
            <a:r>
              <a:rPr lang="sl-SI"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824B2349-4CB9-499A-A073-4ADE8AFBA827}"/>
              </a:ext>
            </a:extLst>
          </p:cNvPr>
          <p:cNvSpPr>
            <a:spLocks noGrp="1"/>
          </p:cNvSpPr>
          <p:nvPr>
            <p:ph type="title"/>
          </p:nvPr>
        </p:nvSpPr>
        <p:spPr/>
        <p:txBody>
          <a:bodyPr/>
          <a:lstStyle/>
          <a:p>
            <a:endParaRPr lang="sl-SI" altLang="sl-SI"/>
          </a:p>
        </p:txBody>
      </p:sp>
      <p:sp>
        <p:nvSpPr>
          <p:cNvPr id="3" name="Ograda vsebine 2">
            <a:extLst>
              <a:ext uri="{FF2B5EF4-FFF2-40B4-BE49-F238E27FC236}">
                <a16:creationId xmlns:a16="http://schemas.microsoft.com/office/drawing/2014/main" id="{6E90C7D3-C417-4AA3-B7DA-4597CA255CBA}"/>
              </a:ext>
            </a:extLst>
          </p:cNvPr>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sl-SI" b="1" dirty="0">
                <a:latin typeface="+mj-lt"/>
              </a:rPr>
              <a:t>Ivana Cankarja uvrščamo med štiri predstavnike slovenske moderne (poleg njega še Murn, Kette in Župančič). Pisati je začel že v dijaških letih, pesmi pa je objavljal v Vrtcu in Ljubljanskem zvonu</a:t>
            </a:r>
          </a:p>
          <a:p>
            <a:pPr marL="274320" indent="-274320" fontAlgn="auto">
              <a:spcAft>
                <a:spcPts val="0"/>
              </a:spcAft>
              <a:buClr>
                <a:schemeClr val="accent3"/>
              </a:buClr>
              <a:buFont typeface="Wingdings 2"/>
              <a:buChar char=""/>
              <a:defRPr/>
            </a:pPr>
            <a:r>
              <a:rPr lang="sl-SI" b="1" dirty="0">
                <a:latin typeface="+mj-lt"/>
              </a:rPr>
              <a:t>Cankar je najprej pisal realistično, pozneje pa se je preusmeril k novoromantičnim tokovom, zlasti k simbolizmu in (v začetku) dekadenci.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FD3E75B-F85B-4054-9DDA-A24ACFEC79F2}"/>
              </a:ext>
            </a:extLst>
          </p:cNvPr>
          <p:cNvPicPr>
            <a:picLocks noGrp="1" noChangeAspect="1" noChangeArrowheads="1"/>
          </p:cNvPicPr>
          <p:nvPr>
            <p:ph sz="half" idx="1"/>
          </p:nvPr>
        </p:nvPicPr>
        <p:blipFill>
          <a:blip r:embed="rId2" cstate="print"/>
          <a:srcRect/>
          <a:stretch>
            <a:fillRect/>
          </a:stretch>
        </p:blipFill>
        <p:spPr>
          <a:xfrm>
            <a:off x="309314" y="1061796"/>
            <a:ext cx="4714876" cy="5214949"/>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42" name="Picture 2">
            <a:extLst>
              <a:ext uri="{FF2B5EF4-FFF2-40B4-BE49-F238E27FC236}">
                <a16:creationId xmlns:a16="http://schemas.microsoft.com/office/drawing/2014/main" id="{0790E60B-18E7-4B3C-B040-D8914C9865D1}"/>
              </a:ext>
            </a:extLst>
          </p:cNvPr>
          <p:cNvPicPr>
            <a:picLocks noGrp="1" noChangeAspect="1" noChangeArrowheads="1"/>
          </p:cNvPicPr>
          <p:nvPr>
            <p:ph sz="half" idx="2"/>
          </p:nvPr>
        </p:nvPicPr>
        <p:blipFill>
          <a:blip r:embed="rId3" cstate="print"/>
          <a:srcRect/>
          <a:stretch>
            <a:fillRect/>
          </a:stretch>
        </p:blipFill>
        <p:spPr>
          <a:xfrm>
            <a:off x="5572132" y="1428736"/>
            <a:ext cx="3115721" cy="4357719"/>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PoljeZBesedilom 6">
            <a:extLst>
              <a:ext uri="{FF2B5EF4-FFF2-40B4-BE49-F238E27FC236}">
                <a16:creationId xmlns:a16="http://schemas.microsoft.com/office/drawing/2014/main" id="{8317C0A5-76DC-46F8-B862-834450991E9A}"/>
              </a:ext>
            </a:extLst>
          </p:cNvPr>
          <p:cNvSpPr txBox="1"/>
          <p:nvPr/>
        </p:nvSpPr>
        <p:spPr>
          <a:xfrm>
            <a:off x="928688" y="642938"/>
            <a:ext cx="4071937" cy="369887"/>
          </a:xfrm>
          <a:prstGeom prst="rect">
            <a:avLst/>
          </a:prstGeom>
          <a:noFill/>
        </p:spPr>
        <p:txBody>
          <a:bodyPr>
            <a:spAutoFit/>
          </a:bodyPr>
          <a:lstStyle/>
          <a:p>
            <a:pPr fontAlgn="auto">
              <a:spcBef>
                <a:spcPts val="0"/>
              </a:spcBef>
              <a:spcAft>
                <a:spcPts val="0"/>
              </a:spcAft>
              <a:defRPr/>
            </a:pPr>
            <a:r>
              <a:rPr lang="sl-SI" dirty="0">
                <a:latin typeface="+mj-lt"/>
              </a:rPr>
              <a:t>Grobnica Cankarjevih staršev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vsebine 2">
            <a:extLst>
              <a:ext uri="{FF2B5EF4-FFF2-40B4-BE49-F238E27FC236}">
                <a16:creationId xmlns:a16="http://schemas.microsoft.com/office/drawing/2014/main" id="{BCB47BF6-4F44-484E-A386-8C0A3B8EE0A1}"/>
              </a:ext>
            </a:extLst>
          </p:cNvPr>
          <p:cNvSpPr>
            <a:spLocks noGrp="1"/>
          </p:cNvSpPr>
          <p:nvPr>
            <p:ph idx="1"/>
          </p:nvPr>
        </p:nvSpPr>
        <p:spPr/>
        <p:txBody>
          <a:bodyPr/>
          <a:lstStyle/>
          <a:p>
            <a:r>
              <a:rPr lang="sl-SI" altLang="sl-SI"/>
              <a:t>Jeseni 1895 se je v Cukrarno skupaj s svojo dijaško gospodinjo Polono Kalan preselil mladi pesnik Josip Murn. Ko pa se je Murn seznanil s tovariši iz Zadruge (Kette,Cankar,Župančič),so ti večkrat prihajali tja na obiske in literarne pogovore.</a:t>
            </a:r>
          </a:p>
          <a:p>
            <a:r>
              <a:rPr lang="sl-SI" altLang="sl-SI"/>
              <a:t>Življenje v Cukrarni je Cankar pretresljivo opisal v povesti </a:t>
            </a:r>
            <a:r>
              <a:rPr lang="sl-SI" altLang="sl-SI" i="1"/>
              <a:t>Življenje po smrti Petra Novljana,</a:t>
            </a:r>
            <a:r>
              <a:rPr lang="sl-SI" altLang="sl-SI"/>
              <a:t>v kratkem romanu </a:t>
            </a:r>
            <a:r>
              <a:rPr lang="sl-SI" altLang="sl-SI" i="1"/>
              <a:t>Nina</a:t>
            </a:r>
            <a:r>
              <a:rPr lang="sl-SI" altLang="sl-SI"/>
              <a:t> in v drami </a:t>
            </a:r>
            <a:r>
              <a:rPr lang="sl-SI" altLang="sl-SI" i="1"/>
              <a:t>Lepa vida.</a:t>
            </a:r>
          </a:p>
        </p:txBody>
      </p:sp>
      <p:sp>
        <p:nvSpPr>
          <p:cNvPr id="4" name="Pravokotnik 3">
            <a:extLst>
              <a:ext uri="{FF2B5EF4-FFF2-40B4-BE49-F238E27FC236}">
                <a16:creationId xmlns:a16="http://schemas.microsoft.com/office/drawing/2014/main" id="{3992B3AC-A9B7-48B8-87CF-9BBC04B8D623}"/>
              </a:ext>
            </a:extLst>
          </p:cNvPr>
          <p:cNvSpPr/>
          <p:nvPr/>
        </p:nvSpPr>
        <p:spPr>
          <a:xfrm>
            <a:off x="928662" y="571480"/>
            <a:ext cx="6715172" cy="1446550"/>
          </a:xfrm>
          <a:prstGeom prst="rect">
            <a:avLst/>
          </a:prstGeom>
          <a:noFill/>
        </p:spPr>
        <p:txBody>
          <a:bodyPr>
            <a:spAutoFit/>
          </a:bodyPr>
          <a:lstStyle/>
          <a:p>
            <a:pPr algn="ctr" fontAlgn="auto">
              <a:spcBef>
                <a:spcPts val="0"/>
              </a:spcBef>
              <a:spcAft>
                <a:spcPts val="0"/>
              </a:spcAft>
              <a:defRPr/>
            </a:pPr>
            <a:r>
              <a:rPr lang="sl-SI" sz="4400" b="1" dirty="0">
                <a:ln w="12700">
                  <a:solidFill>
                    <a:schemeClr val="tx2">
                      <a:satMod val="155000"/>
                    </a:schemeClr>
                  </a:solidFill>
                  <a:prstDash val="solid"/>
                </a:ln>
                <a:solidFill>
                  <a:srgbClr val="DE40B5"/>
                </a:solidFill>
                <a:effectLst>
                  <a:glow rad="139700">
                    <a:schemeClr val="accent1">
                      <a:satMod val="175000"/>
                      <a:alpha val="40000"/>
                    </a:schemeClr>
                  </a:glow>
                  <a:outerShdw blurRad="41275" dist="20320" dir="1800000" algn="tl" rotWithShape="0">
                    <a:srgbClr val="000000">
                      <a:alpha val="40000"/>
                    </a:srgbClr>
                  </a:outerShdw>
                </a:effectLst>
                <a:latin typeface="+mn-lt"/>
              </a:rPr>
              <a:t>V </a:t>
            </a:r>
            <a:r>
              <a:rPr lang="sl-SI" sz="4400" b="1" dirty="0" err="1">
                <a:ln w="12700">
                  <a:solidFill>
                    <a:schemeClr val="tx2">
                      <a:satMod val="155000"/>
                    </a:schemeClr>
                  </a:solidFill>
                  <a:prstDash val="solid"/>
                </a:ln>
                <a:solidFill>
                  <a:srgbClr val="DE40B5"/>
                </a:solidFill>
                <a:effectLst>
                  <a:glow rad="139700">
                    <a:schemeClr val="accent1">
                      <a:satMod val="175000"/>
                      <a:alpha val="40000"/>
                    </a:schemeClr>
                  </a:glow>
                  <a:outerShdw blurRad="41275" dist="20320" dir="1800000" algn="tl" rotWithShape="0">
                    <a:srgbClr val="000000">
                      <a:alpha val="40000"/>
                    </a:srgbClr>
                  </a:outerShdw>
                </a:effectLst>
                <a:latin typeface="+mn-lt"/>
              </a:rPr>
              <a:t>Cukrarni</a:t>
            </a:r>
            <a:r>
              <a:rPr lang="sl-SI" sz="4400" b="1" dirty="0">
                <a:ln w="12700">
                  <a:solidFill>
                    <a:schemeClr val="tx2">
                      <a:satMod val="155000"/>
                    </a:schemeClr>
                  </a:solidFill>
                  <a:prstDash val="solid"/>
                </a:ln>
                <a:solidFill>
                  <a:srgbClr val="DE40B5"/>
                </a:solidFill>
                <a:effectLst>
                  <a:glow rad="139700">
                    <a:schemeClr val="accent1">
                      <a:satMod val="175000"/>
                      <a:alpha val="40000"/>
                    </a:schemeClr>
                  </a:glow>
                  <a:outerShdw blurRad="41275" dist="20320" dir="1800000" algn="tl" rotWithShape="0">
                    <a:srgbClr val="000000">
                      <a:alpha val="40000"/>
                    </a:srgbClr>
                  </a:outerShdw>
                </a:effectLst>
                <a:latin typeface="+mn-lt"/>
              </a:rPr>
              <a:t> je zorela moderna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12CD2346-F82A-458C-B350-E4936E6B2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9B72236A-E816-4506-B525-8B4DD4E95CB3}"/>
              </a:ext>
            </a:extLst>
          </p:cNvPr>
          <p:cNvSpPr>
            <a:spLocks noGrp="1"/>
          </p:cNvSpPr>
          <p:nvPr>
            <p:ph idx="1"/>
          </p:nvPr>
        </p:nvSpPr>
        <p:spPr>
          <a:xfrm>
            <a:off x="457200" y="500063"/>
            <a:ext cx="8229600" cy="5824537"/>
          </a:xfrm>
        </p:spPr>
        <p:txBody>
          <a:bodyPr>
            <a:normAutofit/>
          </a:bodyPr>
          <a:lstStyle/>
          <a:p>
            <a:pPr marL="274320" indent="-274320" fontAlgn="auto">
              <a:spcAft>
                <a:spcPts val="0"/>
              </a:spcAft>
              <a:buClr>
                <a:schemeClr val="accent3"/>
              </a:buClr>
              <a:buFont typeface="Wingdings 2"/>
              <a:buChar char=""/>
              <a:defRPr/>
            </a:pPr>
            <a:r>
              <a:rPr lang="sl-SI" b="1" dirty="0">
                <a:latin typeface="+mj-lt"/>
              </a:rPr>
              <a:t>Cankar je posegel tudi v politično življenje, leta 1907 je sprejel kandidaturo na državnozborskih volitvah na listi socialnodemokratske stranke v volilne okraju Litija-Višnja Gora-Radeče. V domovini je razvil nenavadno živahno predvolilno </a:t>
            </a:r>
            <a:r>
              <a:rPr lang="sl-SI" b="1" dirty="0" err="1">
                <a:latin typeface="+mj-lt"/>
              </a:rPr>
              <a:t>kampanijo.Izvoljen</a:t>
            </a:r>
            <a:r>
              <a:rPr lang="sl-SI" b="1" dirty="0">
                <a:latin typeface="+mj-lt"/>
              </a:rPr>
              <a:t> ni bil Cankar,pač pa Fran </a:t>
            </a:r>
            <a:r>
              <a:rPr lang="sl-SI" b="1" dirty="0" err="1">
                <a:latin typeface="+mj-lt"/>
              </a:rPr>
              <a:t>Povše.Zanimivo</a:t>
            </a:r>
            <a:r>
              <a:rPr lang="sl-SI" b="1" dirty="0">
                <a:latin typeface="+mj-lt"/>
              </a:rPr>
              <a:t> pa je,da je Cankar dobil absolutno večino glasov v Zagorju ob Savi in Izlakah.</a:t>
            </a:r>
          </a:p>
          <a:p>
            <a:pPr marL="274320" indent="-274320" fontAlgn="auto">
              <a:spcAft>
                <a:spcPts val="0"/>
              </a:spcAft>
              <a:buClr>
                <a:schemeClr val="accent3"/>
              </a:buClr>
              <a:buFont typeface="Wingdings 2"/>
              <a:buChar char=""/>
              <a:defRPr/>
            </a:pPr>
            <a:r>
              <a:rPr lang="sl-SI" b="1" dirty="0">
                <a:latin typeface="+mj-lt"/>
              </a:rPr>
              <a:t>Vsem se je strastno zaljubil v Mici </a:t>
            </a:r>
            <a:r>
              <a:rPr lang="sl-SI" b="1" dirty="0" err="1">
                <a:latin typeface="+mj-lt"/>
              </a:rPr>
              <a:t>Kessler.To</a:t>
            </a:r>
            <a:r>
              <a:rPr lang="sl-SI" b="1" dirty="0">
                <a:latin typeface="+mj-lt"/>
              </a:rPr>
              <a:t> je bila,kot kaže,Cankarjeva zadnja velika ljubezen,ki pa ni našla ustreznega odziva.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64109AC1-EC15-4291-A199-0F56CA78BBC1}"/>
              </a:ext>
            </a:extLst>
          </p:cNvPr>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sl-SI" b="1" dirty="0">
                <a:latin typeface="+mj-lt"/>
              </a:rPr>
              <a:t>Cankarjevo mladostno poezijo zaokroža in tudi končuje zbirka </a:t>
            </a:r>
            <a:r>
              <a:rPr lang="sl-SI" b="1" i="1" dirty="0">
                <a:latin typeface="+mj-lt"/>
              </a:rPr>
              <a:t>Erotika</a:t>
            </a:r>
            <a:r>
              <a:rPr lang="sl-SI" b="1" dirty="0">
                <a:latin typeface="+mj-lt"/>
              </a:rPr>
              <a:t>,motivno in idejno močno naslonjena na dekadenco.</a:t>
            </a:r>
          </a:p>
          <a:p>
            <a:pPr marL="274320" indent="-274320" fontAlgn="auto">
              <a:spcAft>
                <a:spcPts val="0"/>
              </a:spcAft>
              <a:buClr>
                <a:schemeClr val="accent3"/>
              </a:buClr>
              <a:buFont typeface="Wingdings 2"/>
              <a:buChar char=""/>
              <a:defRPr/>
            </a:pPr>
            <a:r>
              <a:rPr lang="sl-SI" b="1" dirty="0">
                <a:latin typeface="+mj-lt"/>
              </a:rPr>
              <a:t>Zbirka v javnosti ni bila ugodno </a:t>
            </a:r>
            <a:r>
              <a:rPr lang="sl-SI" b="1" dirty="0" err="1">
                <a:latin typeface="+mj-lt"/>
              </a:rPr>
              <a:t>sprejeta.Posebno</a:t>
            </a:r>
            <a:r>
              <a:rPr lang="sl-SI" b="1" dirty="0">
                <a:latin typeface="+mj-lt"/>
              </a:rPr>
              <a:t> nenaklonjena je je bila katoliška stran.</a:t>
            </a:r>
          </a:p>
          <a:p>
            <a:pPr marL="274320" indent="-274320" fontAlgn="auto">
              <a:spcAft>
                <a:spcPts val="0"/>
              </a:spcAft>
              <a:buClr>
                <a:schemeClr val="accent3"/>
              </a:buClr>
              <a:buFont typeface="Wingdings 2"/>
              <a:buChar char=""/>
              <a:defRPr/>
            </a:pPr>
            <a:r>
              <a:rPr lang="sl-SI" b="1" dirty="0">
                <a:latin typeface="+mj-lt"/>
              </a:rPr>
              <a:t>Ljubljanski knezoškof Anton Jeglič je kmalu po izidu pokupil vse dosegljive izvode in jih dal zažgati.</a:t>
            </a:r>
          </a:p>
          <a:p>
            <a:pPr marL="274320" indent="-274320" fontAlgn="auto">
              <a:spcAft>
                <a:spcPts val="0"/>
              </a:spcAft>
              <a:buClr>
                <a:schemeClr val="accent3"/>
              </a:buClr>
              <a:buFont typeface="Wingdings 2"/>
              <a:buChar char=""/>
              <a:defRPr/>
            </a:pPr>
            <a:r>
              <a:rPr lang="sl-SI" b="1" dirty="0">
                <a:latin typeface="+mj-lt"/>
              </a:rPr>
              <a:t>Dve leti pozneje je Cankar zbirko v nekoliko spremenjeni oblike ponovno izdal.</a:t>
            </a:r>
          </a:p>
        </p:txBody>
      </p:sp>
      <p:sp>
        <p:nvSpPr>
          <p:cNvPr id="4" name="Pravokotnik 3">
            <a:extLst>
              <a:ext uri="{FF2B5EF4-FFF2-40B4-BE49-F238E27FC236}">
                <a16:creationId xmlns:a16="http://schemas.microsoft.com/office/drawing/2014/main" id="{9657B566-4852-4D30-9D1D-351FDD877F34}"/>
              </a:ext>
            </a:extLst>
          </p:cNvPr>
          <p:cNvSpPr/>
          <p:nvPr/>
        </p:nvSpPr>
        <p:spPr>
          <a:xfrm>
            <a:off x="785786" y="785794"/>
            <a:ext cx="8109785" cy="923330"/>
          </a:xfrm>
          <a:prstGeom prst="rect">
            <a:avLst/>
          </a:prstGeom>
          <a:noFill/>
          <a:effectLst>
            <a:glow rad="228600">
              <a:srgbClr val="DE40B5">
                <a:alpha val="40000"/>
              </a:srgbClr>
            </a:glow>
            <a:reflection blurRad="6350" stA="50000" endA="295" endPos="92000" dist="101600" dir="5400000" sy="-100000" algn="bl" rotWithShape="0"/>
          </a:effectLst>
        </p:spPr>
        <p:txBody>
          <a:bodyPr>
            <a:spAutoFit/>
          </a:bodyPr>
          <a:lstStyle/>
          <a:p>
            <a:pPr algn="ctr" fontAlgn="auto">
              <a:spcBef>
                <a:spcPts val="0"/>
              </a:spcBef>
              <a:spcAft>
                <a:spcPts val="0"/>
              </a:spcAft>
              <a:defRPr/>
            </a:pPr>
            <a:r>
              <a:rPr lang="sl-SI" sz="5400" b="1" spc="100" dirty="0">
                <a:ln w="18000">
                  <a:solidFill>
                    <a:srgbClr val="002060"/>
                  </a:solidFill>
                  <a:prstDash val="solid"/>
                </a:ln>
                <a:solidFill>
                  <a:srgbClr val="DE40B5"/>
                </a:solidFill>
                <a:effectLst>
                  <a:outerShdw blurRad="25000" dist="20000" dir="16020000" algn="tl">
                    <a:schemeClr val="accent1">
                      <a:satMod val="200000"/>
                      <a:shade val="1000"/>
                      <a:alpha val="60000"/>
                    </a:schemeClr>
                  </a:outerShdw>
                </a:effectLst>
                <a:latin typeface="+mn-lt"/>
              </a:rPr>
              <a:t>Cankarjevo pesništvo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EA2986F8-2D04-4E4D-BB75-735BAC4B346B}"/>
              </a:ext>
            </a:extLst>
          </p:cNvPr>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sl-SI" b="1" dirty="0">
                <a:latin typeface="+mj-lt"/>
              </a:rPr>
              <a:t>S kratko pripovedno prozo se pričenjajo </a:t>
            </a:r>
            <a:r>
              <a:rPr lang="sl-SI" b="1" i="1" dirty="0">
                <a:latin typeface="+mj-lt"/>
              </a:rPr>
              <a:t>Vinjete</a:t>
            </a:r>
            <a:r>
              <a:rPr lang="sl-SI" b="1" dirty="0">
                <a:latin typeface="+mj-lt"/>
              </a:rPr>
              <a:t> in končujejo Podobe iz sanj.</a:t>
            </a:r>
          </a:p>
          <a:p>
            <a:pPr marL="274320" indent="-274320" fontAlgn="auto">
              <a:spcAft>
                <a:spcPts val="0"/>
              </a:spcAft>
              <a:buClr>
                <a:schemeClr val="accent3"/>
              </a:buClr>
              <a:buFont typeface="Wingdings 2"/>
              <a:buChar char=""/>
              <a:defRPr/>
            </a:pPr>
            <a:r>
              <a:rPr lang="sl-SI" b="1" dirty="0">
                <a:latin typeface="+mj-lt"/>
              </a:rPr>
              <a:t>Za Cankarja je bila najpomembnejša oblika kratke pripovedno proze črtica.</a:t>
            </a:r>
          </a:p>
          <a:p>
            <a:pPr marL="274320" indent="-274320" fontAlgn="auto">
              <a:spcAft>
                <a:spcPts val="0"/>
              </a:spcAft>
              <a:buClr>
                <a:schemeClr val="accent3"/>
              </a:buClr>
              <a:buFont typeface="Wingdings 2"/>
              <a:buChar char=""/>
              <a:defRPr/>
            </a:pPr>
            <a:r>
              <a:rPr lang="sl-SI" b="1" i="1" dirty="0">
                <a:latin typeface="+mj-lt"/>
              </a:rPr>
              <a:t>Vinjete</a:t>
            </a:r>
            <a:r>
              <a:rPr lang="sl-SI" b="1" dirty="0">
                <a:latin typeface="+mj-lt"/>
              </a:rPr>
              <a:t>(1899)-knjiga obsega 28 črtic </a:t>
            </a:r>
            <a:r>
              <a:rPr lang="sl-SI" b="1" dirty="0" err="1">
                <a:latin typeface="+mj-lt"/>
              </a:rPr>
              <a:t>oz.kratkih</a:t>
            </a:r>
            <a:r>
              <a:rPr lang="sl-SI" b="1" dirty="0">
                <a:latin typeface="+mj-lt"/>
              </a:rPr>
              <a:t> pripovedi</a:t>
            </a:r>
          </a:p>
          <a:p>
            <a:pPr marL="274320" indent="-274320" fontAlgn="auto">
              <a:spcAft>
                <a:spcPts val="0"/>
              </a:spcAft>
              <a:buClr>
                <a:schemeClr val="accent3"/>
              </a:buClr>
              <a:buFont typeface="Wingdings 2"/>
              <a:buChar char=""/>
              <a:defRPr/>
            </a:pPr>
            <a:r>
              <a:rPr lang="sl-SI" b="1" dirty="0">
                <a:latin typeface="+mj-lt"/>
              </a:rPr>
              <a:t>Cankarjeva kratka proza sloni zvečine na avtobiografski resničnosti.</a:t>
            </a:r>
          </a:p>
        </p:txBody>
      </p:sp>
      <p:sp>
        <p:nvSpPr>
          <p:cNvPr id="4" name="Pravokotnik 3">
            <a:extLst>
              <a:ext uri="{FF2B5EF4-FFF2-40B4-BE49-F238E27FC236}">
                <a16:creationId xmlns:a16="http://schemas.microsoft.com/office/drawing/2014/main" id="{0111BE37-9CFA-4A45-B5E9-281010737AB1}"/>
              </a:ext>
            </a:extLst>
          </p:cNvPr>
          <p:cNvSpPr/>
          <p:nvPr/>
        </p:nvSpPr>
        <p:spPr>
          <a:xfrm>
            <a:off x="428596" y="1000108"/>
            <a:ext cx="8563626" cy="923330"/>
          </a:xfrm>
          <a:prstGeom prst="rect">
            <a:avLst/>
          </a:prstGeom>
          <a:noFill/>
          <a:effectLst>
            <a:glow rad="228600">
              <a:schemeClr val="accent4">
                <a:satMod val="175000"/>
                <a:alpha val="40000"/>
              </a:schemeClr>
            </a:glow>
            <a:reflection blurRad="6350" stA="50000" endA="300" endPos="55000" dir="5400000" sy="-100000" algn="bl" rotWithShape="0"/>
          </a:effectLst>
        </p:spPr>
        <p:txBody>
          <a:bodyPr wrap="none">
            <a:spAutoFit/>
          </a:bodyPr>
          <a:lstStyle/>
          <a:p>
            <a:pPr algn="ctr" fontAlgn="auto">
              <a:spcBef>
                <a:spcPts val="0"/>
              </a:spcBef>
              <a:spcAft>
                <a:spcPts val="0"/>
              </a:spcAft>
              <a:defRPr/>
            </a:pPr>
            <a:r>
              <a:rPr lang="sl-SI" sz="5400" b="1" spc="100" dirty="0">
                <a:ln w="18000">
                  <a:solidFill>
                    <a:srgbClr val="7030A0"/>
                  </a:solidFill>
                  <a:prstDash val="solid"/>
                </a:ln>
                <a:solidFill>
                  <a:srgbClr val="DE40B5"/>
                </a:solidFill>
                <a:effectLst>
                  <a:outerShdw blurRad="25000" dist="20000" dir="16020000" algn="tl">
                    <a:schemeClr val="accent1">
                      <a:satMod val="200000"/>
                      <a:shade val="1000"/>
                      <a:alpha val="60000"/>
                    </a:schemeClr>
                  </a:outerShdw>
                </a:effectLst>
                <a:latin typeface="+mn-lt"/>
              </a:rPr>
              <a:t>Kratka pripovedna proza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5DA6A70E-DC64-4C9B-A62D-891BF8A03780}"/>
              </a:ext>
            </a:extLst>
          </p:cNvPr>
          <p:cNvSpPr>
            <a:spLocks noGrp="1"/>
          </p:cNvSpPr>
          <p:nvPr>
            <p:ph type="title"/>
          </p:nvPr>
        </p:nvSpPr>
        <p:spPr>
          <a:xfrm rot="734520">
            <a:off x="368300" y="479425"/>
            <a:ext cx="2690813" cy="1736725"/>
          </a:xfrm>
        </p:spPr>
        <p:txBody>
          <a:bodyPr/>
          <a:lstStyle/>
          <a:p>
            <a:r>
              <a:rPr lang="sl-SI" altLang="sl-SI">
                <a:solidFill>
                  <a:schemeClr val="tx1"/>
                </a:solidFill>
              </a:rPr>
              <a:t>* 10.5.1876</a:t>
            </a:r>
            <a:br>
              <a:rPr lang="sl-SI" altLang="sl-SI">
                <a:solidFill>
                  <a:schemeClr val="tx1"/>
                </a:solidFill>
              </a:rPr>
            </a:br>
            <a:r>
              <a:rPr lang="sl-SI" altLang="sl-SI">
                <a:solidFill>
                  <a:schemeClr val="tx1"/>
                </a:solidFill>
              </a:rPr>
              <a:t>*rojen Na Vrhniki</a:t>
            </a:r>
            <a:br>
              <a:rPr lang="sl-SI" altLang="sl-SI">
                <a:solidFill>
                  <a:schemeClr val="tx1"/>
                </a:solidFill>
              </a:rPr>
            </a:br>
            <a:r>
              <a:rPr lang="sl-SI" altLang="sl-SI">
                <a:solidFill>
                  <a:schemeClr val="tx1"/>
                </a:solidFill>
              </a:rPr>
              <a:t>* Osmi otrok med dvanajstimi</a:t>
            </a:r>
            <a:br>
              <a:rPr lang="sl-SI" altLang="sl-SI">
                <a:solidFill>
                  <a:schemeClr val="tx1"/>
                </a:solidFill>
              </a:rPr>
            </a:br>
            <a:r>
              <a:rPr lang="sl-SI" altLang="sl-SI">
                <a:solidFill>
                  <a:schemeClr val="tx1"/>
                </a:solidFill>
              </a:rPr>
              <a:t>*učenost nabiral v enajsti šoli</a:t>
            </a:r>
          </a:p>
        </p:txBody>
      </p:sp>
      <p:sp>
        <p:nvSpPr>
          <p:cNvPr id="3" name="Ograda besedila 2">
            <a:extLst>
              <a:ext uri="{FF2B5EF4-FFF2-40B4-BE49-F238E27FC236}">
                <a16:creationId xmlns:a16="http://schemas.microsoft.com/office/drawing/2014/main" id="{F6119E01-1107-4D92-ABC5-45AB5FAF05FF}"/>
              </a:ext>
            </a:extLst>
          </p:cNvPr>
          <p:cNvSpPr>
            <a:spLocks noGrp="1"/>
          </p:cNvSpPr>
          <p:nvPr>
            <p:ph type="body" sz="half" idx="2"/>
          </p:nvPr>
        </p:nvSpPr>
        <p:spPr>
          <a:xfrm>
            <a:off x="214313" y="2786063"/>
            <a:ext cx="2714625" cy="3714750"/>
          </a:xfrm>
        </p:spPr>
        <p:txBody>
          <a:bodyPr>
            <a:normAutofit fontScale="92500" lnSpcReduction="20000"/>
          </a:bodyPr>
          <a:lstStyle/>
          <a:p>
            <a:pPr fontAlgn="auto">
              <a:spcAft>
                <a:spcPts val="0"/>
              </a:spcAft>
              <a:buClr>
                <a:schemeClr val="accent3"/>
              </a:buClr>
              <a:defRPr/>
            </a:pPr>
            <a:r>
              <a:rPr lang="sl-SI" sz="2100" b="1" dirty="0">
                <a:latin typeface="+mj-lt"/>
              </a:rPr>
              <a:t>Rodil se je očetu Jožetu ter mami Neži Cankar. Oče je bil tržaški krojač, ki pa je svojo obrt opustil,  ko so na Vrhniki odprli trgovino s konfekcijo. Zapustil je družino in odšel kot sezonski delavec v Bosno. Mati je težko preživljala zelo veliko družino, vendar pa je bil Ivan Cankar zelo nadarjen, zato mu je vrhniška gospoda pomagala</a:t>
            </a:r>
            <a:r>
              <a:rPr lang="sl-SI" sz="2100" dirty="0">
                <a:latin typeface="+mj-lt"/>
              </a:rPr>
              <a:t>. </a:t>
            </a:r>
            <a:br>
              <a:rPr lang="sl-SI" dirty="0"/>
            </a:br>
            <a:endParaRPr lang="sl-SI" dirty="0"/>
          </a:p>
        </p:txBody>
      </p:sp>
      <p:pic>
        <p:nvPicPr>
          <p:cNvPr id="6148" name="Ograda slike 6" descr="165.jpg">
            <a:extLst>
              <a:ext uri="{FF2B5EF4-FFF2-40B4-BE49-F238E27FC236}">
                <a16:creationId xmlns:a16="http://schemas.microsoft.com/office/drawing/2014/main" id="{6E3B6134-7B6E-437A-982B-FA73B8A3ACD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834" b="18834"/>
          <a:stretch>
            <a:fillRect/>
          </a:stretch>
        </p:blipFill>
        <p:spPr>
          <a:xfrm rot="420000">
            <a:off x="3486150" y="1200150"/>
            <a:ext cx="4618038" cy="3930650"/>
          </a:xfrm>
          <a:ln>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D8469E25-CA94-4FB7-BEF4-C44DF46F4BCB}"/>
              </a:ext>
            </a:extLst>
          </p:cNvPr>
          <p:cNvSpPr>
            <a:spLocks noGrp="1"/>
          </p:cNvSpPr>
          <p:nvPr>
            <p:ph idx="1"/>
          </p:nvPr>
        </p:nvSpPr>
        <p:spPr>
          <a:xfrm>
            <a:off x="428625" y="2357438"/>
            <a:ext cx="8229600" cy="4389437"/>
          </a:xfrm>
        </p:spPr>
        <p:txBody>
          <a:bodyPr>
            <a:normAutofit/>
          </a:bodyPr>
          <a:lstStyle/>
          <a:p>
            <a:pPr marL="274320" indent="-274320" fontAlgn="auto">
              <a:spcAft>
                <a:spcPts val="0"/>
              </a:spcAft>
              <a:buClr>
                <a:schemeClr val="accent3"/>
              </a:buClr>
              <a:buFont typeface="Wingdings 2"/>
              <a:buChar char=""/>
              <a:defRPr/>
            </a:pPr>
            <a:r>
              <a:rPr lang="sl-SI" b="1" i="1" dirty="0">
                <a:latin typeface="+mj-lt"/>
              </a:rPr>
              <a:t>Tujci</a:t>
            </a:r>
            <a:r>
              <a:rPr lang="sl-SI" b="1" dirty="0">
                <a:latin typeface="+mj-lt"/>
              </a:rPr>
              <a:t> so Cankarjev prvi poskus romana,v katerem je upodobil kiparja Slivarja,tujca med tujci</a:t>
            </a:r>
          </a:p>
          <a:p>
            <a:pPr marL="274320" indent="-274320" fontAlgn="auto">
              <a:spcAft>
                <a:spcPts val="0"/>
              </a:spcAft>
              <a:buClr>
                <a:schemeClr val="accent3"/>
              </a:buClr>
              <a:buFont typeface="Wingdings 2"/>
              <a:buChar char=""/>
              <a:defRPr/>
            </a:pPr>
            <a:r>
              <a:rPr lang="sl-SI" b="1" dirty="0">
                <a:latin typeface="+mj-lt"/>
              </a:rPr>
              <a:t>Leta 1902 je izšel roman Cankarjevih umetniško najpomembnejših besedil,hkrati pa njegovo najobsežnejšo delo </a:t>
            </a:r>
            <a:r>
              <a:rPr lang="sl-SI" b="1" i="1" dirty="0">
                <a:latin typeface="+mj-lt"/>
              </a:rPr>
              <a:t>Na klancu </a:t>
            </a:r>
          </a:p>
          <a:p>
            <a:pPr marL="274320" indent="-274320" fontAlgn="auto">
              <a:spcAft>
                <a:spcPts val="0"/>
              </a:spcAft>
              <a:buClr>
                <a:schemeClr val="accent3"/>
              </a:buClr>
              <a:buFont typeface="Wingdings 2"/>
              <a:buChar char=""/>
              <a:defRPr/>
            </a:pPr>
            <a:r>
              <a:rPr lang="sl-SI" b="1" dirty="0">
                <a:latin typeface="+mj-lt"/>
              </a:rPr>
              <a:t>Leta 1913 je Cankarjevo zadnje večje prozno besedilo,kratek roman </a:t>
            </a:r>
            <a:r>
              <a:rPr lang="sl-SI" b="1" i="1" dirty="0">
                <a:latin typeface="+mj-lt"/>
              </a:rPr>
              <a:t>Milan in Milena</a:t>
            </a:r>
            <a:r>
              <a:rPr lang="sl-SI" b="1" dirty="0">
                <a:latin typeface="+mj-lt"/>
              </a:rPr>
              <a:t>,- “ljubezenska pravljica” </a:t>
            </a:r>
          </a:p>
        </p:txBody>
      </p:sp>
      <p:sp>
        <p:nvSpPr>
          <p:cNvPr id="5" name="Pravokotnik 4">
            <a:extLst>
              <a:ext uri="{FF2B5EF4-FFF2-40B4-BE49-F238E27FC236}">
                <a16:creationId xmlns:a16="http://schemas.microsoft.com/office/drawing/2014/main" id="{D16F9B34-1AB6-4813-B781-8158D43152D5}"/>
              </a:ext>
            </a:extLst>
          </p:cNvPr>
          <p:cNvSpPr/>
          <p:nvPr/>
        </p:nvSpPr>
        <p:spPr>
          <a:xfrm>
            <a:off x="1500166" y="642918"/>
            <a:ext cx="5625772" cy="923330"/>
          </a:xfrm>
          <a:prstGeom prst="rect">
            <a:avLst/>
          </a:prstGeom>
          <a:noFill/>
          <a:effectLst>
            <a:glow rad="101600">
              <a:schemeClr val="accent1">
                <a:satMod val="175000"/>
                <a:alpha val="40000"/>
              </a:schemeClr>
            </a:glow>
          </a:effectLst>
          <a:scene3d>
            <a:camera prst="isometricRightUp"/>
            <a:lightRig rig="threePt" dir="t"/>
          </a:scene3d>
          <a:sp3d>
            <a:bevelT w="139700" prst="cross"/>
          </a:sp3d>
        </p:spPr>
        <p:txBody>
          <a:bodyPr wrap="none">
            <a:spAutoFit/>
          </a:bodyPr>
          <a:lstStyle/>
          <a:p>
            <a:pPr algn="ctr" fontAlgn="auto">
              <a:spcBef>
                <a:spcPts val="0"/>
              </a:spcBef>
              <a:spcAft>
                <a:spcPts val="0"/>
              </a:spcAft>
              <a:defRPr/>
            </a:pPr>
            <a:r>
              <a:rPr lang="sl-SI" sz="5400" b="1" spc="100" dirty="0">
                <a:ln w="18000">
                  <a:solidFill>
                    <a:schemeClr val="accent1">
                      <a:satMod val="200000"/>
                      <a:tint val="72000"/>
                    </a:schemeClr>
                  </a:solidFill>
                  <a:prstDash val="solid"/>
                </a:ln>
                <a:solidFill>
                  <a:srgbClr val="DE40B5"/>
                </a:solidFill>
                <a:effectLst>
                  <a:outerShdw blurRad="25000" dist="20000" dir="16020000" algn="tl">
                    <a:schemeClr val="accent1">
                      <a:satMod val="200000"/>
                      <a:shade val="1000"/>
                      <a:alpha val="60000"/>
                    </a:schemeClr>
                  </a:outerShdw>
                </a:effectLst>
                <a:latin typeface="+mj-lt"/>
              </a:rPr>
              <a:t>Cankarjevi romani</a:t>
            </a:r>
            <a:endParaRPr lang="sl-SI" sz="5400" b="1" spc="100" dirty="0">
              <a:ln w="18000">
                <a:solidFill>
                  <a:schemeClr val="accent1">
                    <a:satMod val="200000"/>
                    <a:tint val="72000"/>
                  </a:schemeClr>
                </a:solidFill>
                <a:prstDash val="solid"/>
              </a:ln>
              <a:solidFill>
                <a:srgbClr val="DE40B5"/>
              </a:solidFill>
              <a:effectLst>
                <a:outerShdw blurRad="25000" dist="20000" dir="16020000" algn="tl">
                  <a:schemeClr val="accent1">
                    <a:satMod val="200000"/>
                    <a:shade val="1000"/>
                    <a:alpha val="60000"/>
                  </a:schemeClr>
                </a:outerShdw>
              </a:effectLst>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a:extLst>
              <a:ext uri="{FF2B5EF4-FFF2-40B4-BE49-F238E27FC236}">
                <a16:creationId xmlns:a16="http://schemas.microsoft.com/office/drawing/2014/main" id="{37698901-A1CB-46D0-8228-EBC7559767A8}"/>
              </a:ext>
            </a:extLst>
          </p:cNvPr>
          <p:cNvSpPr/>
          <p:nvPr/>
        </p:nvSpPr>
        <p:spPr>
          <a:xfrm>
            <a:off x="357158" y="500042"/>
            <a:ext cx="8691902" cy="923330"/>
          </a:xfrm>
          <a:prstGeom prst="rect">
            <a:avLst/>
          </a:prstGeom>
          <a:noFill/>
        </p:spPr>
        <p:txBody>
          <a:bodyPr>
            <a:spAutoFit/>
            <a:scene3d>
              <a:camera prst="isometricOffAxis1Right"/>
              <a:lightRig rig="threePt" dir="t"/>
            </a:scene3d>
          </a:bodyPr>
          <a:lstStyle/>
          <a:p>
            <a:pPr algn="ctr" fontAlgn="auto">
              <a:spcBef>
                <a:spcPts val="0"/>
              </a:spcBef>
              <a:spcAft>
                <a:spcPts val="0"/>
              </a:spcAft>
              <a:defRPr/>
            </a:pPr>
            <a:r>
              <a:rPr lang="sl-SI" sz="5400" b="1" spc="100" dirty="0">
                <a:ln w="18000">
                  <a:solidFill>
                    <a:schemeClr val="accent1">
                      <a:satMod val="200000"/>
                      <a:tint val="72000"/>
                    </a:schemeClr>
                  </a:solidFill>
                  <a:prstDash val="solid"/>
                </a:ln>
                <a:solidFill>
                  <a:srgbClr val="DE40B5"/>
                </a:solidFill>
                <a:effectLst>
                  <a:innerShdw>
                    <a:prstClr val="black"/>
                  </a:innerShdw>
                </a:effectLst>
                <a:latin typeface="+mj-lt"/>
              </a:rPr>
              <a:t>Cankarjeva dramatika</a:t>
            </a:r>
          </a:p>
        </p:txBody>
      </p:sp>
      <p:sp>
        <p:nvSpPr>
          <p:cNvPr id="25603" name="Ograda vsebine 6">
            <a:extLst>
              <a:ext uri="{FF2B5EF4-FFF2-40B4-BE49-F238E27FC236}">
                <a16:creationId xmlns:a16="http://schemas.microsoft.com/office/drawing/2014/main" id="{9EE5DB37-B980-416C-B9FB-E449225A0781}"/>
              </a:ext>
            </a:extLst>
          </p:cNvPr>
          <p:cNvSpPr>
            <a:spLocks noGrp="1"/>
          </p:cNvSpPr>
          <p:nvPr>
            <p:ph idx="1"/>
          </p:nvPr>
        </p:nvSpPr>
        <p:spPr/>
        <p:txBody>
          <a:bodyPr/>
          <a:lstStyle/>
          <a:p>
            <a:r>
              <a:rPr lang="sl-SI" altLang="sl-SI"/>
              <a:t>Cankarjeve drame:</a:t>
            </a:r>
          </a:p>
          <a:p>
            <a:r>
              <a:rPr lang="sl-SI" altLang="sl-SI"/>
              <a:t>Romantične duše</a:t>
            </a:r>
          </a:p>
          <a:p>
            <a:r>
              <a:rPr lang="sl-SI" altLang="sl-SI"/>
              <a:t>Lepa Vida</a:t>
            </a:r>
          </a:p>
          <a:p>
            <a:r>
              <a:rPr lang="sl-SI" altLang="sl-SI"/>
              <a:t>Hlapci</a:t>
            </a:r>
          </a:p>
          <a:p>
            <a:r>
              <a:rPr lang="sl-SI" altLang="sl-SI"/>
              <a:t>Jakob Ruda</a:t>
            </a:r>
          </a:p>
          <a:p>
            <a:r>
              <a:rPr lang="sl-SI" altLang="sl-SI"/>
              <a:t>Za narodov blagor</a:t>
            </a:r>
          </a:p>
          <a:p>
            <a:r>
              <a:rPr lang="sl-SI" altLang="sl-SI"/>
              <a:t>Kralj na Betajnovi</a:t>
            </a:r>
          </a:p>
        </p:txBody>
      </p:sp>
      <p:pic>
        <p:nvPicPr>
          <p:cNvPr id="25604" name="Slika 7" descr="divider (114).gif">
            <a:extLst>
              <a:ext uri="{FF2B5EF4-FFF2-40B4-BE49-F238E27FC236}">
                <a16:creationId xmlns:a16="http://schemas.microsoft.com/office/drawing/2014/main" id="{64020D41-0EED-477D-B872-0930D9F3CE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5643563"/>
            <a:ext cx="13906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grada vsebine 2">
            <a:extLst>
              <a:ext uri="{FF2B5EF4-FFF2-40B4-BE49-F238E27FC236}">
                <a16:creationId xmlns:a16="http://schemas.microsoft.com/office/drawing/2014/main" id="{C50B563E-7487-4AAD-B9E9-938586FD4DE1}"/>
              </a:ext>
            </a:extLst>
          </p:cNvPr>
          <p:cNvSpPr>
            <a:spLocks noGrp="1"/>
          </p:cNvSpPr>
          <p:nvPr>
            <p:ph idx="1"/>
          </p:nvPr>
        </p:nvSpPr>
        <p:spPr>
          <a:xfrm>
            <a:off x="914400" y="2000250"/>
            <a:ext cx="8229600" cy="4389438"/>
          </a:xfrm>
        </p:spPr>
        <p:txBody>
          <a:bodyPr/>
          <a:lstStyle/>
          <a:p>
            <a:r>
              <a:rPr lang="sl-SI" altLang="sl-SI"/>
              <a:t>Padec po stopnicah (hudo poškodovan)</a:t>
            </a:r>
          </a:p>
          <a:p>
            <a:r>
              <a:rPr lang="sl-SI" altLang="sl-SI"/>
              <a:t>V bolnišnici ugotovijo vnetje možganske mrene s krvavitvijo</a:t>
            </a:r>
          </a:p>
          <a:p>
            <a:r>
              <a:rPr lang="sl-SI" altLang="sl-SI"/>
              <a:t>Nekaj dni kasneje zboli za pljučnico in umre</a:t>
            </a:r>
          </a:p>
          <a:p>
            <a:r>
              <a:rPr lang="sl-SI" altLang="sl-SI"/>
              <a:t>Umre 11.12.1918</a:t>
            </a:r>
          </a:p>
          <a:p>
            <a:r>
              <a:rPr lang="sl-SI" altLang="sl-SI"/>
              <a:t>Pogreb- 13.12.1918</a:t>
            </a:r>
          </a:p>
        </p:txBody>
      </p:sp>
      <p:sp>
        <p:nvSpPr>
          <p:cNvPr id="4" name="Pravokotnik 3">
            <a:extLst>
              <a:ext uri="{FF2B5EF4-FFF2-40B4-BE49-F238E27FC236}">
                <a16:creationId xmlns:a16="http://schemas.microsoft.com/office/drawing/2014/main" id="{55C39F59-43F6-412C-8E4C-7F04EAF88460}"/>
              </a:ext>
            </a:extLst>
          </p:cNvPr>
          <p:cNvSpPr/>
          <p:nvPr/>
        </p:nvSpPr>
        <p:spPr>
          <a:xfrm>
            <a:off x="1500166" y="857232"/>
            <a:ext cx="6500858" cy="923330"/>
          </a:xfrm>
          <a:prstGeom prst="rect">
            <a:avLst/>
          </a:prstGeom>
          <a:noFill/>
          <a:effectLst>
            <a:reflection blurRad="6350" stA="50000" endA="300" endPos="55000" dir="5400000" sy="-100000" algn="bl" rotWithShape="0"/>
          </a:effectLst>
        </p:spPr>
        <p:txBody>
          <a:bodyPr>
            <a:spAutoFit/>
          </a:bodyPr>
          <a:lstStyle/>
          <a:p>
            <a:pPr algn="ctr" fontAlgn="auto">
              <a:spcBef>
                <a:spcPts val="0"/>
              </a:spcBef>
              <a:spcAft>
                <a:spcPts val="0"/>
              </a:spcAft>
              <a:defRPr/>
            </a:pPr>
            <a:r>
              <a:rPr lang="sl-SI"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DE40B5"/>
                </a:solidFill>
                <a:effectLst>
                  <a:outerShdw blurRad="41275" dist="12700" dir="12000000" algn="tl" rotWithShape="0">
                    <a:srgbClr val="000000">
                      <a:alpha val="40000"/>
                    </a:srgbClr>
                  </a:outerShdw>
                </a:effectLst>
                <a:latin typeface="+mn-lt"/>
              </a:rPr>
              <a:t>Cankarjeva smrt</a:t>
            </a:r>
          </a:p>
        </p:txBody>
      </p:sp>
      <p:pic>
        <p:nvPicPr>
          <p:cNvPr id="26628" name="Slika 4" descr="bg_163.gif">
            <a:extLst>
              <a:ext uri="{FF2B5EF4-FFF2-40B4-BE49-F238E27FC236}">
                <a16:creationId xmlns:a16="http://schemas.microsoft.com/office/drawing/2014/main" id="{7AACD851-E402-4025-9B0B-DF1AE9EF78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40656" y="4488657"/>
            <a:ext cx="9286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Slika 5" descr="bg_163.gif">
            <a:extLst>
              <a:ext uri="{FF2B5EF4-FFF2-40B4-BE49-F238E27FC236}">
                <a16:creationId xmlns:a16="http://schemas.microsoft.com/office/drawing/2014/main" id="{097C1C41-A6A9-4442-9723-6CCEEE046D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26844" y="4488657"/>
            <a:ext cx="9286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Slika 6" descr="bg_163.gif">
            <a:extLst>
              <a:ext uri="{FF2B5EF4-FFF2-40B4-BE49-F238E27FC236}">
                <a16:creationId xmlns:a16="http://schemas.microsoft.com/office/drawing/2014/main" id="{F51DEB83-287E-42C9-B333-E8FDD89C42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74656" y="4488657"/>
            <a:ext cx="9286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Slika 7" descr="bg_163.gif">
            <a:extLst>
              <a:ext uri="{FF2B5EF4-FFF2-40B4-BE49-F238E27FC236}">
                <a16:creationId xmlns:a16="http://schemas.microsoft.com/office/drawing/2014/main" id="{1438490E-250A-4F8C-9926-E111E775C1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5313" y="2143125"/>
            <a:ext cx="9286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Slika 8" descr="bg_163.gif">
            <a:extLst>
              <a:ext uri="{FF2B5EF4-FFF2-40B4-BE49-F238E27FC236}">
                <a16:creationId xmlns:a16="http://schemas.microsoft.com/office/drawing/2014/main" id="{F175B6B8-CD35-40B4-BDAA-BEB49FB030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5313" y="0"/>
            <a:ext cx="9286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Slika 9" descr="bg_163.gif">
            <a:extLst>
              <a:ext uri="{FF2B5EF4-FFF2-40B4-BE49-F238E27FC236}">
                <a16:creationId xmlns:a16="http://schemas.microsoft.com/office/drawing/2014/main" id="{464396B1-94D7-4101-A205-1E05E03804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86063"/>
            <a:ext cx="9286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Slika 10" descr="bg_163.gif">
            <a:extLst>
              <a:ext uri="{FF2B5EF4-FFF2-40B4-BE49-F238E27FC236}">
                <a16:creationId xmlns:a16="http://schemas.microsoft.com/office/drawing/2014/main" id="{7B360F71-59A0-4092-911B-EB7E48CC68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6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Slika 11" descr="bg_163.gif">
            <a:extLst>
              <a:ext uri="{FF2B5EF4-FFF2-40B4-BE49-F238E27FC236}">
                <a16:creationId xmlns:a16="http://schemas.microsoft.com/office/drawing/2014/main" id="{D940BD6C-937E-42FC-BAC5-531ED710C5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5031" y="-1440656"/>
            <a:ext cx="9286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Slika 12" descr="bg_163.gif">
            <a:extLst>
              <a:ext uri="{FF2B5EF4-FFF2-40B4-BE49-F238E27FC236}">
                <a16:creationId xmlns:a16="http://schemas.microsoft.com/office/drawing/2014/main" id="{F2E2D036-8D3C-4067-97E9-17B94C8F09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41219" y="-1440656"/>
            <a:ext cx="9286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Slika 13" descr="christian_6.gif">
            <a:extLst>
              <a:ext uri="{FF2B5EF4-FFF2-40B4-BE49-F238E27FC236}">
                <a16:creationId xmlns:a16="http://schemas.microsoft.com/office/drawing/2014/main" id="{88C7E2A2-05B7-4D9E-AB74-F81327DA65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4071938"/>
            <a:ext cx="12477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CC1469-A632-47A3-B3D7-2CC4606FA3ED}"/>
              </a:ext>
            </a:extLst>
          </p:cNvPr>
          <p:cNvSpPr>
            <a:spLocks noGrp="1"/>
          </p:cNvSpPr>
          <p:nvPr>
            <p:ph type="ctrTitle"/>
          </p:nvPr>
        </p:nvSpPr>
        <p:spPr>
          <a:xfrm>
            <a:off x="357158" y="285728"/>
            <a:ext cx="7851648" cy="6286544"/>
          </a:xfrm>
        </p:spPr>
        <p:txBody>
          <a:bodyPr/>
          <a:lstStyle/>
          <a:p>
            <a:pPr fontAlgn="auto">
              <a:spcAft>
                <a:spcPts val="0"/>
              </a:spcAft>
              <a:defRPr/>
            </a:pPr>
            <a:r>
              <a:rPr lang="sl-SI" sz="2000" dirty="0"/>
              <a:t>Cankarju so prerokovali kratko življenje saj se je rodil prehitro in zelo šibek. Rodil se je v borni koči,ki je leta 1879 pogorela. Ko so Cankarjevi izgubili hišo,so obubožali docela. V rojstnem kraju je slabotni in sanjavi deček z velikimi modrimi očmi, ki si je prva spoznanja in učenost nabiral v enajsti šoli pod mostom.</a:t>
            </a:r>
            <a:endParaRPr lang="sl-SI" sz="2000" b="0" i="1" dirty="0"/>
          </a:p>
        </p:txBody>
      </p:sp>
      <p:pic>
        <p:nvPicPr>
          <p:cNvPr id="4098" name="Picture 2">
            <a:extLst>
              <a:ext uri="{FF2B5EF4-FFF2-40B4-BE49-F238E27FC236}">
                <a16:creationId xmlns:a16="http://schemas.microsoft.com/office/drawing/2014/main" id="{36DCCD3E-6FEC-464C-B855-32A147140DC3}"/>
              </a:ext>
            </a:extLst>
          </p:cNvPr>
          <p:cNvPicPr>
            <a:picLocks noChangeAspect="1" noChangeArrowheads="1"/>
          </p:cNvPicPr>
          <p:nvPr/>
        </p:nvPicPr>
        <p:blipFill>
          <a:blip r:embed="rId2" cstate="print"/>
          <a:srcRect/>
          <a:stretch>
            <a:fillRect/>
          </a:stretch>
        </p:blipFill>
        <p:spPr bwMode="auto">
          <a:xfrm>
            <a:off x="1357290" y="642918"/>
            <a:ext cx="6143668" cy="4286280"/>
          </a:xfrm>
          <a:prstGeom prst="rect">
            <a:avLst/>
          </a:prstGeom>
          <a:ln>
            <a:headEnd/>
            <a:tailEnd/>
          </a:ln>
        </p:spPr>
        <p:style>
          <a:lnRef idx="0">
            <a:schemeClr val="accent1"/>
          </a:lnRef>
          <a:fillRef idx="3">
            <a:schemeClr val="accent1"/>
          </a:fillRef>
          <a:effectRef idx="3">
            <a:schemeClr val="accent1"/>
          </a:effectRef>
          <a:fontRef idx="minor">
            <a:schemeClr val="lt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7D0DAE-7579-4F68-8F74-BF9225F96543}"/>
              </a:ext>
            </a:extLst>
          </p:cNvPr>
          <p:cNvSpPr>
            <a:spLocks noGrp="1"/>
          </p:cNvSpPr>
          <p:nvPr>
            <p:ph type="title"/>
          </p:nvPr>
        </p:nvSpPr>
        <p:spPr>
          <a:xfrm>
            <a:off x="357158" y="285728"/>
            <a:ext cx="8229600" cy="1143000"/>
          </a:xfrm>
          <a:ln>
            <a:miter lim="800000"/>
            <a:headEnd/>
            <a:tailEnd/>
          </a:ln>
        </p:spPr>
        <p:txBody>
          <a:bodyPr>
            <a:normAutofit/>
          </a:bodyPr>
          <a:lstStyle/>
          <a:p>
            <a:pPr fontAlgn="auto">
              <a:spcAft>
                <a:spcPts val="0"/>
              </a:spcAft>
              <a:defRPr/>
            </a:pPr>
            <a:r>
              <a:rPr lang="sl-SI" b="1" dirty="0">
                <a:ln w="18000">
                  <a:solidFill>
                    <a:schemeClr val="tx1"/>
                  </a:solidFill>
                  <a:prstDash val="solid"/>
                  <a:miter lim="800000"/>
                </a:ln>
                <a:solidFill>
                  <a:srgbClr val="DE40B5"/>
                </a:solidFill>
                <a:effectLst>
                  <a:outerShdw blurRad="25500" dist="23000" dir="7020000" algn="tl">
                    <a:srgbClr val="000000">
                      <a:alpha val="50000"/>
                    </a:srgbClr>
                  </a:outerShdw>
                  <a:reflection blurRad="6350" stA="55000" endA="50" endPos="85000" dir="5400000" sy="-100000" algn="bl" rotWithShape="0"/>
                </a:effectLst>
              </a:rPr>
              <a:t>                   Šolanje </a:t>
            </a:r>
          </a:p>
        </p:txBody>
      </p:sp>
      <p:sp>
        <p:nvSpPr>
          <p:cNvPr id="3" name="Ograda vsebine 2">
            <a:extLst>
              <a:ext uri="{FF2B5EF4-FFF2-40B4-BE49-F238E27FC236}">
                <a16:creationId xmlns:a16="http://schemas.microsoft.com/office/drawing/2014/main" id="{80A9CA77-442D-4495-99F6-9DAA1AC26783}"/>
              </a:ext>
            </a:extLst>
          </p:cNvPr>
          <p:cNvSpPr>
            <a:spLocks noGrp="1"/>
          </p:cNvSpPr>
          <p:nvPr>
            <p:ph idx="1"/>
          </p:nvPr>
        </p:nvSpPr>
        <p:spPr>
          <a:xfrm>
            <a:off x="457200" y="1935163"/>
            <a:ext cx="4614863" cy="4708525"/>
          </a:xfrm>
        </p:spPr>
        <p:txBody>
          <a:bodyPr>
            <a:normAutofit fontScale="92500" lnSpcReduction="10000"/>
          </a:bodyPr>
          <a:lstStyle/>
          <a:p>
            <a:pPr marL="274320" indent="-274320" fontAlgn="auto">
              <a:spcAft>
                <a:spcPts val="0"/>
              </a:spcAft>
              <a:buClr>
                <a:schemeClr val="accent3"/>
              </a:buClr>
              <a:buFont typeface="Wingdings 2"/>
              <a:buChar char=""/>
              <a:defRPr/>
            </a:pPr>
            <a:r>
              <a:rPr lang="sl-SI" sz="2000" b="1" dirty="0"/>
              <a:t>Končal je 6 razredov osnovne šole,zadnja dva pa naj bi bil najboljši učenec, čeprav kot opisuje v</a:t>
            </a:r>
            <a:r>
              <a:rPr lang="sl-SI" sz="2000" b="1" i="1" dirty="0"/>
              <a:t> </a:t>
            </a:r>
            <a:r>
              <a:rPr lang="sl-SI" sz="2200" i="1" dirty="0">
                <a:latin typeface="Monotype Corsiva" pitchFamily="66" charset="0"/>
              </a:rPr>
              <a:t>Mojem življenju</a:t>
            </a:r>
            <a:r>
              <a:rPr lang="sl-SI" sz="2200" dirty="0">
                <a:latin typeface="Monotype Corsiva" pitchFamily="66" charset="0"/>
              </a:rPr>
              <a:t> </a:t>
            </a:r>
            <a:r>
              <a:rPr lang="sl-SI" sz="2000" b="1" dirty="0"/>
              <a:t>mu je bila šola največji sovražnik. V višjih razredih je rad deklamiral in nastopal na  raznih šolskih proslavah. Po končani osnovni šoli se je Cankar jeseni 1888 vpisal na ljubljansko realko .Po začetnih težavah zaradi nemškega jezika je bil mladi Cankar v drugem in tretjem razredu odličnjak. , v višjih razredih pa je bil povprečni dijak in je imel celo nekajkrat popravni izpit. V vseh razredih pa je imel odlično oceno iz slovenščine.</a:t>
            </a:r>
          </a:p>
        </p:txBody>
      </p:sp>
      <p:pic>
        <p:nvPicPr>
          <p:cNvPr id="3074" name="Picture 2">
            <a:extLst>
              <a:ext uri="{FF2B5EF4-FFF2-40B4-BE49-F238E27FC236}">
                <a16:creationId xmlns:a16="http://schemas.microsoft.com/office/drawing/2014/main" id="{14619F52-3FCF-40D3-ABDF-C767A596A2BA}"/>
              </a:ext>
            </a:extLst>
          </p:cNvPr>
          <p:cNvPicPr>
            <a:picLocks noChangeAspect="1" noChangeArrowheads="1"/>
          </p:cNvPicPr>
          <p:nvPr/>
        </p:nvPicPr>
        <p:blipFill>
          <a:blip r:embed="rId2"/>
          <a:srcRect/>
          <a:stretch>
            <a:fillRect/>
          </a:stretch>
        </p:blipFill>
        <p:spPr bwMode="auto">
          <a:xfrm>
            <a:off x="5143500" y="1857375"/>
            <a:ext cx="3367088" cy="3619500"/>
          </a:xfrm>
          <a:prstGeom prst="rect">
            <a:avLst/>
          </a:prstGeom>
          <a:ln>
            <a:headEnd/>
            <a:tailEnd/>
          </a:ln>
        </p:spPr>
        <p:style>
          <a:lnRef idx="2">
            <a:schemeClr val="dk1">
              <a:shade val="50000"/>
            </a:schemeClr>
          </a:lnRef>
          <a:fillRef idx="1001">
            <a:schemeClr val="dk1"/>
          </a:fillRef>
          <a:effectRef idx="0">
            <a:schemeClr val="dk1"/>
          </a:effectRef>
          <a:fontRef idx="minor">
            <a:schemeClr val="lt1"/>
          </a:fontRef>
        </p:style>
      </p:pic>
      <p:sp>
        <p:nvSpPr>
          <p:cNvPr id="8197" name="PoljeZBesedilom 4">
            <a:extLst>
              <a:ext uri="{FF2B5EF4-FFF2-40B4-BE49-F238E27FC236}">
                <a16:creationId xmlns:a16="http://schemas.microsoft.com/office/drawing/2014/main" id="{3290A027-396A-41D5-A55E-EF5105B4C876}"/>
              </a:ext>
            </a:extLst>
          </p:cNvPr>
          <p:cNvSpPr txBox="1">
            <a:spLocks noChangeArrowheads="1"/>
          </p:cNvSpPr>
          <p:nvPr/>
        </p:nvSpPr>
        <p:spPr bwMode="auto">
          <a:xfrm>
            <a:off x="5214938" y="5786438"/>
            <a:ext cx="235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sl-SI" altLang="sl-SI" sz="1400"/>
              <a:t>Dijak Ivan Cankar leta 1896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53AE969-4916-47B2-B616-A013F8E672BC}"/>
              </a:ext>
            </a:extLst>
          </p:cNvPr>
          <p:cNvPicPr>
            <a:picLocks noGrp="1" noChangeAspect="1" noChangeArrowheads="1"/>
          </p:cNvPicPr>
          <p:nvPr>
            <p:ph idx="1"/>
          </p:nvPr>
        </p:nvPicPr>
        <p:blipFill>
          <a:blip r:embed="rId2" cstate="print"/>
          <a:srcRect/>
          <a:stretch>
            <a:fillRect/>
          </a:stretch>
        </p:blipFill>
        <p:spPr>
          <a:xfrm>
            <a:off x="1571604" y="2357430"/>
            <a:ext cx="5528761" cy="3441830"/>
          </a:xfrm>
          <a:ln>
            <a:headEnd/>
            <a:tailEnd/>
          </a:ln>
        </p:spPr>
        <p:style>
          <a:lnRef idx="2">
            <a:schemeClr val="dk1">
              <a:shade val="50000"/>
            </a:schemeClr>
          </a:lnRef>
          <a:fillRef idx="1003">
            <a:schemeClr val="dk1"/>
          </a:fillRef>
          <a:effectRef idx="0">
            <a:schemeClr val="dk1"/>
          </a:effectRef>
          <a:fontRef idx="minor">
            <a:schemeClr val="lt1"/>
          </a:fontRef>
        </p:style>
      </p:pic>
      <p:sp>
        <p:nvSpPr>
          <p:cNvPr id="9219" name="PoljeZBesedilom 5">
            <a:extLst>
              <a:ext uri="{FF2B5EF4-FFF2-40B4-BE49-F238E27FC236}">
                <a16:creationId xmlns:a16="http://schemas.microsoft.com/office/drawing/2014/main" id="{44C53281-4FA9-409F-9BAF-EFA8796755F0}"/>
              </a:ext>
            </a:extLst>
          </p:cNvPr>
          <p:cNvSpPr txBox="1">
            <a:spLocks noChangeArrowheads="1"/>
          </p:cNvSpPr>
          <p:nvPr/>
        </p:nvSpPr>
        <p:spPr bwMode="auto">
          <a:xfrm>
            <a:off x="928688" y="642938"/>
            <a:ext cx="69294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sl-SI" altLang="sl-SI"/>
              <a:t>Ko se je vpisal na realko,se je mati za stanovanje dogovorila s stricem Šimnom,očetovim polbratom,ki je takrat živel v Ljubljani. Tukaj je Cankar ostal do novega leta 1889,ko ga je stric,ki je bil do nečaka zelo grob,odslovil.Stričevo nečloveško ravnanje je Cankar pozneje nazorno opisal v črtici Stric Šimen.</a:t>
            </a:r>
          </a:p>
        </p:txBody>
      </p:sp>
      <p:sp>
        <p:nvSpPr>
          <p:cNvPr id="9220" name="PoljeZBesedilom 6">
            <a:extLst>
              <a:ext uri="{FF2B5EF4-FFF2-40B4-BE49-F238E27FC236}">
                <a16:creationId xmlns:a16="http://schemas.microsoft.com/office/drawing/2014/main" id="{C25D6DEF-3C3C-4663-9D85-83A3F2538B6C}"/>
              </a:ext>
            </a:extLst>
          </p:cNvPr>
          <p:cNvSpPr txBox="1">
            <a:spLocks noChangeArrowheads="1"/>
          </p:cNvSpPr>
          <p:nvPr/>
        </p:nvSpPr>
        <p:spPr bwMode="auto">
          <a:xfrm>
            <a:off x="2000250" y="6072188"/>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sl-SI" altLang="sl-SI" sz="1600"/>
              <a:t>Tukaj sta stanovala Cankar ter njegov stric Šimen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2">
            <a:extLst>
              <a:ext uri="{FF2B5EF4-FFF2-40B4-BE49-F238E27FC236}">
                <a16:creationId xmlns:a16="http://schemas.microsoft.com/office/drawing/2014/main" id="{EC42D105-CC57-4055-AE26-20D99C8FCB89}"/>
              </a:ext>
            </a:extLst>
          </p:cNvPr>
          <p:cNvSpPr>
            <a:spLocks noGrp="1"/>
          </p:cNvSpPr>
          <p:nvPr>
            <p:ph idx="1"/>
          </p:nvPr>
        </p:nvSpPr>
        <p:spPr>
          <a:xfrm>
            <a:off x="457200" y="1071563"/>
            <a:ext cx="8229600" cy="5253037"/>
          </a:xfrm>
        </p:spPr>
        <p:txBody>
          <a:bodyPr/>
          <a:lstStyle/>
          <a:p>
            <a:r>
              <a:rPr lang="sl-SI" altLang="sl-SI"/>
              <a:t>Po novem letu se je odselil k dijaški gospodinji Ani .Prvošolec Cankar je imel tukaj status “posteljaša”,tako so namreč v tistih časih poimenovali dijake,ki so imeli v stanovanju le posteljo,na hrano pa so hodili drugam.</a:t>
            </a:r>
          </a:p>
        </p:txBody>
      </p:sp>
      <p:pic>
        <p:nvPicPr>
          <p:cNvPr id="6146" name="Picture 2">
            <a:extLst>
              <a:ext uri="{FF2B5EF4-FFF2-40B4-BE49-F238E27FC236}">
                <a16:creationId xmlns:a16="http://schemas.microsoft.com/office/drawing/2014/main" id="{E749F15C-4D0A-4184-8A97-75C83372A200}"/>
              </a:ext>
            </a:extLst>
          </p:cNvPr>
          <p:cNvPicPr>
            <a:picLocks noChangeAspect="1" noChangeArrowheads="1"/>
          </p:cNvPicPr>
          <p:nvPr/>
        </p:nvPicPr>
        <p:blipFill>
          <a:blip r:embed="rId2"/>
          <a:srcRect/>
          <a:stretch>
            <a:fillRect/>
          </a:stretch>
        </p:blipFill>
        <p:spPr bwMode="auto">
          <a:xfrm>
            <a:off x="3500438" y="3500438"/>
            <a:ext cx="1568450" cy="24288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717270-22F3-4A8D-AF73-3940467D3FBE}"/>
              </a:ext>
            </a:extLst>
          </p:cNvPr>
          <p:cNvSpPr>
            <a:spLocks noGrp="1"/>
          </p:cNvSpPr>
          <p:nvPr>
            <p:ph type="title"/>
          </p:nvPr>
        </p:nvSpPr>
        <p:spPr>
          <a:xfrm>
            <a:off x="457200" y="704088"/>
            <a:ext cx="8229600" cy="1143000"/>
          </a:xfr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rmAutofit/>
          </a:bodyPr>
          <a:lstStyle/>
          <a:p>
            <a:pPr fontAlgn="auto">
              <a:spcAft>
                <a:spcPts val="0"/>
              </a:spcAft>
              <a:defRPr/>
            </a:pPr>
            <a:r>
              <a:rPr lang="sl-SI" dirty="0"/>
              <a:t>    </a:t>
            </a:r>
            <a:r>
              <a:rPr lang="sl-SI" sz="5400" dirty="0">
                <a:solidFill>
                  <a:srgbClr val="DE40B5"/>
                </a:solidFill>
                <a:effectLst>
                  <a:outerShdw blurRad="38100" dist="38100" dir="2700000" algn="tl">
                    <a:srgbClr val="000000">
                      <a:alpha val="43137"/>
                    </a:srgbClr>
                  </a:outerShdw>
                </a:effectLst>
              </a:rPr>
              <a:t>Cankarjeve prve ljubezni</a:t>
            </a:r>
            <a:endParaRPr lang="sl-SI" b="1" dirty="0">
              <a:solidFill>
                <a:srgbClr val="DE40B5"/>
              </a:solidFill>
              <a:effectLst>
                <a:outerShdw blurRad="38100" dist="38100" dir="2700000" algn="tl">
                  <a:srgbClr val="000000">
                    <a:alpha val="43137"/>
                  </a:srgbClr>
                </a:outerShdw>
              </a:effectLst>
              <a:latin typeface="Ravie" pitchFamily="82" charset="0"/>
            </a:endParaRPr>
          </a:p>
        </p:txBody>
      </p:sp>
      <p:sp>
        <p:nvSpPr>
          <p:cNvPr id="11267" name="Ograda vsebine 8">
            <a:extLst>
              <a:ext uri="{FF2B5EF4-FFF2-40B4-BE49-F238E27FC236}">
                <a16:creationId xmlns:a16="http://schemas.microsoft.com/office/drawing/2014/main" id="{4AE18AF0-8127-4E06-942A-242C93B49A54}"/>
              </a:ext>
            </a:extLst>
          </p:cNvPr>
          <p:cNvSpPr>
            <a:spLocks noGrp="1"/>
          </p:cNvSpPr>
          <p:nvPr>
            <p:ph idx="1"/>
          </p:nvPr>
        </p:nvSpPr>
        <p:spPr>
          <a:xfrm>
            <a:off x="457200" y="2357438"/>
            <a:ext cx="8229600" cy="3967162"/>
          </a:xfrm>
        </p:spPr>
        <p:txBody>
          <a:bodyPr/>
          <a:lstStyle/>
          <a:p>
            <a:r>
              <a:rPr lang="sl-SI" altLang="sl-SI"/>
              <a:t>Cankarjeva prva znana ljubezen je bila Franja Opeka,rojena 1878 na Vrhniki. S Cankarjem sta se poznala že iz otroštva. Najboljše pesmi,ki jih je namenil njej,je kasneje vključil tudi v pesniško zbirko Erotika (1899)</a:t>
            </a:r>
          </a:p>
        </p:txBody>
      </p:sp>
      <p:pic>
        <p:nvPicPr>
          <p:cNvPr id="10" name="Picture 2">
            <a:extLst>
              <a:ext uri="{FF2B5EF4-FFF2-40B4-BE49-F238E27FC236}">
                <a16:creationId xmlns:a16="http://schemas.microsoft.com/office/drawing/2014/main" id="{9622E66B-FB94-4638-AF35-95DA66F203BC}"/>
              </a:ext>
            </a:extLst>
          </p:cNvPr>
          <p:cNvPicPr>
            <a:picLocks noChangeAspect="1" noChangeArrowheads="1"/>
          </p:cNvPicPr>
          <p:nvPr/>
        </p:nvPicPr>
        <p:blipFill>
          <a:blip r:embed="rId2"/>
          <a:srcRect/>
          <a:stretch>
            <a:fillRect/>
          </a:stretch>
        </p:blipFill>
        <p:spPr bwMode="auto">
          <a:xfrm>
            <a:off x="3500438" y="4286250"/>
            <a:ext cx="1724025" cy="221456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CD326636-C875-40D4-94ED-17D542A10DAD}"/>
              </a:ext>
            </a:extLst>
          </p:cNvPr>
          <p:cNvSpPr>
            <a:spLocks noGrp="1"/>
          </p:cNvSpPr>
          <p:nvPr>
            <p:ph idx="1"/>
          </p:nvPr>
        </p:nvSpPr>
        <p:spPr>
          <a:xfrm>
            <a:off x="457200" y="285750"/>
            <a:ext cx="8229600" cy="6038850"/>
          </a:xfrm>
        </p:spPr>
        <p:txBody>
          <a:bodyPr>
            <a:normAutofit/>
          </a:bodyPr>
          <a:lstStyle/>
          <a:p>
            <a:pPr marL="274320" indent="-274320" fontAlgn="auto">
              <a:spcAft>
                <a:spcPts val="0"/>
              </a:spcAft>
              <a:buClr>
                <a:schemeClr val="accent3"/>
              </a:buClr>
              <a:buFont typeface="Wingdings 2"/>
              <a:buChar char=""/>
              <a:defRPr/>
            </a:pPr>
            <a:r>
              <a:rPr lang="sl-SI" dirty="0"/>
              <a:t>Druga Cankarjeva ljubezen je bila učiteljica </a:t>
            </a:r>
            <a:r>
              <a:rPr lang="sl-SI" dirty="0" err="1"/>
              <a:t>helena</a:t>
            </a:r>
            <a:r>
              <a:rPr lang="sl-SI" dirty="0"/>
              <a:t> Pehani,rojena 1875 na </a:t>
            </a:r>
            <a:r>
              <a:rPr lang="sl-SI" dirty="0" err="1"/>
              <a:t>Dolenjskem.Cankar</a:t>
            </a:r>
            <a:r>
              <a:rPr lang="sl-SI" dirty="0"/>
              <a:t> ji je posvetil vrsto ljubezenskih pesmi,ki jih je največ v ciklu </a:t>
            </a:r>
            <a:r>
              <a:rPr lang="sl-SI" i="1" dirty="0">
                <a:latin typeface="Monotype Corsiva" pitchFamily="66" charset="0"/>
              </a:rPr>
              <a:t>Helena </a:t>
            </a:r>
            <a:r>
              <a:rPr lang="sl-SI" dirty="0">
                <a:latin typeface="+mj-lt"/>
              </a:rPr>
              <a:t> objavil najprej v Ljubljanskem zvonu,nato pa v </a:t>
            </a:r>
            <a:r>
              <a:rPr lang="sl-SI" dirty="0" err="1">
                <a:latin typeface="+mj-lt"/>
              </a:rPr>
              <a:t>Erotiki.Kot</a:t>
            </a:r>
            <a:r>
              <a:rPr lang="sl-SI" dirty="0">
                <a:latin typeface="+mj-lt"/>
              </a:rPr>
              <a:t> kaže Helena teh pesmi ni jemala preveč resno,godilo pa ji je dvorjenje.</a:t>
            </a:r>
          </a:p>
          <a:p>
            <a:pPr marL="274320" indent="-274320" fontAlgn="auto">
              <a:spcAft>
                <a:spcPts val="0"/>
              </a:spcAft>
              <a:buClr>
                <a:schemeClr val="accent3"/>
              </a:buClr>
              <a:buFont typeface="Wingdings 2"/>
              <a:buChar char=""/>
              <a:defRPr/>
            </a:pPr>
            <a:r>
              <a:rPr lang="sl-SI" dirty="0">
                <a:latin typeface="+mj-lt"/>
              </a:rPr>
              <a:t>Med počitnicami pred Cankarjevim odhodom na Dunaj, leta 1896 je prišlo do bežnega ljubezenskega razmerja s prikupno Pavlo Kermavner,rojeno 1879 v Logatcu. Tisti čas je živela pri teti </a:t>
            </a:r>
            <a:r>
              <a:rPr lang="sl-SI" dirty="0" err="1">
                <a:latin typeface="+mj-lt"/>
              </a:rPr>
              <a:t>Avreliji</a:t>
            </a:r>
            <a:r>
              <a:rPr lang="sl-SI" dirty="0">
                <a:latin typeface="+mj-lt"/>
              </a:rPr>
              <a:t> Tomšič. </a:t>
            </a:r>
            <a:r>
              <a:rPr lang="sl-SI" dirty="0" err="1">
                <a:latin typeface="+mj-lt"/>
              </a:rPr>
              <a:t>Tomšeči</a:t>
            </a:r>
            <a:r>
              <a:rPr lang="sl-SI" dirty="0">
                <a:latin typeface="+mj-lt"/>
              </a:rPr>
              <a:t> so imeli znano </a:t>
            </a:r>
            <a:r>
              <a:rPr lang="sl-SI" dirty="0" err="1">
                <a:latin typeface="+mj-lt"/>
              </a:rPr>
              <a:t>knjižnjico</a:t>
            </a:r>
            <a:r>
              <a:rPr lang="sl-SI" dirty="0">
                <a:latin typeface="+mj-lt"/>
              </a:rPr>
              <a:t> v katero je zahajal tudi </a:t>
            </a:r>
            <a:r>
              <a:rPr lang="sl-SI" dirty="0" err="1">
                <a:latin typeface="+mj-lt"/>
              </a:rPr>
              <a:t>Cankar.Njena</a:t>
            </a:r>
            <a:r>
              <a:rPr lang="sl-SI" dirty="0">
                <a:latin typeface="+mj-lt"/>
              </a:rPr>
              <a:t> teta tega razmerja ni odobravala.</a:t>
            </a:r>
            <a:endParaRPr lang="sl-SI" dirty="0">
              <a:latin typeface="Monotype Corsiva"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9EE380A9-675C-4108-AE66-767D50691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a:extLst>
              <a:ext uri="{FF2B5EF4-FFF2-40B4-BE49-F238E27FC236}">
                <a16:creationId xmlns:a16="http://schemas.microsoft.com/office/drawing/2014/main" id="{6C3FD792-38F8-4585-87A8-652F068B7436}"/>
              </a:ext>
            </a:extLst>
          </p:cNvPr>
          <p:cNvSpPr/>
          <p:nvPr/>
        </p:nvSpPr>
        <p:spPr>
          <a:xfrm rot="1034733">
            <a:off x="151250" y="5255517"/>
            <a:ext cx="5714898" cy="92333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fontAlgn="auto">
              <a:spcBef>
                <a:spcPts val="0"/>
              </a:spcBef>
              <a:spcAft>
                <a:spcPts val="0"/>
              </a:spcAft>
              <a:defRPr/>
            </a:pPr>
            <a:r>
              <a:rPr lang="sl-SI" sz="5400" b="1" dirty="0">
                <a:ln w="12700">
                  <a:solidFill>
                    <a:schemeClr val="tx2">
                      <a:satMod val="155000"/>
                    </a:schemeClr>
                  </a:solidFill>
                  <a:prstDash val="solid"/>
                </a:ln>
                <a:solidFill>
                  <a:srgbClr val="DE40B5"/>
                </a:solidFill>
                <a:effectLst>
                  <a:outerShdw blurRad="41275" dist="20320" dir="1800000" algn="tl" rotWithShape="0">
                    <a:srgbClr val="000000">
                      <a:alpha val="40000"/>
                    </a:srgbClr>
                  </a:outerShdw>
                </a:effectLst>
              </a:rPr>
              <a:t>Pavla Kermavner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1139</Words>
  <Application>Microsoft Office PowerPoint</Application>
  <PresentationFormat>On-screen Show (4:3)</PresentationFormat>
  <Paragraphs>70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Constantia</vt:lpstr>
      <vt:lpstr>Monotype Corsiva</vt:lpstr>
      <vt:lpstr>Ravie</vt:lpstr>
      <vt:lpstr>Wingdings 2</vt:lpstr>
      <vt:lpstr>Potek</vt:lpstr>
      <vt:lpstr>PowerPoint Presentation</vt:lpstr>
      <vt:lpstr>* 10.5.1876 *rojen Na Vrhniki * Osmi otrok med dvanajstimi *učenost nabiral v enajsti šoli</vt:lpstr>
      <vt:lpstr>Cankarju so prerokovali kratko življenje saj se je rodil prehitro in zelo šibek. Rodil se je v borni koči,ki je leta 1879 pogorela. Ko so Cankarjevi izgubili hišo,so obubožali docela. V rojstnem kraju je slabotni in sanjavi deček z velikimi modrimi očmi, ki si je prva spoznanja in učenost nabiral v enajsti šoli pod mostom.</vt:lpstr>
      <vt:lpstr>                   Šolanje </vt:lpstr>
      <vt:lpstr>PowerPoint Presentation</vt:lpstr>
      <vt:lpstr>PowerPoint Presentation</vt:lpstr>
      <vt:lpstr>    Cankarjeve prve ljubezni</vt:lpstr>
      <vt:lpstr>PowerPoint Presentation</vt:lpstr>
      <vt:lpstr>PowerPoint Presentation</vt:lpstr>
      <vt:lpstr>Cankar se je zaljubil v starejšo hčerko svoje gospodinje Štefko Löffer,postavno dekla,ki je bilo takrat staro 17 let.Z njo se je nameraval celo poročiti,a je njuno razmerje postajalo vedno krhkejše.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2019-06-03T09:07:55Z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