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6A15FA-851D-4587-96ED-7561FC58EA10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62C1A3-A632-453F-AFF5-82CF92EC5C34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6C803B-AC84-4DB2-9525-D9FD57603203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8BF0AB78-54B5-457D-AEED-286286447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5F6656-CE2D-4E41-91F7-086868C7B8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FE228A51-04B1-4ABC-B362-12EA8BC1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CDDEB9B3-F37C-4573-8C08-8D1395DD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4BEE4A-AAAC-4394-BE82-AE5C8CBFDA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548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14F6C2A-4116-4A65-B6DC-6A397671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7DCB-B05C-4137-A7EE-51E5FEC26B4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89E5689-1D62-43E1-8B8F-855AC94F5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D548D82-0F1B-4228-8170-FD157025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F63E0-45E6-4FE5-8F1D-FB561A9528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867082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CDC80F-40EE-4431-9D1C-3BA73A1BA15A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931840-859C-48F9-8591-F1FC2A9A3288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567426-B3F2-4542-B07F-563F0CA95FAA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0FACA2F-089A-408F-81E8-C97CD61E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55161-E7A2-4037-84F5-A3FAF2F989B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3D29FD-846D-4BDF-9CEB-0D722EC9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B9DFCCC-8E6F-4FBB-939D-D4923ECB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44C0DD04-BCC2-43C2-8AE6-35E6B86E4B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5802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DB1088C-D8A8-493C-9E2C-37C58B4D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BFE0C-A284-48FB-A320-A50971DB8FC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18BDB1D-D090-43CD-A057-4CC0E010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19B43C7-31C9-4631-AFC5-C4488C43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A03C8-C2AA-4DEC-B271-3A059A0E2E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9540980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C12E8F-1A63-4830-8E96-EA4EE7C21AC8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EC14D2-F3D6-4D04-B084-807BE300A3DE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A5A92C-560B-408C-9660-067A152729AB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B4A829DA-EF41-4620-A224-CDAF10FE0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1B821-E59A-41D7-B484-9557D23179A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A3C5FEC3-7AB6-4533-BA7A-E6106A30AD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AB11FD5-DB4E-4965-A87A-8D59BC66F75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AF63E56-2542-4BB7-9136-E46DFDBAD1D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9660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465E7384-A842-41C6-916A-9958D462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6239EA-7F91-4DCD-A184-04FE0739BB3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B34B8155-E118-45E7-97A8-FEBC137D23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EFC898-C78D-432B-9822-56DA997AB53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637C91F4-3403-4FBA-8A57-8D84DB393D5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054482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B13C5B8B-2115-41AA-A8D7-D21374395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2A23E0-BB3E-4972-95D9-3DA6184C6BF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EB546E49-04F0-4EF1-994E-1E50A0E9A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60C73D-43C8-42A7-96C1-41B910B328D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C48F6482-7723-4391-B40C-C991CE62A18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614065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23FBF862-B6C0-4756-A9F2-9B55A2ED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08CB0-8A7C-4CD8-BD3C-909C9FAD3F2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0E56F75-45A4-4361-8E79-04156918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188C08D6-2302-435A-A428-79B56322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41E85-6680-490B-BFB6-D8042AEE0A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5758659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9B6AE0-129F-4FE6-B519-34C4C73D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B2EA5-28AE-46FE-B313-44F51B4EFC2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AF826-A021-456B-8FCD-EB13166D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F402F-DA45-481B-AC0A-6690AC8FD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8E50FD-C5A9-4611-9220-CFF96C9D36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560921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A08F1F97-CC3C-4457-8CC2-E3316263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CEBB3-AD26-45A4-8537-C42A6F7420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ED8EB5D-C7D4-494C-BD4C-E2337748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119B260-AE3C-40E1-A8EF-19D0C83A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E34E4-DFFA-4798-8896-2A2F123ED9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150820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3612F6-DEE2-4CA9-B6D4-908718D864A4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393D65-2C72-48DB-968C-DAF5E52C3FDE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32AA6-547A-4B99-B553-C61C8AC7AD71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E14971-842F-4DBA-AAB2-5AFF1D604DD8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0100DF35-D03D-4CFD-A40B-BD1602C5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2711BF-A6F9-4078-8D87-B426EE4AF24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FB4449CB-C807-47B3-A243-9EEACDE0DE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CC79668D-29C5-43E6-A751-565C502D0FA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2986CA12-C648-4A07-A02D-F6A5CB02C5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2655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6CE7B626-8A09-42B9-93DE-E46FCA603C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52026561-2EE3-49D2-B441-732E781A13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286AFE34-C6B6-4C8D-8F85-2B0886C1B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C952405-3D86-46C1-BE7A-BF8BF4E511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2A64FA-CC8F-4242-84E8-99027080D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139B1C-C691-490D-BB9F-7B574F7F170C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DCD5D5-DF75-4A36-9E9A-666E13210157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C2652A-D559-429E-B2A1-B884AAF75CF2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810F69D-2143-4EA1-B476-20110056F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-18"/>
              </a:defRPr>
            </a:lvl1pPr>
          </a:lstStyle>
          <a:p>
            <a:fld id="{25D725C9-C28C-43A7-9049-015500B9A32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Ivan_Canka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5/Cankar-memorialhouse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D8087-D247-4EFE-9855-C37042B8B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8992" y="1000108"/>
            <a:ext cx="5715008" cy="3000396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sl-SI" sz="6700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slovenska        moderna</a:t>
            </a:r>
            <a:br>
              <a:rPr lang="sl-SI" sz="6700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sl-SI" sz="6000" b="1" dirty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ivan cankar</a:t>
            </a:r>
            <a:br>
              <a:rPr lang="sl-SI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sl-SI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E7C022-F07F-44F4-9FBB-A147A54D3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25" y="4714875"/>
            <a:ext cx="4714875" cy="1185863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PREDMET: slovenščina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l-SI"/>
              <a:t> </a:t>
            </a:r>
            <a:endParaRPr lang="sl-SI" dirty="0"/>
          </a:p>
        </p:txBody>
      </p:sp>
      <p:pic>
        <p:nvPicPr>
          <p:cNvPr id="23554" name="Picture 2" descr="http://ndd.svarog.org/ndd_images/cankar_ivan.jpg">
            <a:extLst>
              <a:ext uri="{FF2B5EF4-FFF2-40B4-BE49-F238E27FC236}">
                <a16:creationId xmlns:a16="http://schemas.microsoft.com/office/drawing/2014/main" id="{D6DCD839-0BF7-4287-8922-D6703AD18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3857620" cy="4643470"/>
          </a:xfrm>
          <a:prstGeom prst="ellipse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69B7-0BCE-4E24-BD5D-F1B675E71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35732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          6. ESEJISTIKA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D507E-2E35-417F-BF69-DEBB03AD8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1440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A7C6AE-79C8-4E85-B064-16647793C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2357438"/>
            <a:ext cx="52149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sl-SI" altLang="sl-SI" sz="3600">
                <a:solidFill>
                  <a:srgbClr val="FFFF00"/>
                </a:solidFill>
              </a:rPr>
              <a:t> Krpanova kobila (1907)</a:t>
            </a:r>
            <a:endParaRPr lang="sl-SI" altLang="sl-SI"/>
          </a:p>
          <a:p>
            <a:pP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3600">
                <a:solidFill>
                  <a:srgbClr val="FFFF00"/>
                </a:solidFill>
              </a:rPr>
              <a:t> Bela krizantema (1910)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6094E-263C-4F77-B7A6-E877824D5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35732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        7. zanimivosti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CC013-F727-495A-B2CA-520F800D3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0678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04539-7619-4045-A148-6E32BD544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714500"/>
            <a:ext cx="4786312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sl-SI" altLang="sl-SI"/>
              <a:t> </a:t>
            </a:r>
            <a:r>
              <a:rPr lang="sl-SI" altLang="sl-SI" sz="2000"/>
              <a:t>imajo ga za največjega slovenskega </a:t>
            </a:r>
            <a:r>
              <a:rPr lang="sl-SI" altLang="sl-SI" sz="2000" b="1">
                <a:solidFill>
                  <a:srgbClr val="FFFF00"/>
                </a:solidFill>
              </a:rPr>
              <a:t>prozalista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000"/>
              <a:t> eden najboljših slovenskih </a:t>
            </a:r>
            <a:r>
              <a:rPr lang="sl-SI" altLang="sl-SI" sz="2000" b="1">
                <a:solidFill>
                  <a:srgbClr val="FFFF00"/>
                </a:solidFill>
              </a:rPr>
              <a:t>dramatikov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000"/>
              <a:t> po Cankarju sta poimenovani kulturni ustanovi </a:t>
            </a:r>
          </a:p>
          <a:p>
            <a:r>
              <a:rPr lang="sl-SI" altLang="sl-SI" sz="2000"/>
              <a:t>Cankarjev dom v </a:t>
            </a:r>
            <a:r>
              <a:rPr lang="sl-SI" altLang="sl-SI" sz="2000">
                <a:solidFill>
                  <a:srgbClr val="FFC000"/>
                </a:solidFill>
              </a:rPr>
              <a:t>Ljubljani</a:t>
            </a:r>
            <a:r>
              <a:rPr lang="sl-SI" altLang="sl-SI" sz="2000"/>
              <a:t> in Cankarjev dom v </a:t>
            </a:r>
            <a:r>
              <a:rPr lang="sl-SI" altLang="sl-SI" sz="2000">
                <a:solidFill>
                  <a:srgbClr val="FFC000"/>
                </a:solidFill>
              </a:rPr>
              <a:t>Vrhniki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000"/>
              <a:t> njegovo ime nosijo številne ceste in ulice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000"/>
              <a:t> upodobljen je bil na bankovcu za 10.000 sit</a:t>
            </a:r>
          </a:p>
        </p:txBody>
      </p:sp>
      <p:pic>
        <p:nvPicPr>
          <p:cNvPr id="36866" name="Picture 2" descr="http://upload.wikimedia.org/wikipedia/commons/8/82/CankarjevDom-Ljubljana.JPG">
            <a:extLst>
              <a:ext uri="{FF2B5EF4-FFF2-40B4-BE49-F238E27FC236}">
                <a16:creationId xmlns:a16="http://schemas.microsoft.com/office/drawing/2014/main" id="{4E673CF5-6527-4964-B0F5-B91E2C00E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857364"/>
            <a:ext cx="3929058" cy="2683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63CB75-C735-4B30-94B3-B15CF2FBB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4929188"/>
            <a:ext cx="3071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 sz="2000">
                <a:solidFill>
                  <a:schemeClr val="bg1"/>
                </a:solidFill>
              </a:rPr>
              <a:t>Cankarjev dom v Ljubljani</a:t>
            </a:r>
          </a:p>
        </p:txBody>
      </p:sp>
      <p:pic>
        <p:nvPicPr>
          <p:cNvPr id="36868" name="Picture 4" descr="http://grison.blog.siol.net/files/2007/02/10000-sit-s.jpg">
            <a:extLst>
              <a:ext uri="{FF2B5EF4-FFF2-40B4-BE49-F238E27FC236}">
                <a16:creationId xmlns:a16="http://schemas.microsoft.com/office/drawing/2014/main" id="{C40CF79C-0BB1-4066-A621-C02201EDA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4500563"/>
            <a:ext cx="3000375" cy="14747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86A3-FC42-42ED-825E-A4D944DD4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12144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lgerian" pitchFamily="82" charset="0"/>
              </a:rPr>
              <a:t>      </a:t>
            </a:r>
            <a:r>
              <a:rPr lang="sl-SI" sz="60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8. literatura</a:t>
            </a:r>
            <a:endParaRPr lang="sl-SI" sz="6000" dirty="0">
              <a:latin typeface="Algerian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CB20B-0B40-40F6-84B9-58BE23AEE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0678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2C099C-AA0B-41D2-A114-2F62B67B9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2428875"/>
            <a:ext cx="6786562" cy="2032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/>
              <a:t>   </a:t>
            </a:r>
            <a:r>
              <a:rPr lang="sl-SI" altLang="sl-SI">
                <a:hlinkClick r:id="rId2"/>
              </a:rPr>
              <a:t>http://sl.wikipedia.org/wiki/Ivan_Cankar</a:t>
            </a:r>
            <a:r>
              <a:rPr lang="sl-SI" altLang="sl-SI"/>
              <a:t> </a:t>
            </a:r>
          </a:p>
          <a:p>
            <a:endParaRPr lang="sl-SI" altLang="sl-SI"/>
          </a:p>
          <a:p>
            <a:pPr algn="ctr">
              <a:buFont typeface="Wingdings" panose="05000000000000000000" pitchFamily="2" charset="2"/>
              <a:buChar char="§"/>
            </a:pPr>
            <a:r>
              <a:rPr lang="sl-SI" altLang="sl-SI"/>
              <a:t> </a:t>
            </a:r>
            <a:r>
              <a:rPr lang="sl-SI" altLang="sl-SI">
                <a:solidFill>
                  <a:schemeClr val="bg1"/>
                </a:solidFill>
              </a:rPr>
              <a:t>Slovenski književniki rojeni do leta 1899</a:t>
            </a:r>
          </a:p>
          <a:p>
            <a:pPr algn="ctr"/>
            <a:r>
              <a:rPr lang="sl-SI" altLang="sl-SI">
                <a:solidFill>
                  <a:schemeClr val="bg1"/>
                </a:solidFill>
              </a:rPr>
              <a:t>   Marjeta Žebovec</a:t>
            </a:r>
          </a:p>
          <a:p>
            <a:pPr algn="ctr"/>
            <a:r>
              <a:rPr lang="sl-SI" altLang="sl-SI">
                <a:solidFill>
                  <a:schemeClr val="bg1"/>
                </a:solidFill>
              </a:rPr>
              <a:t>   Ljubljana, 2005  </a:t>
            </a:r>
          </a:p>
          <a:p>
            <a:endParaRPr lang="sl-SI" altLang="sl-SI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35FF-99DA-446D-A956-19CEF0106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2144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    1.  ŽIVLJENJE</a:t>
            </a:r>
            <a:endParaRPr lang="sl-SI" sz="7200" dirty="0">
              <a:latin typeface="Algerian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7B61A-5989-4924-B1EC-D29AC8E743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1440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633995-B004-4DE0-8D6B-65EDDB3A0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785938"/>
            <a:ext cx="84296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 </a:t>
            </a:r>
            <a:r>
              <a:rPr lang="sl-SI" altLang="sl-SI" sz="2000"/>
              <a:t>rodil se je 10. maja 1876 na Vrhniki na Klancu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rodil se je osmi od dvanajstih otrok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starša : mati Neža in oče Jože - trški krojač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prva spoznanja in učenost je nabiral v enajsti šoli pod mostom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zadnja dva razreda je bil najboljši učenec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v višjih razredih je rad deklamiral in nastopal na raznih šolskih predstavah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najbolj znan nastop je bil 26. avgusta 1888 in o tem sta tudi poročala oba ljubljanska dnevnika: </a:t>
            </a:r>
          </a:p>
          <a:p>
            <a:r>
              <a:rPr lang="sl-SI" altLang="sl-SI" sz="2000"/>
              <a:t>                  </a:t>
            </a:r>
            <a:r>
              <a:rPr lang="sl-SI" altLang="sl-SI" sz="2000">
                <a:solidFill>
                  <a:srgbClr val="FFFF00"/>
                </a:solidFill>
              </a:rPr>
              <a:t>SLOVENSKI NAROD  </a:t>
            </a:r>
            <a:r>
              <a:rPr lang="sl-SI" altLang="sl-SI" sz="2000"/>
              <a:t>in  </a:t>
            </a:r>
            <a:r>
              <a:rPr lang="sl-SI" altLang="sl-SI" sz="2000">
                <a:solidFill>
                  <a:srgbClr val="FFFF00"/>
                </a:solidFill>
              </a:rPr>
              <a:t>SLOVENEC</a:t>
            </a:r>
            <a:endParaRPr lang="sl-SI" altLang="sl-SI" sz="200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000"/>
              <a:t> jeseni 1888 se je vpisal na ljubljansko realko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000"/>
              <a:t> nekaj časa je živel pri stricu Šimnu, ta ga je kasneje odslovil, potem se preselil k Ani Merjašič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3C7C3AD-C387-4474-8C09-54DFF8123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0678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pic>
        <p:nvPicPr>
          <p:cNvPr id="4" name="Picture 2" descr="http://ircr.info/4d/gradivo/Ivan_Cankar/pic2/603.jpg">
            <a:extLst>
              <a:ext uri="{FF2B5EF4-FFF2-40B4-BE49-F238E27FC236}">
                <a16:creationId xmlns:a16="http://schemas.microsoft.com/office/drawing/2014/main" id="{53E26F1E-E388-4A50-8C8F-EFCD5EC53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4203941" cy="28051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4818" name="Picture 2" descr="Slika:Cankar-memorialhouse.jpg">
            <a:hlinkClick r:id="rId3"/>
            <a:extLst>
              <a:ext uri="{FF2B5EF4-FFF2-40B4-BE49-F238E27FC236}">
                <a16:creationId xmlns:a16="http://schemas.microsoft.com/office/drawing/2014/main" id="{F56EF956-B6C3-443E-B1FB-C37165924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143116"/>
            <a:ext cx="3844921" cy="28836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E14739-F399-4CDA-A63D-4A3B414EA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500438"/>
            <a:ext cx="371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Cankarjeva rojstna hiša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3C1FE7-8E00-4219-A8A8-71FD80413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5214938"/>
            <a:ext cx="3500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sl-SI" altLang="sl-SI"/>
              <a:t>Cankarjeva spominska hiša, ki stoji na mestu njegove rojstne hiše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0B8959-C6BF-4C72-A40E-02A122265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1440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991CC-D6AA-4BD5-A1C4-282CA1F2A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571500"/>
            <a:ext cx="7929562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leta 1892/93 je zapustil Ano Merjašič in z bratom Karlom, poznejšim duhovnikom nastalil pri krojaškem mojstru Antonu Repovšu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Cankar se je tu litararno razživel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imel je prvo tiskano pesem V VRTCU, začel je sodelovati pri Mahničevem RIMSKEM KATOLIKU, SLOVENCU in LJUBLJANSKEM ZVONU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ko je imel napisanih 180 pesmi je začel pisati prvo prozo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član dijaškega društva ZADRUGA</a:t>
            </a:r>
          </a:p>
          <a:p>
            <a:r>
              <a:rPr lang="sl-SI" altLang="sl-SI" sz="2000"/>
              <a:t>                                 </a:t>
            </a:r>
            <a:r>
              <a:rPr lang="sl-SI" altLang="sl-SI" sz="2000">
                <a:solidFill>
                  <a:srgbClr val="FFFF00"/>
                </a:solidFill>
              </a:rPr>
              <a:t>* tam razvil zelo živahno dejavnost, </a:t>
            </a:r>
          </a:p>
          <a:p>
            <a:r>
              <a:rPr lang="sl-SI" altLang="sl-SI" sz="2000">
                <a:solidFill>
                  <a:srgbClr val="FFFF00"/>
                </a:solidFill>
              </a:rPr>
              <a:t>                                 * imel veliko nastopov</a:t>
            </a:r>
          </a:p>
          <a:p>
            <a:r>
              <a:rPr lang="sl-SI" altLang="sl-SI" sz="2000">
                <a:solidFill>
                  <a:srgbClr val="FFFF00"/>
                </a:solidFill>
              </a:rPr>
              <a:t>                                 * bral svoje pesmi, prozne sestavke, prevode in kritike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po neopravljeni maturi zaradi slabih življenskih razmer </a:t>
            </a:r>
          </a:p>
          <a:p>
            <a:r>
              <a:rPr lang="sl-SI" altLang="sl-SI" sz="2000"/>
              <a:t>sta s pesnikom Kettejem zahajala v gostilno v Kravji dolini k Franzotovim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po opravljeni maturi se je vpisal na gradbeni oddelek dunajske tehniške visoke šole, vendar kmalu opustil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popolnoma se je posvetil litararnemu delu, na Dunaju je postal član literarnega kluba  kot tudi Oton Župančič</a:t>
            </a:r>
          </a:p>
          <a:p>
            <a:endParaRPr lang="sl-SI" altLang="sl-SI"/>
          </a:p>
        </p:txBody>
      </p:sp>
      <p:sp>
        <p:nvSpPr>
          <p:cNvPr id="12292" name="TextBox 6">
            <a:extLst>
              <a:ext uri="{FF2B5EF4-FFF2-40B4-BE49-F238E27FC236}">
                <a16:creationId xmlns:a16="http://schemas.microsoft.com/office/drawing/2014/main" id="{EBAC8359-0EBB-4B7F-8EFB-71DE505D6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38" y="61436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4F9121A-8B00-4FAC-ABBA-2CF8C28B6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1440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BFB6DD-FF9D-40BB-81C0-001C4C506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571500"/>
            <a:ext cx="7929563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 </a:t>
            </a:r>
            <a:r>
              <a:rPr lang="sl-SI" altLang="sl-SI" sz="2000"/>
              <a:t>leta 1897 se je preselil v Pulj,  ker mu je umrla mati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1907 se je hotel stopiti v politiko kot kandidat socialdemokratov, vendar mu ni uspelo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dokončno se je preselil v Ljubljano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12. maja 1913 je imel v ljubljanskem Mestnem domu znamenito predavanje </a:t>
            </a:r>
            <a:r>
              <a:rPr lang="sl-SI" altLang="sl-SI" sz="2000" i="1"/>
              <a:t>Slovenci in Jugoslovani</a:t>
            </a:r>
            <a:r>
              <a:rPr lang="sl-SI" altLang="sl-SI" sz="2000"/>
              <a:t>, po katerem je bil aretiran zaradi izjave, ki je zagovarjala jugoslovansko politično zvezo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po letu dni od očetove smrti je odšel k vojakom v Judenburg na Zgornjem Štajerskem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po enem mesecu so ga odpustili zaradi bolezni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leta 1918 je še nekaj prebival na Bledu, proti koncu oktobra je padel po stopnicah in se hudo poškodoval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/>
              <a:t> umrl je v </a:t>
            </a:r>
            <a:r>
              <a:rPr lang="sl-SI" altLang="sl-SI" sz="2000">
                <a:solidFill>
                  <a:srgbClr val="FFFF00"/>
                </a:solidFill>
              </a:rPr>
              <a:t>CUKRARNI V LJUBLJANI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sl-SI" altLang="sl-SI" sz="2000"/>
              <a:t> pokopali so ga leta 1918 na ljubljanskih žalah v  t.i.  Grobnici moderne, kjer so pokopani                    tudi :</a:t>
            </a:r>
          </a:p>
          <a:p>
            <a:r>
              <a:rPr lang="sl-SI" altLang="sl-SI" sz="2000">
                <a:solidFill>
                  <a:srgbClr val="00B050"/>
                </a:solidFill>
              </a:rPr>
              <a:t>                     Oton Župančič,  Dragotin Kette in Josip Murn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0C07B-D158-49D1-8274-972D32EB7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28588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dirty="0">
                <a:latin typeface="Algerian" pitchFamily="82" charset="0"/>
              </a:rPr>
              <a:t>     </a:t>
            </a:r>
            <a:r>
              <a:rPr lang="sl-SI" sz="60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2. ustvarjanje</a:t>
            </a:r>
            <a:endParaRPr lang="sl-SI" sz="6000" dirty="0">
              <a:latin typeface="Algerian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29EB4-A074-47EB-B4E0-F6C96F396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1440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28970C-169C-4028-8AB0-B508685DBF25}"/>
              </a:ext>
            </a:extLst>
          </p:cNvPr>
          <p:cNvSpPr txBox="1"/>
          <p:nvPr/>
        </p:nvSpPr>
        <p:spPr>
          <a:xfrm>
            <a:off x="571500" y="1714500"/>
            <a:ext cx="7143750" cy="4094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dirty="0">
                <a:latin typeface="+mn-lt"/>
              </a:rPr>
              <a:t> </a:t>
            </a:r>
            <a:r>
              <a:rPr lang="sl-SI" sz="2000" dirty="0">
                <a:latin typeface="+mn-lt"/>
              </a:rPr>
              <a:t>v svojih dunajskih letih je sodeloval pri literarnem krožku slovenskih študentov, katerega člani so bili med drugimi tudi Oton Župančič, Fran Govekar in Fran Eller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sz="2000" dirty="0">
                <a:latin typeface="+mn-lt"/>
              </a:rPr>
              <a:t> najprej je pisal REALISTIČNO,  kasneje se preusmeril k </a:t>
            </a:r>
            <a:r>
              <a:rPr lang="sl-SI" sz="2000" b="1" dirty="0">
                <a:latin typeface="+mn-lt"/>
              </a:rPr>
              <a:t>novoromantičnim</a:t>
            </a:r>
            <a:r>
              <a:rPr lang="sl-SI" sz="2000" dirty="0">
                <a:latin typeface="+mn-lt"/>
              </a:rPr>
              <a:t>  tokovom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dirty="0">
                <a:latin typeface="+mn-lt"/>
              </a:rPr>
              <a:t>               </a:t>
            </a:r>
            <a:r>
              <a:rPr lang="sl-SI" sz="2000" dirty="0">
                <a:solidFill>
                  <a:srgbClr val="FFFF00"/>
                </a:solidFill>
                <a:latin typeface="+mn-lt"/>
              </a:rPr>
              <a:t>* simbolizem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dirty="0">
                <a:solidFill>
                  <a:srgbClr val="FFFF00"/>
                </a:solidFill>
                <a:latin typeface="+mn-lt"/>
              </a:rPr>
              <a:t>               * dekadenca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sz="2000" dirty="0">
                <a:latin typeface="+mn-lt"/>
              </a:rPr>
              <a:t> v epilogu slednjih je še potrdil svoj odmik od realizma:</a:t>
            </a:r>
            <a:r>
              <a:rPr lang="sl-SI" sz="2000" i="1" dirty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radley Hand ITC" pitchFamily="66" charset="0"/>
                <a:cs typeface="Arial" pitchFamily="34" charset="0"/>
              </a:rPr>
              <a:t>K vragu vse teorije! Moje oči niso mrtev aparat; moje oči so pokoren organ moje duše, - moje duše in njene lepote, njenega sočutja, njene ljubezni in njenega sovraštva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sz="2000" b="1" i="1" dirty="0">
                <a:latin typeface="Bradley Hand ITC" pitchFamily="66" charset="0"/>
                <a:cs typeface="Arial" pitchFamily="34" charset="0"/>
              </a:rPr>
              <a:t> </a:t>
            </a:r>
            <a:r>
              <a:rPr lang="sl-SI" sz="2000" dirty="0">
                <a:latin typeface="+mn-lt"/>
                <a:cs typeface="Arial" pitchFamily="34" charset="0"/>
              </a:rPr>
              <a:t>zaradi izzida Cankarjeve </a:t>
            </a:r>
            <a:r>
              <a:rPr lang="sl-SI" sz="2000" u="sng" dirty="0">
                <a:latin typeface="+mn-lt"/>
                <a:cs typeface="Arial" pitchFamily="34" charset="0"/>
              </a:rPr>
              <a:t>Erotike</a:t>
            </a:r>
            <a:r>
              <a:rPr lang="sl-SI" sz="2000" dirty="0">
                <a:latin typeface="+mn-lt"/>
                <a:cs typeface="Arial" pitchFamily="34" charset="0"/>
              </a:rPr>
              <a:t> in Župančičeve </a:t>
            </a:r>
            <a:r>
              <a:rPr lang="sl-SI" sz="2000" u="sng" dirty="0">
                <a:latin typeface="+mn-lt"/>
                <a:cs typeface="Arial" pitchFamily="34" charset="0"/>
              </a:rPr>
              <a:t>Čaše opojnosti </a:t>
            </a:r>
            <a:r>
              <a:rPr lang="sl-SI" sz="2000" dirty="0">
                <a:latin typeface="+mn-lt"/>
                <a:cs typeface="Arial" pitchFamily="34" charset="0"/>
              </a:rPr>
              <a:t>štejemo leto </a:t>
            </a:r>
            <a:r>
              <a:rPr lang="sl-SI" sz="2000" i="1" dirty="0">
                <a:latin typeface="+mn-lt"/>
                <a:cs typeface="Arial" pitchFamily="34" charset="0"/>
              </a:rPr>
              <a:t>1889</a:t>
            </a:r>
            <a:r>
              <a:rPr lang="sl-SI" sz="2000" dirty="0">
                <a:latin typeface="+mn-lt"/>
                <a:cs typeface="Arial" pitchFamily="34" charset="0"/>
              </a:rPr>
              <a:t> za začetek slovenske moderne</a:t>
            </a:r>
            <a:endParaRPr lang="sl-SI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601B-AF84-4341-A186-535B5AA41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sl-SI" sz="66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3. poezija</a:t>
            </a:r>
            <a:endParaRPr lang="sl-SI" sz="6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87ADF-DC34-4D07-AD3C-C86585A80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1440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DF31E9E9-89E2-4803-81A8-22A54E568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-214313"/>
            <a:ext cx="5715000" cy="655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360" anchor="ctr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>
              <a:latin typeface="Arial" panose="020B0604020202020204" pitchFamily="34" charset="0"/>
            </a:endParaRPr>
          </a:p>
          <a:p>
            <a:pPr lvl="1" eaLnBrk="0" hangingPunct="0"/>
            <a:endParaRPr lang="sl-SI" altLang="sl-SI">
              <a:latin typeface="Arial" panose="020B0604020202020204" pitchFamily="34" charset="0"/>
            </a:endParaRPr>
          </a:p>
          <a:p>
            <a:pPr lvl="1" eaLnBrk="0" hangingPunct="0"/>
            <a:endParaRPr lang="sl-SI" altLang="sl-SI">
              <a:latin typeface="Arial" panose="020B0604020202020204" pitchFamily="34" charset="0"/>
            </a:endParaRPr>
          </a:p>
          <a:p>
            <a:pPr lvl="1" eaLnBrk="0" hangingPunct="0"/>
            <a:endParaRPr lang="sl-SI" altLang="sl-SI">
              <a:latin typeface="Arial" panose="020B0604020202020204" pitchFamily="34" charset="0"/>
            </a:endParaRPr>
          </a:p>
          <a:p>
            <a:pPr lvl="1" algn="ctr" eaLnBrk="0" hangingPunct="0"/>
            <a:endParaRPr lang="sl-SI" altLang="sl-SI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lvl="1" algn="ctr" eaLnBrk="0" hangingPunct="0"/>
            <a:endParaRPr lang="sl-SI" altLang="sl-SI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lvl="1" algn="ctr" eaLnBrk="0" hangingPunct="0"/>
            <a:r>
              <a:rPr lang="sl-SI" altLang="sl-SI" b="1">
                <a:solidFill>
                  <a:srgbClr val="FFFF00"/>
                </a:solidFill>
              </a:rPr>
              <a:t> </a:t>
            </a:r>
            <a:r>
              <a:rPr lang="sl-SI" altLang="sl-SI" sz="2000" b="1">
                <a:solidFill>
                  <a:srgbClr val="FFFF00"/>
                </a:solidFill>
              </a:rPr>
              <a:t>PLAVALA JE LUNA MED OBLAKI              (EROTIKA)</a:t>
            </a:r>
          </a:p>
          <a:p>
            <a:pPr lvl="1" eaLnBrk="0" hangingPunct="0"/>
            <a:endParaRPr lang="sl-SI" altLang="sl-SI">
              <a:latin typeface="Arial" panose="020B0604020202020204" pitchFamily="34" charset="0"/>
            </a:endParaRP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Plavala je luna med oblaki, </a:t>
            </a: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sladko spalo mesto je pod njó; </a:t>
            </a: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a midvá po cesti sva hodila, </a:t>
            </a: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o ljubezni vroči govorila </a:t>
            </a: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in objemala se pretesnó … </a:t>
            </a:r>
            <a:br>
              <a:rPr lang="sl-SI" altLang="sl-SI" sz="2000">
                <a:latin typeface="Arial" panose="020B0604020202020204" pitchFamily="34" charset="0"/>
              </a:rPr>
            </a:br>
            <a:endParaRPr lang="sl-SI" altLang="sl-SI" sz="2000">
              <a:latin typeface="Arial" panose="020B0604020202020204" pitchFamily="34" charset="0"/>
            </a:endParaRP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Kjé je pómlad, kjé je dèkle moje! … </a:t>
            </a: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Plašč meglén je nad zemljó razstrt; </a:t>
            </a: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v snegu škriplje pod nogami cesta, </a:t>
            </a: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lepa ljubica mi je nezvesta, </a:t>
            </a:r>
          </a:p>
          <a:p>
            <a:pPr lvl="1" algn="ctr" eaLnBrk="0" hangingPunct="0"/>
            <a:r>
              <a:rPr lang="sl-SI" altLang="sl-SI" sz="2000">
                <a:latin typeface="Arial" panose="020B0604020202020204" pitchFamily="34" charset="0"/>
              </a:rPr>
              <a:t>v srcu mojem pa je hladna smrt. </a:t>
            </a:r>
          </a:p>
          <a:p>
            <a:pPr eaLnBrk="0" hangingPunct="0"/>
            <a:endParaRPr lang="sl-SI" altLang="sl-SI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6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CD201-F1C1-408D-8E87-04AADCBB2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6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</a:t>
            </a:r>
            <a:r>
              <a:rPr lang="sl-SI" sz="66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4. PROZA</a:t>
            </a:r>
            <a:endParaRPr lang="sl-SI" sz="6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2F685-F26D-4CC2-9C68-1B203DE78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1440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06FC12-EEC4-4B00-81F5-DDF479A54C9A}"/>
              </a:ext>
            </a:extLst>
          </p:cNvPr>
          <p:cNvGraphicFramePr>
            <a:graphicFrameLocks noGrp="1"/>
          </p:cNvGraphicFramePr>
          <p:nvPr/>
        </p:nvGraphicFramePr>
        <p:xfrm>
          <a:off x="285750" y="1571625"/>
          <a:ext cx="8501063" cy="43576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1538">
                <a:tc>
                  <a:txBody>
                    <a:bodyPr/>
                    <a:lstStyle/>
                    <a:p>
                      <a:r>
                        <a:rPr lang="sl-SI" sz="1800" baseline="0" dirty="0"/>
                        <a:t> NOVELE</a:t>
                      </a:r>
                      <a:endParaRPr lang="sl-SI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ROMANI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POVESTI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ČRTICE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r>
                        <a:rPr lang="sl-SI" sz="1800" dirty="0"/>
                        <a:t> Ob</a:t>
                      </a:r>
                      <a:r>
                        <a:rPr lang="sl-SI" sz="1800" baseline="0" dirty="0"/>
                        <a:t> zori</a:t>
                      </a:r>
                      <a:endParaRPr lang="sl-SI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Milan in Milena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Grešnik Lenart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Moje življenje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r>
                        <a:rPr lang="sl-SI" sz="1800" dirty="0"/>
                        <a:t>V mesečini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Novo življenje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Troje povesti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Podobe iz sanj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r>
                        <a:rPr lang="sl-SI" sz="1800" dirty="0"/>
                        <a:t>Volja in moč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Nina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Smrt in pogreb Jakoba Nesreče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Vinjete 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r>
                        <a:rPr lang="sl-SI" sz="1800" dirty="0"/>
                        <a:t>Mimo življenja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Martin Kačur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sl-SI" sz="1800" dirty="0"/>
                        <a:t>Gospa Judit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76092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8A57-61CB-4F38-9718-256E36B04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35732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Algerian" pitchFamily="82" charset="0"/>
              </a:rPr>
              <a:t>        </a:t>
            </a:r>
            <a:r>
              <a:rPr lang="sl-SI" sz="6600" b="1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5. dramatika</a:t>
            </a:r>
            <a:endParaRPr lang="sl-SI" sz="6600" dirty="0">
              <a:latin typeface="Algerian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8C98D-7611-4668-BB1F-C06183264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49963"/>
            <a:ext cx="9144000" cy="68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600695-F7E1-4FA1-92B3-35644A4C6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2214563"/>
            <a:ext cx="2643187" cy="344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 </a:t>
            </a:r>
            <a:r>
              <a:rPr lang="sl-SI" altLang="sl-SI" sz="2000">
                <a:solidFill>
                  <a:srgbClr val="FFFF00"/>
                </a:solidFill>
              </a:rPr>
              <a:t>ROMANTIČNE DUŠE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FFFF00"/>
                </a:solidFill>
              </a:rPr>
              <a:t> JAKOB RUDA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FFFF00"/>
                </a:solidFill>
              </a:rPr>
              <a:t> ZA NAROD BALGOR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FFFF00"/>
                </a:solidFill>
              </a:rPr>
              <a:t> KRALJ NA BETAJNOVI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FFFF00"/>
                </a:solidFill>
              </a:rPr>
              <a:t> POHUJŠANJE V DOLINI</a:t>
            </a:r>
          </a:p>
          <a:p>
            <a:r>
              <a:rPr lang="sl-SI" altLang="sl-SI" sz="2000">
                <a:solidFill>
                  <a:srgbClr val="FFFF00"/>
                </a:solidFill>
              </a:rPr>
              <a:t>    ŠENTFLORJANSKI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FFFF00"/>
                </a:solidFill>
              </a:rPr>
              <a:t> HLAPCI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FFFF00"/>
                </a:solidFill>
              </a:rPr>
              <a:t> LEPA VIDA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altLang="sl-SI"/>
          </a:p>
        </p:txBody>
      </p:sp>
      <p:pic>
        <p:nvPicPr>
          <p:cNvPr id="32770" name="Picture 2" descr="http://www.emka.si/img/product/strokovna-literatura/humanistika/253878/9789616218856.jpg">
            <a:extLst>
              <a:ext uri="{FF2B5EF4-FFF2-40B4-BE49-F238E27FC236}">
                <a16:creationId xmlns:a16="http://schemas.microsoft.com/office/drawing/2014/main" id="{17F30E48-3918-4933-87A4-D8E06430D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071678"/>
            <a:ext cx="2179269" cy="3314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2" name="Picture 4" descr="http://bob.czp-vecer.si/igre2006/ruslica/knjige/Ivan_Cankar/Hlapci/slika_knjige-01-100.jpg">
            <a:extLst>
              <a:ext uri="{FF2B5EF4-FFF2-40B4-BE49-F238E27FC236}">
                <a16:creationId xmlns:a16="http://schemas.microsoft.com/office/drawing/2014/main" id="{675386D5-84EC-4112-93D7-EB504008C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071678"/>
            <a:ext cx="2071702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774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Algerian</vt:lpstr>
      <vt:lpstr>Arial</vt:lpstr>
      <vt:lpstr>Bradley Hand ITC</vt:lpstr>
      <vt:lpstr>Courier New</vt:lpstr>
      <vt:lpstr>Tw Cen MT</vt:lpstr>
      <vt:lpstr>Wingdings</vt:lpstr>
      <vt:lpstr>Wingdings 2</vt:lpstr>
      <vt:lpstr>Median</vt:lpstr>
      <vt:lpstr> slovenska        moderna     ivan cankar     </vt:lpstr>
      <vt:lpstr>    1.  ŽIVLJENJE</vt:lpstr>
      <vt:lpstr>PowerPoint Presentation</vt:lpstr>
      <vt:lpstr>PowerPoint Presentation</vt:lpstr>
      <vt:lpstr>PowerPoint Presentation</vt:lpstr>
      <vt:lpstr>     2. ustvarjanje</vt:lpstr>
      <vt:lpstr> 3. poezija</vt:lpstr>
      <vt:lpstr>           4. PROZA</vt:lpstr>
      <vt:lpstr>        5. dramatika</vt:lpstr>
      <vt:lpstr>          6. ESEJISTIKA</vt:lpstr>
      <vt:lpstr>        7. zanimivosti</vt:lpstr>
      <vt:lpstr>      8.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2019-06-03T09:07:56Z</dcterms:created>
  <dcterms:modified xsi:type="dcterms:W3CDTF">2019-06-03T09:07:56Z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