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91" d="100"/>
          <a:sy n="91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BFD255-112E-4A56-885F-40F24BAC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A8F1-FF40-4970-A6A6-6AF71D348FE9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3FCE3-F621-424A-9C93-C15C0466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D69904-F01A-4353-A800-D309BCD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A554B-CF87-43C5-9466-D7568EC50070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115315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30AF9D-C116-4E09-A06E-1D3FCE29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B31C-0CDB-4369-A589-D74A342E0A1B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78782-9C27-469A-ACED-2C7B0E4C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A76C5-5568-4D49-B10A-CB4DFEF1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D65B2-C096-4893-AD21-7BEE09AA1953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200823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C6BC23-1A9F-4AB9-B84A-CBFB76F0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754-2FBA-4584-A12A-83E67D98A3DD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7F2C10-D081-4B61-AE4A-E9FFF463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6F68E-4366-4DE0-85ED-F1A28093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A80C8-5CF6-4433-981E-E92FBC4AD80B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35896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3A0F8-C760-47BB-B5D1-E8FAC3BA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571D-B55C-4B9C-9068-A01E6AC1EDBD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FC022-8224-4CF5-95A8-9EC6F7EC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A8B05F-FB48-4FE6-9018-0EDE877C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8DFD2-8CA6-4707-A0F1-27A38B034C98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375616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A3FCD-337A-400A-8D11-44CD888F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177C-E489-448A-9EA8-E8409E5E7354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827DD3-EDB2-44ED-BB52-208B02B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EE646-63F4-457A-9CED-50414165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EC336-27A5-4EFC-911D-BCB018764325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396705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653534F-F3A8-4918-A20E-2A86F4CA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54A4-0EFA-4AAD-A76C-098F1F737DE7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447953C-1013-4795-B0DD-752D436A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AECCC53-E4FA-4B8C-899F-E6C3D776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5AF9-93C2-43AE-A802-36A42D049352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80142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FF9BC78-6A28-466C-A6AC-30D61ED4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D130-7E83-4640-9BD8-35F59EF3FFED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6E85F86-7B38-45C6-BCA0-4EBF8A48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30269EF-56C4-45ED-BBF4-25EEAAB4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6D98-4220-4DE5-B585-9F68AE62907B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86950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6B8A41E-BA80-48C6-A5F0-54506C7A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9F6F-B478-4BB0-AB32-C1849A0E601C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11EEE3E-5705-46B5-94E0-50995D85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3C1E338-B85F-4CFC-8E11-BB96DA87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393-E97F-41E8-B6F5-ADFF5612A98D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344831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1305538-7544-4C1C-AFDF-1388A9D0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32B3-E5F8-4F1E-8167-1B2F297B9747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2977F09-0967-4843-9255-50A1FD0A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F771A8-7FF2-4323-8B1C-DC32733E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31090-50BD-42B4-BB2D-8B1D3833F085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112340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967C350-90A5-451E-9B4A-FD877C84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5D44-0AD1-40D9-A271-AD36148D765F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5D87D18-4DAA-4C7B-B4E1-6E6DC685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C80D1F3-F0AC-4E0D-A411-F3BC0374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FF1E-2E37-4775-8C73-98254159454B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38197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2C455E-CFF3-4C93-89C6-C47FB19B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C7E5-F0A1-4861-931C-2EB3EDF57ADD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11336DC-0DCA-4E22-AB9E-6E1C4061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DE1E560-EBAF-429A-BAF3-63715B71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8DF28-82C5-466F-A344-B9DB5E819B79}" type="slidenum">
              <a:rPr lang="fr-CA" altLang="sl-SI"/>
              <a:pPr/>
              <a:t>‹#›</a:t>
            </a:fld>
            <a:endParaRPr lang="fr-CA" altLang="sl-SI"/>
          </a:p>
        </p:txBody>
      </p:sp>
    </p:spTree>
    <p:extLst>
      <p:ext uri="{BB962C8B-B14F-4D97-AF65-F5344CB8AC3E}">
        <p14:creationId xmlns:p14="http://schemas.microsoft.com/office/powerpoint/2010/main" val="103664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EED1CD2-22E0-4DC8-B11A-FC737152AE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l-SI"/>
              <a:t>Cliquez pour modifier le style du titre</a:t>
            </a:r>
            <a:endParaRPr lang="fr-CA" altLang="sl-SI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05793FB-EE75-42F4-9121-227CCA05B7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l-SI"/>
              <a:t>Cliquez pour modifier les styles du texte du masque</a:t>
            </a:r>
          </a:p>
          <a:p>
            <a:pPr lvl="1"/>
            <a:r>
              <a:rPr lang="fr-FR" altLang="sl-SI"/>
              <a:t>Deuxième niveau</a:t>
            </a:r>
          </a:p>
          <a:p>
            <a:pPr lvl="2"/>
            <a:r>
              <a:rPr lang="fr-FR" altLang="sl-SI"/>
              <a:t>Troisième niveau</a:t>
            </a:r>
          </a:p>
          <a:p>
            <a:pPr lvl="3"/>
            <a:r>
              <a:rPr lang="fr-FR" altLang="sl-SI"/>
              <a:t>Quatrième niveau</a:t>
            </a:r>
          </a:p>
          <a:p>
            <a:pPr lvl="4"/>
            <a:r>
              <a:rPr lang="fr-FR" altLang="sl-SI"/>
              <a:t>Cinquième niveau</a:t>
            </a:r>
            <a:endParaRPr lang="fr-CA" altLang="sl-S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D2B594-58FA-40CF-834F-793A5FE54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5A92B-8C43-4751-8576-B3798054D7FA}" type="datetimeFigureOut">
              <a:rPr lang="fr-FR"/>
              <a:pPr>
                <a:defRPr/>
              </a:pPr>
              <a:t>03/06/2019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FBCC09-FDAD-48A2-A597-3D40F930D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7567B-D022-4215-B0C1-1B392DB20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FF44B8-9E39-4D60-AC14-9C6823B10690}" type="slidenum">
              <a:rPr lang="fr-CA" altLang="sl-SI"/>
              <a:pPr/>
              <a:t>‹#›</a:t>
            </a:fld>
            <a:endParaRPr lang="fr-CA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ADEAF6-5E85-4BE6-B737-A4322F8C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43372" y="2071678"/>
            <a:ext cx="2714644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itre 1">
            <a:extLst>
              <a:ext uri="{FF2B5EF4-FFF2-40B4-BE49-F238E27FC236}">
                <a16:creationId xmlns:a16="http://schemas.microsoft.com/office/drawing/2014/main" id="{38B00640-CA3E-4FD2-8C7E-BCFEB9B70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563" y="142875"/>
            <a:ext cx="6643687" cy="21431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  <a:t>  </a:t>
            </a:r>
            <a:b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</a:br>
            <a: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  <a:t>   </a:t>
            </a:r>
            <a:b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</a:br>
            <a: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  <a:t>   Ivan Cankar</a:t>
            </a:r>
            <a:b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</a:br>
            <a: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  <a:t>     </a:t>
            </a:r>
            <a:br>
              <a:rPr lang="sl-SI" sz="10700" dirty="0">
                <a:solidFill>
                  <a:srgbClr val="265F00"/>
                </a:solidFill>
                <a:latin typeface="Brush Script MT" pitchFamily="66" charset="0"/>
              </a:rPr>
            </a:br>
            <a:br>
              <a:rPr lang="sl-SI" sz="3600" dirty="0">
                <a:solidFill>
                  <a:srgbClr val="265F00"/>
                </a:solidFill>
                <a:latin typeface="Freestyle Script" pitchFamily="66" charset="0"/>
              </a:rPr>
            </a:br>
            <a:endParaRPr lang="fr-CA" sz="3600" dirty="0">
              <a:solidFill>
                <a:srgbClr val="265F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1AB496E9-0583-4FBA-98A1-189ABBE9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endParaRPr lang="fr-CA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642AE52-A456-498B-87B5-DCEF9D8D0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28860" y="2143116"/>
            <a:ext cx="4357718" cy="3562435"/>
          </a:xfrm>
          <a:effectLst>
            <a:softEdge rad="112500"/>
          </a:effec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AA71C5AF-C0FC-4F2C-B13E-F4CB5889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3000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6A2C413-F9D5-459E-8521-BE0791E7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572000"/>
            <a:ext cx="42751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A2F01E6F-462E-4D34-B8B9-C4F9F2E00DF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sl-SI" dirty="0">
                <a:solidFill>
                  <a:srgbClr val="265F00"/>
                </a:solidFill>
              </a:rPr>
              <a:t>             </a:t>
            </a:r>
            <a:r>
              <a:rPr lang="sl-SI" sz="6000" dirty="0">
                <a:solidFill>
                  <a:srgbClr val="265F00"/>
                </a:solidFill>
              </a:rPr>
              <a:t>        </a:t>
            </a:r>
            <a:r>
              <a:rPr lang="sl-SI" sz="7200" dirty="0">
                <a:solidFill>
                  <a:srgbClr val="265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rush Script MT" pitchFamily="66" charset="0"/>
              </a:rPr>
              <a:t>Življenjepis</a:t>
            </a:r>
            <a:r>
              <a:rPr lang="sl-SI" sz="6000" b="1" dirty="0">
                <a:solidFill>
                  <a:srgbClr val="265F00"/>
                </a:solidFill>
                <a:latin typeface="Brush Script MT" pitchFamily="66" charset="0"/>
              </a:rPr>
              <a:t> </a:t>
            </a:r>
            <a:endParaRPr lang="fr-CA" b="1" dirty="0">
              <a:solidFill>
                <a:srgbClr val="265F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BA4A85-722D-4F77-BE09-36C232C2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63" y="1643063"/>
            <a:ext cx="6500812" cy="45434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Rodil se je 10.5.1876 na Vrhniki (na klancu) </a:t>
            </a:r>
          </a:p>
          <a:p>
            <a:pPr>
              <a:buFont typeface="Arial" charset="0"/>
              <a:buChar char="•"/>
              <a:defRPr/>
            </a:pPr>
            <a:r>
              <a:rPr lang="sl-S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1882-osnovna šola na vrhniškem hribu </a:t>
            </a:r>
          </a:p>
          <a:p>
            <a:pPr>
              <a:buFont typeface="Arial" charset="0"/>
              <a:buChar char="•"/>
              <a:defRPr/>
            </a:pPr>
            <a:r>
              <a:rPr lang="sl-S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 Dunaju študira tehniko </a:t>
            </a:r>
          </a:p>
          <a:p>
            <a:pPr>
              <a:buFont typeface="Arial" charset="0"/>
              <a:buChar char="•"/>
              <a:defRPr/>
            </a:pPr>
            <a:r>
              <a:rPr lang="sl-S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12.5.1913 ima predavanje Slovenci in Jugoslovani 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:a16="http://schemas.microsoft.com/office/drawing/2014/main" id="{28F6FC87-843D-4361-BBB8-B03966D7CCA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" r="-81" b="-478"/>
          <a:stretch>
            <a:fillRect/>
          </a:stretch>
        </p:blipFill>
        <p:spPr bwMode="auto">
          <a:xfrm>
            <a:off x="2143125" y="1285875"/>
            <a:ext cx="642937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>
            <a:extLst>
              <a:ext uri="{FF2B5EF4-FFF2-40B4-BE49-F238E27FC236}">
                <a16:creationId xmlns:a16="http://schemas.microsoft.com/office/drawing/2014/main" id="{C69C4E9B-DB30-416E-826C-02D0E40C262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" r="-81" b="-478"/>
          <a:stretch>
            <a:fillRect/>
          </a:stretch>
        </p:blipFill>
        <p:spPr bwMode="auto">
          <a:xfrm>
            <a:off x="2714625" y="2071688"/>
            <a:ext cx="55149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>
            <a:extLst>
              <a:ext uri="{FF2B5EF4-FFF2-40B4-BE49-F238E27FC236}">
                <a16:creationId xmlns:a16="http://schemas.microsoft.com/office/drawing/2014/main" id="{871D36D3-95A2-4D8B-A011-188429B736A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" r="-102" b="-478"/>
          <a:stretch>
            <a:fillRect/>
          </a:stretch>
        </p:blipFill>
        <p:spPr bwMode="auto">
          <a:xfrm>
            <a:off x="3643313" y="1714500"/>
            <a:ext cx="35718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94565F96-B445-4440-8A2E-0B4F77F9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altLang="sl-SI">
              <a:solidFill>
                <a:srgbClr val="265F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2CC18-9E51-4F3E-99C2-65E609B8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Oktobra l. 1918 pade po stopnicah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Umre 11.12.1918 v Ljubljani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Pokopan je v grobnici moderne na Žalah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Ima veliko psevdonimov (</a:t>
            </a:r>
            <a:r>
              <a:rPr lang="sl-SI" dirty="0"/>
              <a:t>C.I. - Iv.C-r - I.C, Saveljev – Evstahij, Prepiračev - Julijan Mak)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0218F7E-C1A4-4BE1-8826-1BA16BA6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78976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51E0B1B-AC14-4A0F-B1B7-8697E96B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68103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C291D978-03B4-489F-955F-94D3F129D21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sl-SI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Cankar</a:t>
            </a:r>
            <a:r>
              <a:rPr lang="sl-SI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 </a:t>
            </a:r>
            <a:r>
              <a:rPr lang="sl-SI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kot</a:t>
            </a:r>
            <a:r>
              <a:rPr lang="sl-SI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 </a:t>
            </a:r>
            <a:r>
              <a:rPr lang="sl-SI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osebnost</a:t>
            </a:r>
            <a:endParaRPr lang="fr-CA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3C3CD79A-81D3-4D45-AC18-D2CEC209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Telesko šibak 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Duhovno močna in vsestransko razvita osebnost 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Predirna kritika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intelektualen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CC6E16DD-A42E-474D-8E82-B461D729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3" y="274638"/>
            <a:ext cx="668655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sl-SI" b="1" dirty="0">
                <a:solidFill>
                  <a:srgbClr val="265F00"/>
                </a:solidFill>
                <a:latin typeface="Brush Script MT" pitchFamily="66" charset="0"/>
              </a:rPr>
              <a:t>       </a:t>
            </a:r>
            <a:r>
              <a:rPr lang="sl-SI" sz="7200" dirty="0">
                <a:solidFill>
                  <a:srgbClr val="265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Mladostno</a:t>
            </a:r>
            <a:r>
              <a:rPr lang="sl-SI" sz="6000" dirty="0">
                <a:solidFill>
                  <a:srgbClr val="265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rush Script MT" pitchFamily="66" charset="0"/>
              </a:rPr>
              <a:t> obdobje</a:t>
            </a:r>
            <a:endParaRPr lang="fr-CA" dirty="0">
              <a:solidFill>
                <a:srgbClr val="265F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Brush Script MT" pitchFamily="66" charset="0"/>
            </a:endParaRPr>
          </a:p>
        </p:txBody>
      </p:sp>
      <p:sp>
        <p:nvSpPr>
          <p:cNvPr id="4099" name="Espace réservé du contenu 2">
            <a:extLst>
              <a:ext uri="{FF2B5EF4-FFF2-40B4-BE49-F238E27FC236}">
                <a16:creationId xmlns:a16="http://schemas.microsoft.com/office/drawing/2014/main" id="{9B43F1B2-E7EB-4FE8-844C-9C35B5E1C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63" y="1643063"/>
            <a:ext cx="6400800" cy="44831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  <a:defRPr/>
            </a:pPr>
            <a:endParaRPr lang="sl-SI" dirty="0">
              <a:solidFill>
                <a:srgbClr val="265F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Od 1891 do 1900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Obdobje začetkov in sanj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Zbirka EROIKA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Zbirka VINJETE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Igra ROMANTIČNE DUŠE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 JAKOB RUDA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endParaRPr lang="sl-SI" dirty="0">
              <a:solidFill>
                <a:srgbClr val="265F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BF2B1E7-6D18-4DC7-9529-0E8C647F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14500"/>
            <a:ext cx="35337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D46C0C04-8473-45CF-A86D-F71254B4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solidFill>
                  <a:srgbClr val="265F00"/>
                </a:solidFill>
                <a:latin typeface="Brush Script MT" panose="03060802040406070304" pitchFamily="66" charset="0"/>
              </a:rPr>
              <a:t>Zrelo obdobje</a:t>
            </a:r>
            <a:endParaRPr lang="fr-CA" altLang="sl-SI" sz="6600">
              <a:solidFill>
                <a:srgbClr val="265F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5123" name="Espace réservé du contenu 2">
            <a:extLst>
              <a:ext uri="{FF2B5EF4-FFF2-40B4-BE49-F238E27FC236}">
                <a16:creationId xmlns:a16="http://schemas.microsoft.com/office/drawing/2014/main" id="{DCB1E712-67A6-42DE-8D26-3488862F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Od 1900 do 1909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Piše daljša dela 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Dramski teksti (Za narodov blagor,Kralj na Betanjevi,Hlapci..)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Socialni in etnični motivi</a:t>
            </a:r>
          </a:p>
          <a:p>
            <a:pPr>
              <a:buFont typeface="Arial" charset="0"/>
              <a:buChar char="•"/>
              <a:defRPr/>
            </a:pPr>
            <a:endParaRPr lang="fr-CA" dirty="0">
              <a:solidFill>
                <a:srgbClr val="265F0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05BE291-B0FD-4A98-B1B1-874766EA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3857652" cy="553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F581F99A-ECF6-4E44-89D7-B39BDFBE9C1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sl-SI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Pozno obdobje</a:t>
            </a:r>
            <a:endParaRPr lang="fr-CA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7E2FF1A1-4AE1-40E1-B415-4C3F7922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Psihološko ali etnično obdobje 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Motiv hrepenenja </a:t>
            </a:r>
          </a:p>
          <a:p>
            <a:pPr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Cikli kratkih črtic (moja njiva in podobe iz sanj,Moje življenje)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7D5EEF6-A73B-4A7A-8A18-7E2EFA61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667143" cy="494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C70C8B8F-3AF2-4C67-A1E9-74236956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3" y="274638"/>
            <a:ext cx="6686550" cy="1143000"/>
          </a:xfrm>
        </p:spPr>
        <p:txBody>
          <a:bodyPr/>
          <a:lstStyle/>
          <a:p>
            <a:pPr algn="l"/>
            <a:r>
              <a:rPr lang="sl-SI" altLang="sl-SI">
                <a:solidFill>
                  <a:srgbClr val="265F00"/>
                </a:solidFill>
              </a:rPr>
              <a:t>             </a:t>
            </a:r>
            <a:r>
              <a:rPr lang="sl-SI" altLang="sl-SI">
                <a:solidFill>
                  <a:srgbClr val="265F00"/>
                </a:solidFill>
                <a:latin typeface="Brush Script MT" panose="03060802040406070304" pitchFamily="66" charset="0"/>
              </a:rPr>
              <a:t>Dela</a:t>
            </a:r>
            <a:r>
              <a:rPr lang="sl-SI" altLang="sl-SI" sz="6000">
                <a:solidFill>
                  <a:srgbClr val="265F00"/>
                </a:solidFill>
                <a:latin typeface="Brush Script MT" panose="03060802040406070304" pitchFamily="66" charset="0"/>
              </a:rPr>
              <a:t> </a:t>
            </a:r>
            <a:endParaRPr lang="fr-CA" altLang="sl-SI" b="1">
              <a:solidFill>
                <a:srgbClr val="265F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099" name="Espace réservé du contenu 2">
            <a:extLst>
              <a:ext uri="{FF2B5EF4-FFF2-40B4-BE49-F238E27FC236}">
                <a16:creationId xmlns:a16="http://schemas.microsoft.com/office/drawing/2014/main" id="{F03D7C2E-B715-413B-8FC3-D9B631AD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63" y="1643063"/>
            <a:ext cx="6400800" cy="44831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sl-SI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Poezija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Erotika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(1899, 2. izdaja 1902)</a:t>
            </a:r>
          </a:p>
          <a:p>
            <a:pPr>
              <a:buFont typeface="Arial" charset="0"/>
              <a:buNone/>
              <a:defRPr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Proza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Vinjete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(črtice) (1899)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Knjiga za lahkomiselne ljudi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(novele) (1901)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Tujci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(roman) (1901)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 klancu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(roman) (1902)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 zori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(novele) (1903)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Življenje in smrt Petra Novljana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(povest) (1903)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Gospa Judit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(povest) (1904)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Hiša Marije Pomočnice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(roman) (1904)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Križ na gori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(roman) (1904)</a:t>
            </a:r>
          </a:p>
          <a:p>
            <a:pPr>
              <a:buFont typeface="Arial" charset="0"/>
              <a:buChar char="•"/>
              <a:defRPr/>
            </a:pPr>
            <a:r>
              <a:rPr lang="sl-SI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Potepuh Marko in kralj Matjaž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(povest) (1905)</a:t>
            </a: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sl-SI" dirty="0">
              <a:solidFill>
                <a:srgbClr val="265F00"/>
              </a:solidFill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sl-SI" dirty="0">
              <a:solidFill>
                <a:srgbClr val="265F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2EBD4DD-C977-4DA2-B854-F56399BA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71612"/>
            <a:ext cx="3786206" cy="457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493BBDFE-9AA7-47A5-8697-9685CDA2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altLang="sl-SI" sz="6600">
              <a:solidFill>
                <a:srgbClr val="265F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5123" name="Espace réservé du contenu 2">
            <a:extLst>
              <a:ext uri="{FF2B5EF4-FFF2-40B4-BE49-F238E27FC236}">
                <a16:creationId xmlns:a16="http://schemas.microsoft.com/office/drawing/2014/main" id="{523624D2-9D67-4B07-A1F6-022A98CE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88" y="1857375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Dramatika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Jakob Ruda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(drama) (1901)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 narodov blagor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(drama) (1901)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Kralj na Betajnovi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(drama) (1902)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Pohujšanje v dolini šentflorjanski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(drama) (1908)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Hlapci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(drama) (1910)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Lepa Vida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(drama) (1912)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Romantične duše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(drama) (1922)</a:t>
            </a:r>
          </a:p>
          <a:p>
            <a:pPr>
              <a:buFont typeface="Arial" charset="0"/>
              <a:buNone/>
              <a:defRPr/>
            </a:pP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Esejistika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Krpanova kobila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(esej) (1907)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Bela krizantema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(esej) (1910)</a:t>
            </a:r>
          </a:p>
          <a:p>
            <a:pPr>
              <a:buFont typeface="Arial" charset="0"/>
              <a:buChar char="•"/>
              <a:defRPr/>
            </a:pPr>
            <a:endParaRPr lang="fr-CA" dirty="0">
              <a:solidFill>
                <a:srgbClr val="265F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0735B8-812B-4B16-AACB-6A6CE5DA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643050"/>
            <a:ext cx="3143272" cy="478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gren</Template>
  <TotalTime>0</TotalTime>
  <Words>337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Brush Script MT</vt:lpstr>
      <vt:lpstr>Calibri</vt:lpstr>
      <vt:lpstr>Comic Sans MS</vt:lpstr>
      <vt:lpstr>Edwardian Script ITC</vt:lpstr>
      <vt:lpstr>Freestyle Script</vt:lpstr>
      <vt:lpstr>gren</vt:lpstr>
      <vt:lpstr>          Ivan Cankar        </vt:lpstr>
      <vt:lpstr>                     Življenjepis </vt:lpstr>
      <vt:lpstr>PowerPoint Presentation</vt:lpstr>
      <vt:lpstr>Cankar kot osebnost</vt:lpstr>
      <vt:lpstr>       Mladostno obdobje</vt:lpstr>
      <vt:lpstr>Zrelo obdobje</vt:lpstr>
      <vt:lpstr>Pozno obdobje</vt:lpstr>
      <vt:lpstr>             Dela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2019-06-03T09:07:57Z</dcterms:created>
  <dcterms:modified xsi:type="dcterms:W3CDTF">2019-06-03T09:07:57Z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