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2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061557C2-6FDC-4F31-8F59-5AEC7C7F70B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sl-SI"/>
          </a:p>
        </p:txBody>
      </p:sp>
      <p:sp>
        <p:nvSpPr>
          <p:cNvPr id="3" name="Ograda datuma 2">
            <a:extLst>
              <a:ext uri="{FF2B5EF4-FFF2-40B4-BE49-F238E27FC236}">
                <a16:creationId xmlns:a16="http://schemas.microsoft.com/office/drawing/2014/main" id="{9780CF17-FB17-421C-872E-CE6940B41E7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1CF76640-DB33-4201-ACFC-1486F65CA400}" type="datetimeFigureOut">
              <a:rPr lang="sl-SI"/>
              <a:pPr>
                <a:defRPr/>
              </a:pPr>
              <a:t>3. 06. 2019</a:t>
            </a:fld>
            <a:endParaRPr lang="sl-SI"/>
          </a:p>
        </p:txBody>
      </p:sp>
      <p:sp>
        <p:nvSpPr>
          <p:cNvPr id="4" name="Ograda stranske slike 3">
            <a:extLst>
              <a:ext uri="{FF2B5EF4-FFF2-40B4-BE49-F238E27FC236}">
                <a16:creationId xmlns:a16="http://schemas.microsoft.com/office/drawing/2014/main" id="{D839960E-71D8-4FE9-9771-28CA93DE233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EDCF4982-A4AA-47AB-8736-87800780A7E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BD1410DE-2C02-4AF4-A234-20D151F1C69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sl-SI"/>
          </a:p>
        </p:txBody>
      </p:sp>
      <p:sp>
        <p:nvSpPr>
          <p:cNvPr id="7" name="Ograda številke diapozitiva 6">
            <a:extLst>
              <a:ext uri="{FF2B5EF4-FFF2-40B4-BE49-F238E27FC236}">
                <a16:creationId xmlns:a16="http://schemas.microsoft.com/office/drawing/2014/main" id="{E76ADA66-4D87-4843-973D-A852B57767C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8C4C35F-F209-48FA-894F-2BB18B77FC57}"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grada stranske slike 1">
            <a:extLst>
              <a:ext uri="{FF2B5EF4-FFF2-40B4-BE49-F238E27FC236}">
                <a16:creationId xmlns:a16="http://schemas.microsoft.com/office/drawing/2014/main" id="{64C6EBA1-5BAB-40E0-B9E3-E057182709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Ograda opomb 2">
            <a:extLst>
              <a:ext uri="{FF2B5EF4-FFF2-40B4-BE49-F238E27FC236}">
                <a16:creationId xmlns:a16="http://schemas.microsoft.com/office/drawing/2014/main" id="{E9BB21D1-33C3-40E9-A409-9FC018A21C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12292" name="Ograda številke diapozitiva 3">
            <a:extLst>
              <a:ext uri="{FF2B5EF4-FFF2-40B4-BE49-F238E27FC236}">
                <a16:creationId xmlns:a16="http://schemas.microsoft.com/office/drawing/2014/main" id="{A3C398BD-5AC7-4547-A370-DFDA08FB89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456EF7-C2A9-4F3E-918F-FBCC3A2C6C49}" type="slidenum">
              <a:rPr lang="sl-SI" altLang="sl-SI"/>
              <a:pPr eaLnBrk="1" hangingPunct="1"/>
              <a:t>4</a:t>
            </a:fld>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FBF7D1E7-656A-4BD8-9554-A5C81AE894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371600" y="1143000"/>
            <a:ext cx="7467600" cy="1470025"/>
          </a:xfrm>
        </p:spPr>
        <p:txBody>
          <a:bodyPr anchor="b"/>
          <a:lstStyle>
            <a:lvl1pPr algn="r">
              <a:defRPr/>
            </a:lvl1pPr>
          </a:lstStyle>
          <a:p>
            <a:r>
              <a:rPr lang="sl-SI"/>
              <a:t>Kliknite, če želite urediti slog naslova matrice</a:t>
            </a:r>
            <a:endParaRPr lang="en-US"/>
          </a:p>
        </p:txBody>
      </p:sp>
      <p:sp>
        <p:nvSpPr>
          <p:cNvPr id="3075" name="Rectangle 3"/>
          <p:cNvSpPr>
            <a:spLocks noGrp="1" noChangeArrowheads="1"/>
          </p:cNvSpPr>
          <p:nvPr>
            <p:ph type="subTitle" idx="1"/>
          </p:nvPr>
        </p:nvSpPr>
        <p:spPr>
          <a:xfrm>
            <a:off x="2362200" y="3048000"/>
            <a:ext cx="6400800" cy="1752600"/>
          </a:xfrm>
        </p:spPr>
        <p:txBody>
          <a:bodyPr/>
          <a:lstStyle>
            <a:lvl1pPr marL="0" indent="0" algn="r">
              <a:buFontTx/>
              <a:buNone/>
              <a:defRPr/>
            </a:lvl1pPr>
          </a:lstStyle>
          <a:p>
            <a:r>
              <a:rPr lang="sl-SI"/>
              <a:t>Kliknite, če želite urediti slog podnaslova matrice</a:t>
            </a:r>
            <a:endParaRPr lang="en-US"/>
          </a:p>
        </p:txBody>
      </p:sp>
      <p:sp>
        <p:nvSpPr>
          <p:cNvPr id="5" name="Date Placeholder 4">
            <a:extLst>
              <a:ext uri="{FF2B5EF4-FFF2-40B4-BE49-F238E27FC236}">
                <a16:creationId xmlns:a16="http://schemas.microsoft.com/office/drawing/2014/main" id="{F5F9D0C6-F99D-4187-9107-9D5870F252CE}"/>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58007F2D-26C5-4CC5-A37A-BB52416C5749}"/>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9831631B-E1CF-4682-BE92-018F8ED419EA}"/>
              </a:ext>
            </a:extLst>
          </p:cNvPr>
          <p:cNvSpPr>
            <a:spLocks noGrp="1" noChangeArrowheads="1"/>
          </p:cNvSpPr>
          <p:nvPr>
            <p:ph type="sldNum" sz="quarter" idx="12"/>
          </p:nvPr>
        </p:nvSpPr>
        <p:spPr/>
        <p:txBody>
          <a:bodyPr/>
          <a:lstStyle>
            <a:lvl1pPr>
              <a:defRPr/>
            </a:lvl1pPr>
          </a:lstStyle>
          <a:p>
            <a:fld id="{C5FFE90C-B935-4679-8A42-148B54B8FAB8}" type="slidenum">
              <a:rPr lang="en-US" altLang="sl-SI"/>
              <a:pPr/>
              <a:t>‹#›</a:t>
            </a:fld>
            <a:endParaRPr lang="en-US" altLang="sl-SI"/>
          </a:p>
        </p:txBody>
      </p:sp>
    </p:spTree>
    <p:extLst>
      <p:ext uri="{BB962C8B-B14F-4D97-AF65-F5344CB8AC3E}">
        <p14:creationId xmlns:p14="http://schemas.microsoft.com/office/powerpoint/2010/main" val="289452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19FF2BAC-5E28-47DA-839E-FBDFAE4DA9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22204AB-7C47-4CC3-B3FE-9C358763DB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2F17283-A5D8-45F8-803C-360344475569}"/>
              </a:ext>
            </a:extLst>
          </p:cNvPr>
          <p:cNvSpPr>
            <a:spLocks noGrp="1" noChangeArrowheads="1"/>
          </p:cNvSpPr>
          <p:nvPr>
            <p:ph type="sldNum" sz="quarter" idx="12"/>
          </p:nvPr>
        </p:nvSpPr>
        <p:spPr>
          <a:ln/>
        </p:spPr>
        <p:txBody>
          <a:bodyPr/>
          <a:lstStyle>
            <a:lvl1pPr>
              <a:defRPr/>
            </a:lvl1pPr>
          </a:lstStyle>
          <a:p>
            <a:fld id="{392EAF84-B729-4E52-A733-F2CDD3F0DD05}" type="slidenum">
              <a:rPr lang="en-US" altLang="sl-SI"/>
              <a:pPr/>
              <a:t>‹#›</a:t>
            </a:fld>
            <a:endParaRPr lang="en-US" altLang="sl-SI"/>
          </a:p>
        </p:txBody>
      </p:sp>
    </p:spTree>
    <p:extLst>
      <p:ext uri="{BB962C8B-B14F-4D97-AF65-F5344CB8AC3E}">
        <p14:creationId xmlns:p14="http://schemas.microsoft.com/office/powerpoint/2010/main" val="446316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58000" y="274638"/>
            <a:ext cx="18288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1371600" y="274638"/>
            <a:ext cx="53340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D17E8887-D29E-4A60-AE7E-1E79C8CE604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CF62279-B049-44AA-9E9D-B21D40FBE6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11CBF71-A37D-4B49-AFB3-9348008A7A4C}"/>
              </a:ext>
            </a:extLst>
          </p:cNvPr>
          <p:cNvSpPr>
            <a:spLocks noGrp="1" noChangeArrowheads="1"/>
          </p:cNvSpPr>
          <p:nvPr>
            <p:ph type="sldNum" sz="quarter" idx="12"/>
          </p:nvPr>
        </p:nvSpPr>
        <p:spPr>
          <a:ln/>
        </p:spPr>
        <p:txBody>
          <a:bodyPr/>
          <a:lstStyle>
            <a:lvl1pPr>
              <a:defRPr/>
            </a:lvl1pPr>
          </a:lstStyle>
          <a:p>
            <a:fld id="{D4530877-02F7-414B-A31A-6AEB1413FAE6}" type="slidenum">
              <a:rPr lang="en-US" altLang="sl-SI"/>
              <a:pPr/>
              <a:t>‹#›</a:t>
            </a:fld>
            <a:endParaRPr lang="en-US" altLang="sl-SI"/>
          </a:p>
        </p:txBody>
      </p:sp>
    </p:spTree>
    <p:extLst>
      <p:ext uri="{BB962C8B-B14F-4D97-AF65-F5344CB8AC3E}">
        <p14:creationId xmlns:p14="http://schemas.microsoft.com/office/powerpoint/2010/main" val="327452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1FC85185-679D-43A6-8A21-AF7A689148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3E8518A-64D0-447F-9435-1330068580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3C0185E-6BE5-4F0E-9EBA-01120CB1A444}"/>
              </a:ext>
            </a:extLst>
          </p:cNvPr>
          <p:cNvSpPr>
            <a:spLocks noGrp="1" noChangeArrowheads="1"/>
          </p:cNvSpPr>
          <p:nvPr>
            <p:ph type="sldNum" sz="quarter" idx="12"/>
          </p:nvPr>
        </p:nvSpPr>
        <p:spPr>
          <a:ln/>
        </p:spPr>
        <p:txBody>
          <a:bodyPr/>
          <a:lstStyle>
            <a:lvl1pPr>
              <a:defRPr/>
            </a:lvl1pPr>
          </a:lstStyle>
          <a:p>
            <a:fld id="{74D83179-8D2B-45ED-B464-2AC3822CD102}" type="slidenum">
              <a:rPr lang="en-US" altLang="sl-SI"/>
              <a:pPr/>
              <a:t>‹#›</a:t>
            </a:fld>
            <a:endParaRPr lang="en-US" altLang="sl-SI"/>
          </a:p>
        </p:txBody>
      </p:sp>
    </p:spTree>
    <p:extLst>
      <p:ext uri="{BB962C8B-B14F-4D97-AF65-F5344CB8AC3E}">
        <p14:creationId xmlns:p14="http://schemas.microsoft.com/office/powerpoint/2010/main" val="370287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4">
            <a:extLst>
              <a:ext uri="{FF2B5EF4-FFF2-40B4-BE49-F238E27FC236}">
                <a16:creationId xmlns:a16="http://schemas.microsoft.com/office/drawing/2014/main" id="{ABD5E358-2664-46CA-8AC2-3B1A58D3384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A5EA75-2C89-4194-BDF2-04FE377535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B90F794-A2EB-4A9A-8ECF-ED63FA2FCB0F}"/>
              </a:ext>
            </a:extLst>
          </p:cNvPr>
          <p:cNvSpPr>
            <a:spLocks noGrp="1" noChangeArrowheads="1"/>
          </p:cNvSpPr>
          <p:nvPr>
            <p:ph type="sldNum" sz="quarter" idx="12"/>
          </p:nvPr>
        </p:nvSpPr>
        <p:spPr>
          <a:ln/>
        </p:spPr>
        <p:txBody>
          <a:bodyPr/>
          <a:lstStyle>
            <a:lvl1pPr>
              <a:defRPr/>
            </a:lvl1pPr>
          </a:lstStyle>
          <a:p>
            <a:fld id="{3A160FB6-FBAE-4B50-B55C-8FB2FA43594A}" type="slidenum">
              <a:rPr lang="en-US" altLang="sl-SI"/>
              <a:pPr/>
              <a:t>‹#›</a:t>
            </a:fld>
            <a:endParaRPr lang="en-US" altLang="sl-SI"/>
          </a:p>
        </p:txBody>
      </p:sp>
    </p:spTree>
    <p:extLst>
      <p:ext uri="{BB962C8B-B14F-4D97-AF65-F5344CB8AC3E}">
        <p14:creationId xmlns:p14="http://schemas.microsoft.com/office/powerpoint/2010/main" val="3433634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14478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51435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69516E97-9E78-45A0-A85B-A6C0552DF2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6DA4EC9-CF89-4C0D-9E47-76FB9CCC1A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9F83F22-7B3A-4DE4-98B6-5D61A9B1F341}"/>
              </a:ext>
            </a:extLst>
          </p:cNvPr>
          <p:cNvSpPr>
            <a:spLocks noGrp="1" noChangeArrowheads="1"/>
          </p:cNvSpPr>
          <p:nvPr>
            <p:ph type="sldNum" sz="quarter" idx="12"/>
          </p:nvPr>
        </p:nvSpPr>
        <p:spPr>
          <a:ln/>
        </p:spPr>
        <p:txBody>
          <a:bodyPr/>
          <a:lstStyle>
            <a:lvl1pPr>
              <a:defRPr/>
            </a:lvl1pPr>
          </a:lstStyle>
          <a:p>
            <a:fld id="{345A1476-F816-4FF4-AFBD-5CA69D79903E}" type="slidenum">
              <a:rPr lang="en-US" altLang="sl-SI"/>
              <a:pPr/>
              <a:t>‹#›</a:t>
            </a:fld>
            <a:endParaRPr lang="en-US" altLang="sl-SI"/>
          </a:p>
        </p:txBody>
      </p:sp>
    </p:spTree>
    <p:extLst>
      <p:ext uri="{BB962C8B-B14F-4D97-AF65-F5344CB8AC3E}">
        <p14:creationId xmlns:p14="http://schemas.microsoft.com/office/powerpoint/2010/main" val="104565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E9C348B0-F22D-4634-AABE-DE4A30A5BB0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03E5C1D-7E39-4732-9F29-F306828A2F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D3615A0-FA65-4882-B7C9-022F81F20B81}"/>
              </a:ext>
            </a:extLst>
          </p:cNvPr>
          <p:cNvSpPr>
            <a:spLocks noGrp="1" noChangeArrowheads="1"/>
          </p:cNvSpPr>
          <p:nvPr>
            <p:ph type="sldNum" sz="quarter" idx="12"/>
          </p:nvPr>
        </p:nvSpPr>
        <p:spPr>
          <a:ln/>
        </p:spPr>
        <p:txBody>
          <a:bodyPr/>
          <a:lstStyle>
            <a:lvl1pPr>
              <a:defRPr/>
            </a:lvl1pPr>
          </a:lstStyle>
          <a:p>
            <a:fld id="{28151938-3A3A-4712-B7C2-962E03EFD6A8}" type="slidenum">
              <a:rPr lang="en-US" altLang="sl-SI"/>
              <a:pPr/>
              <a:t>‹#›</a:t>
            </a:fld>
            <a:endParaRPr lang="en-US" altLang="sl-SI"/>
          </a:p>
        </p:txBody>
      </p:sp>
    </p:spTree>
    <p:extLst>
      <p:ext uri="{BB962C8B-B14F-4D97-AF65-F5344CB8AC3E}">
        <p14:creationId xmlns:p14="http://schemas.microsoft.com/office/powerpoint/2010/main" val="422705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4">
            <a:extLst>
              <a:ext uri="{FF2B5EF4-FFF2-40B4-BE49-F238E27FC236}">
                <a16:creationId xmlns:a16="http://schemas.microsoft.com/office/drawing/2014/main" id="{CA44257E-56BE-4922-BCCE-B0201F3D92A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2A56987-85F6-451E-9990-54BDB43440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07490B2-0424-48E2-A612-9EBE5E41BBCC}"/>
              </a:ext>
            </a:extLst>
          </p:cNvPr>
          <p:cNvSpPr>
            <a:spLocks noGrp="1" noChangeArrowheads="1"/>
          </p:cNvSpPr>
          <p:nvPr>
            <p:ph type="sldNum" sz="quarter" idx="12"/>
          </p:nvPr>
        </p:nvSpPr>
        <p:spPr>
          <a:ln/>
        </p:spPr>
        <p:txBody>
          <a:bodyPr/>
          <a:lstStyle>
            <a:lvl1pPr>
              <a:defRPr/>
            </a:lvl1pPr>
          </a:lstStyle>
          <a:p>
            <a:fld id="{2BD135E9-9EAD-44EB-9A1E-C5F0B92671BF}" type="slidenum">
              <a:rPr lang="en-US" altLang="sl-SI"/>
              <a:pPr/>
              <a:t>‹#›</a:t>
            </a:fld>
            <a:endParaRPr lang="en-US" altLang="sl-SI"/>
          </a:p>
        </p:txBody>
      </p:sp>
    </p:spTree>
    <p:extLst>
      <p:ext uri="{BB962C8B-B14F-4D97-AF65-F5344CB8AC3E}">
        <p14:creationId xmlns:p14="http://schemas.microsoft.com/office/powerpoint/2010/main" val="24497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1277CF-F5F7-40BD-A9A1-E9E4147B7DC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EB7BFA7-9647-4F49-BADD-20DF8AEE80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62A5A0F-995D-47D4-B0C6-820710B2C885}"/>
              </a:ext>
            </a:extLst>
          </p:cNvPr>
          <p:cNvSpPr>
            <a:spLocks noGrp="1" noChangeArrowheads="1"/>
          </p:cNvSpPr>
          <p:nvPr>
            <p:ph type="sldNum" sz="quarter" idx="12"/>
          </p:nvPr>
        </p:nvSpPr>
        <p:spPr>
          <a:ln/>
        </p:spPr>
        <p:txBody>
          <a:bodyPr/>
          <a:lstStyle>
            <a:lvl1pPr>
              <a:defRPr/>
            </a:lvl1pPr>
          </a:lstStyle>
          <a:p>
            <a:fld id="{05F59203-17A9-47D6-BF8F-D3745F4D00AD}" type="slidenum">
              <a:rPr lang="en-US" altLang="sl-SI"/>
              <a:pPr/>
              <a:t>‹#›</a:t>
            </a:fld>
            <a:endParaRPr lang="en-US" altLang="sl-SI"/>
          </a:p>
        </p:txBody>
      </p:sp>
    </p:spTree>
    <p:extLst>
      <p:ext uri="{BB962C8B-B14F-4D97-AF65-F5344CB8AC3E}">
        <p14:creationId xmlns:p14="http://schemas.microsoft.com/office/powerpoint/2010/main" val="221209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F6D3C737-958C-448D-BE90-636AEB0A5D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0B8CFFD-9595-4B57-9FFA-83289EC79C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75ECFD0-84D1-4EA5-9E76-2DA66878A17E}"/>
              </a:ext>
            </a:extLst>
          </p:cNvPr>
          <p:cNvSpPr>
            <a:spLocks noGrp="1" noChangeArrowheads="1"/>
          </p:cNvSpPr>
          <p:nvPr>
            <p:ph type="sldNum" sz="quarter" idx="12"/>
          </p:nvPr>
        </p:nvSpPr>
        <p:spPr>
          <a:ln/>
        </p:spPr>
        <p:txBody>
          <a:bodyPr/>
          <a:lstStyle>
            <a:lvl1pPr>
              <a:defRPr/>
            </a:lvl1pPr>
          </a:lstStyle>
          <a:p>
            <a:fld id="{EE306EFD-2303-453F-A8E3-A3C3C5B0CB9C}" type="slidenum">
              <a:rPr lang="en-US" altLang="sl-SI"/>
              <a:pPr/>
              <a:t>‹#›</a:t>
            </a:fld>
            <a:endParaRPr lang="en-US" altLang="sl-SI"/>
          </a:p>
        </p:txBody>
      </p:sp>
    </p:spTree>
    <p:extLst>
      <p:ext uri="{BB962C8B-B14F-4D97-AF65-F5344CB8AC3E}">
        <p14:creationId xmlns:p14="http://schemas.microsoft.com/office/powerpoint/2010/main" val="73244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4">
            <a:extLst>
              <a:ext uri="{FF2B5EF4-FFF2-40B4-BE49-F238E27FC236}">
                <a16:creationId xmlns:a16="http://schemas.microsoft.com/office/drawing/2014/main" id="{547AF531-6E20-42EE-96D1-5EEADAFF606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9502302-7669-43C0-A67C-0A5652B35E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979494F-1960-4373-A876-D81B56DE10E8}"/>
              </a:ext>
            </a:extLst>
          </p:cNvPr>
          <p:cNvSpPr>
            <a:spLocks noGrp="1" noChangeArrowheads="1"/>
          </p:cNvSpPr>
          <p:nvPr>
            <p:ph type="sldNum" sz="quarter" idx="12"/>
          </p:nvPr>
        </p:nvSpPr>
        <p:spPr>
          <a:ln/>
        </p:spPr>
        <p:txBody>
          <a:bodyPr/>
          <a:lstStyle>
            <a:lvl1pPr>
              <a:defRPr/>
            </a:lvl1pPr>
          </a:lstStyle>
          <a:p>
            <a:fld id="{AB760053-10F8-4E03-BEE5-F320DCE4A424}" type="slidenum">
              <a:rPr lang="en-US" altLang="sl-SI"/>
              <a:pPr/>
              <a:t>‹#›</a:t>
            </a:fld>
            <a:endParaRPr lang="en-US" altLang="sl-SI"/>
          </a:p>
        </p:txBody>
      </p:sp>
    </p:spTree>
    <p:extLst>
      <p:ext uri="{BB962C8B-B14F-4D97-AF65-F5344CB8AC3E}">
        <p14:creationId xmlns:p14="http://schemas.microsoft.com/office/powerpoint/2010/main" val="191509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a:extLst>
              <a:ext uri="{FF2B5EF4-FFF2-40B4-BE49-F238E27FC236}">
                <a16:creationId xmlns:a16="http://schemas.microsoft.com/office/drawing/2014/main" id="{11F90A07-C362-4733-95D1-56943798747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C54DD15B-3F86-48FF-B18C-CCDB0C3855E3}"/>
              </a:ext>
            </a:extLst>
          </p:cNvPr>
          <p:cNvSpPr>
            <a:spLocks noGrp="1" noChangeArrowheads="1"/>
          </p:cNvSpPr>
          <p:nvPr>
            <p:ph type="title"/>
          </p:nvPr>
        </p:nvSpPr>
        <p:spPr bwMode="auto">
          <a:xfrm>
            <a:off x="1371600" y="274638"/>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endParaRPr lang="en-US" altLang="sl-SI"/>
          </a:p>
        </p:txBody>
      </p:sp>
      <p:sp>
        <p:nvSpPr>
          <p:cNvPr id="1028" name="Rectangle 3">
            <a:extLst>
              <a:ext uri="{FF2B5EF4-FFF2-40B4-BE49-F238E27FC236}">
                <a16:creationId xmlns:a16="http://schemas.microsoft.com/office/drawing/2014/main" id="{42B1EC73-8F33-4E27-8B7B-96C449F9A533}"/>
              </a:ext>
            </a:extLst>
          </p:cNvPr>
          <p:cNvSpPr>
            <a:spLocks noGrp="1" noChangeArrowheads="1"/>
          </p:cNvSpPr>
          <p:nvPr>
            <p:ph type="body" idx="1"/>
          </p:nvPr>
        </p:nvSpPr>
        <p:spPr bwMode="auto">
          <a:xfrm>
            <a:off x="1447800" y="1600200"/>
            <a:ext cx="7239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2" name="Rectangle 4">
            <a:extLst>
              <a:ext uri="{FF2B5EF4-FFF2-40B4-BE49-F238E27FC236}">
                <a16:creationId xmlns:a16="http://schemas.microsoft.com/office/drawing/2014/main" id="{4C79354C-429E-430C-BCB0-CD7412A61D36}"/>
              </a:ext>
            </a:extLst>
          </p:cNvPr>
          <p:cNvSpPr>
            <a:spLocks noGrp="1" noChangeArrowheads="1"/>
          </p:cNvSpPr>
          <p:nvPr>
            <p:ph type="dt" sz="half" idx="2"/>
          </p:nvPr>
        </p:nvSpPr>
        <p:spPr bwMode="auto">
          <a:xfrm>
            <a:off x="1447800" y="6245225"/>
            <a:ext cx="1905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latin typeface="+mn-lt"/>
                <a:cs typeface="+mn-cs"/>
              </a:defRPr>
            </a:lvl1pPr>
          </a:lstStyle>
          <a:p>
            <a:pPr>
              <a:defRPr/>
            </a:pPr>
            <a:endParaRPr lang="en-US"/>
          </a:p>
        </p:txBody>
      </p:sp>
      <p:sp>
        <p:nvSpPr>
          <p:cNvPr id="1029" name="Rectangle 5">
            <a:extLst>
              <a:ext uri="{FF2B5EF4-FFF2-40B4-BE49-F238E27FC236}">
                <a16:creationId xmlns:a16="http://schemas.microsoft.com/office/drawing/2014/main" id="{078D50A6-9D66-4BC6-9A10-A382F04C7DE3}"/>
              </a:ext>
            </a:extLst>
          </p:cNvPr>
          <p:cNvSpPr>
            <a:spLocks noGrp="1" noChangeArrowheads="1"/>
          </p:cNvSpPr>
          <p:nvPr>
            <p:ph type="ftr" sz="quarter" idx="3"/>
          </p:nvPr>
        </p:nvSpPr>
        <p:spPr bwMode="auto">
          <a:xfrm>
            <a:off x="3505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latin typeface="+mn-lt"/>
                <a:cs typeface="+mn-cs"/>
              </a:defRPr>
            </a:lvl1pPr>
          </a:lstStyle>
          <a:p>
            <a:pPr>
              <a:defRPr/>
            </a:pPr>
            <a:endParaRPr lang="en-US"/>
          </a:p>
        </p:txBody>
      </p:sp>
      <p:sp>
        <p:nvSpPr>
          <p:cNvPr id="1030" name="Rectangle 6">
            <a:extLst>
              <a:ext uri="{FF2B5EF4-FFF2-40B4-BE49-F238E27FC236}">
                <a16:creationId xmlns:a16="http://schemas.microsoft.com/office/drawing/2014/main" id="{65011FB2-288A-44F7-9D65-7788DEEFAEB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latin typeface="Garamond" panose="02020404030301010803" pitchFamily="18" charset="0"/>
              </a:defRPr>
            </a:lvl1pPr>
          </a:lstStyle>
          <a:p>
            <a:fld id="{64258344-89F6-40BA-B28A-3226B06FEF7A}"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har char="•"/>
        <a:defRPr sz="3200">
          <a:solidFill>
            <a:schemeClr val="tx2"/>
          </a:solidFill>
          <a:latin typeface="+mn-lt"/>
          <a:ea typeface="+mn-ea"/>
          <a:cs typeface="+mn-cs"/>
        </a:defRPr>
      </a:lvl1pPr>
      <a:lvl2pPr marL="742950" indent="-285750" algn="l" rtl="0" fontAlgn="base">
        <a:spcBef>
          <a:spcPct val="20000"/>
        </a:spcBef>
        <a:spcAft>
          <a:spcPct val="0"/>
        </a:spcAft>
        <a:buChar char="–"/>
        <a:defRPr sz="2800">
          <a:solidFill>
            <a:schemeClr val="tx2"/>
          </a:solidFill>
          <a:latin typeface="+mn-lt"/>
        </a:defRPr>
      </a:lvl2pPr>
      <a:lvl3pPr marL="1143000" indent="-228600" algn="l" rtl="0" fontAlgn="base">
        <a:spcBef>
          <a:spcPct val="20000"/>
        </a:spcBef>
        <a:spcAft>
          <a:spcPct val="0"/>
        </a:spcAft>
        <a:buChar char="•"/>
        <a:defRPr sz="2400">
          <a:solidFill>
            <a:schemeClr val="tx2"/>
          </a:solidFill>
          <a:latin typeface="+mn-lt"/>
        </a:defRPr>
      </a:lvl3pPr>
      <a:lvl4pPr marL="1600200" indent="-228600" algn="l" rtl="0" fontAlgn="base">
        <a:spcBef>
          <a:spcPct val="20000"/>
        </a:spcBef>
        <a:spcAft>
          <a:spcPct val="0"/>
        </a:spcAft>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CCF6D6-021E-425A-895C-C823C81DFAA1}"/>
              </a:ext>
            </a:extLst>
          </p:cNvPr>
          <p:cNvSpPr>
            <a:spLocks noGrp="1"/>
          </p:cNvSpPr>
          <p:nvPr>
            <p:ph type="ctrTitle"/>
          </p:nvPr>
        </p:nvSpPr>
        <p:spPr>
          <a:xfrm>
            <a:off x="1447800" y="990600"/>
            <a:ext cx="7467600" cy="2133600"/>
          </a:xfrm>
        </p:spPr>
        <p:txBody>
          <a:bodyPr/>
          <a:lstStyle/>
          <a:p>
            <a:pPr algn="ctr">
              <a:defRPr/>
            </a:pPr>
            <a:br>
              <a:rPr lang="sl-SI" sz="5400" dirty="0"/>
            </a:br>
            <a:br>
              <a:rPr lang="sl-SI" sz="5400" dirty="0"/>
            </a:br>
            <a:br>
              <a:rPr lang="sl-SI" sz="5400" dirty="0"/>
            </a:br>
            <a:r>
              <a:rPr lang="sl-SI" sz="6000" b="1" dirty="0">
                <a:effectLst>
                  <a:outerShdw blurRad="38100" dist="38100" dir="2700000" algn="tl">
                    <a:srgbClr val="000000">
                      <a:alpha val="43137"/>
                    </a:srgbClr>
                  </a:outerShdw>
                </a:effectLst>
              </a:rPr>
              <a:t>IVAN CANKAR</a:t>
            </a:r>
            <a:br>
              <a:rPr lang="sl-SI" sz="6000" dirty="0">
                <a:effectLst>
                  <a:outerShdw blurRad="38100" dist="38100" dir="2700000" algn="tl">
                    <a:srgbClr val="000000">
                      <a:alpha val="43137"/>
                    </a:srgbClr>
                  </a:outerShdw>
                </a:effectLst>
              </a:rPr>
            </a:br>
            <a:r>
              <a:rPr lang="sl-SI" sz="3200" b="1" dirty="0">
                <a:effectLst>
                  <a:outerShdw blurRad="38100" dist="38100" dir="2700000" algn="tl">
                    <a:srgbClr val="000000">
                      <a:alpha val="43137"/>
                    </a:srgbClr>
                  </a:outerShdw>
                </a:effectLst>
              </a:rPr>
              <a:t>CANKAR IN NJEGOVE LJUBEZNI</a:t>
            </a:r>
            <a:br>
              <a:rPr lang="sl-SI" sz="3200" b="1" dirty="0">
                <a:effectLst>
                  <a:outerShdw blurRad="38100" dist="38100" dir="2700000" algn="tl">
                    <a:srgbClr val="000000">
                      <a:alpha val="43137"/>
                    </a:srgbClr>
                  </a:outerShdw>
                </a:effectLst>
              </a:rPr>
            </a:br>
            <a:r>
              <a:rPr lang="sl-SI" sz="3200" b="1" dirty="0">
                <a:effectLst>
                  <a:outerShdw blurRad="38100" dist="38100" dir="2700000" algn="tl">
                    <a:srgbClr val="000000">
                      <a:alpha val="43137"/>
                    </a:srgbClr>
                  </a:outerShdw>
                </a:effectLst>
              </a:rPr>
              <a:t>TUJE ŽIVLJENJE</a:t>
            </a:r>
            <a:endParaRPr lang="sl-SI" sz="5400" b="1" dirty="0">
              <a:effectLst>
                <a:outerShdw blurRad="38100" dist="38100" dir="2700000" algn="tl">
                  <a:srgbClr val="000000">
                    <a:alpha val="43137"/>
                  </a:srgbClr>
                </a:outerShdw>
              </a:effectLst>
            </a:endParaRPr>
          </a:p>
        </p:txBody>
      </p:sp>
      <p:sp>
        <p:nvSpPr>
          <p:cNvPr id="3" name="Podnaslov 2">
            <a:extLst>
              <a:ext uri="{FF2B5EF4-FFF2-40B4-BE49-F238E27FC236}">
                <a16:creationId xmlns:a16="http://schemas.microsoft.com/office/drawing/2014/main" id="{6118B2FE-0169-4EA3-B217-2167D3A8EE5A}"/>
              </a:ext>
            </a:extLst>
          </p:cNvPr>
          <p:cNvSpPr>
            <a:spLocks noGrp="1"/>
          </p:cNvSpPr>
          <p:nvPr>
            <p:ph type="subTitle" idx="1"/>
          </p:nvPr>
        </p:nvSpPr>
        <p:spPr>
          <a:xfrm>
            <a:off x="2133600" y="3886200"/>
            <a:ext cx="6400800" cy="1752600"/>
          </a:xfrm>
        </p:spPr>
        <p:txBody>
          <a:bodyPr/>
          <a:lstStyle/>
          <a:p>
            <a:pPr algn="l">
              <a:defRPr/>
            </a:pPr>
            <a:r>
              <a:rPr lang="sl-SI" sz="2800" b="1">
                <a:effectLst>
                  <a:outerShdw blurRad="38100" dist="38100" dir="2700000" algn="tl">
                    <a:srgbClr val="000000">
                      <a:alpha val="43137"/>
                    </a:srgbClr>
                  </a:outerShdw>
                </a:effectLst>
              </a:rPr>
              <a:t> </a:t>
            </a:r>
            <a:endParaRPr lang="sl-SI" sz="2800"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7CBD67-3E42-4C38-96B5-264E022E07F7}"/>
              </a:ext>
            </a:extLst>
          </p:cNvPr>
          <p:cNvSpPr>
            <a:spLocks noGrp="1"/>
          </p:cNvSpPr>
          <p:nvPr>
            <p:ph type="title"/>
          </p:nvPr>
        </p:nvSpPr>
        <p:spPr>
          <a:xfrm>
            <a:off x="1295400" y="0"/>
            <a:ext cx="7315200" cy="1143000"/>
          </a:xfrm>
        </p:spPr>
        <p:txBody>
          <a:bodyPr/>
          <a:lstStyle/>
          <a:p>
            <a:pPr>
              <a:defRPr/>
            </a:pPr>
            <a:r>
              <a:rPr lang="sl-SI" sz="2800" b="1" dirty="0">
                <a:effectLst>
                  <a:outerShdw blurRad="38100" dist="38100" dir="2700000" algn="tl">
                    <a:srgbClr val="000000">
                      <a:alpha val="43137"/>
                    </a:srgbClr>
                  </a:outerShdw>
                </a:effectLst>
              </a:rPr>
              <a:t>CANKAR IN NJEGOVE LJUBEZNI</a:t>
            </a:r>
          </a:p>
        </p:txBody>
      </p:sp>
      <p:sp>
        <p:nvSpPr>
          <p:cNvPr id="3" name="Ograda vsebine 2">
            <a:extLst>
              <a:ext uri="{FF2B5EF4-FFF2-40B4-BE49-F238E27FC236}">
                <a16:creationId xmlns:a16="http://schemas.microsoft.com/office/drawing/2014/main" id="{113E889C-8CF5-474A-8B61-84024D40B2B7}"/>
              </a:ext>
            </a:extLst>
          </p:cNvPr>
          <p:cNvSpPr>
            <a:spLocks noGrp="1"/>
          </p:cNvSpPr>
          <p:nvPr>
            <p:ph idx="1"/>
          </p:nvPr>
        </p:nvSpPr>
        <p:spPr>
          <a:xfrm>
            <a:off x="1371600" y="990600"/>
            <a:ext cx="7239000" cy="5486400"/>
          </a:xfrm>
        </p:spPr>
        <p:txBody>
          <a:bodyPr/>
          <a:lstStyle/>
          <a:p>
            <a:pPr>
              <a:buFontTx/>
              <a:buNone/>
              <a:defRPr/>
            </a:pPr>
            <a:r>
              <a:rPr lang="sl-SI" sz="2400" b="1" dirty="0">
                <a:effectLst>
                  <a:outerShdw blurRad="38100" dist="38100" dir="2700000" algn="tl">
                    <a:srgbClr val="000000">
                      <a:alpha val="43137"/>
                    </a:srgbClr>
                  </a:outerShdw>
                </a:effectLst>
              </a:rPr>
              <a:t>FRANJA OPEKA</a:t>
            </a:r>
          </a:p>
          <a:p>
            <a:pPr>
              <a:defRPr/>
            </a:pPr>
            <a:r>
              <a:rPr lang="sl-SI" sz="1800" dirty="0">
                <a:effectLst>
                  <a:outerShdw blurRad="38100" dist="38100" dir="2700000" algn="tl">
                    <a:srgbClr val="000000">
                      <a:alpha val="43137"/>
                    </a:srgbClr>
                  </a:outerShdw>
                </a:effectLst>
              </a:rPr>
              <a:t>rojena leta 1878 na Vrhniki, prijateljica iz otroštva</a:t>
            </a:r>
          </a:p>
          <a:p>
            <a:pPr>
              <a:defRPr/>
            </a:pPr>
            <a:r>
              <a:rPr lang="sl-SI" sz="1800" dirty="0">
                <a:effectLst>
                  <a:outerShdw blurRad="38100" dist="38100" dir="2700000" algn="tl">
                    <a:srgbClr val="000000">
                      <a:alpha val="43137"/>
                    </a:srgbClr>
                  </a:outerShdw>
                </a:effectLst>
              </a:rPr>
              <a:t>1894/1895 obiskovala učiteljišče v Ljubljani</a:t>
            </a:r>
          </a:p>
          <a:p>
            <a:pPr>
              <a:defRPr/>
            </a:pPr>
            <a:r>
              <a:rPr lang="sl-SI" sz="1800" dirty="0">
                <a:effectLst>
                  <a:outerShdw blurRad="38100" dist="38100" dir="2700000" algn="tl">
                    <a:srgbClr val="000000">
                      <a:alpha val="43137"/>
                    </a:srgbClr>
                  </a:outerShdw>
                </a:effectLst>
              </a:rPr>
              <a:t>Cankar ji posveti cikel </a:t>
            </a:r>
            <a:r>
              <a:rPr lang="sl-SI" sz="1800" i="1" dirty="0">
                <a:effectLst>
                  <a:outerShdw blurRad="38100" dist="38100" dir="2700000" algn="tl">
                    <a:srgbClr val="000000">
                      <a:alpha val="43137"/>
                    </a:srgbClr>
                  </a:outerShdw>
                </a:effectLst>
              </a:rPr>
              <a:t>Iz lepih časov </a:t>
            </a:r>
            <a:r>
              <a:rPr lang="sl-SI" sz="1800" dirty="0">
                <a:effectLst>
                  <a:outerShdw blurRad="38100" dist="38100" dir="2700000" algn="tl">
                    <a:srgbClr val="000000">
                      <a:alpha val="43137"/>
                    </a:srgbClr>
                  </a:outerShdw>
                </a:effectLst>
              </a:rPr>
              <a:t>(Erotika)</a:t>
            </a:r>
          </a:p>
          <a:p>
            <a:pPr>
              <a:buFontTx/>
              <a:buNone/>
              <a:defRPr/>
            </a:pPr>
            <a:r>
              <a:rPr lang="sl-SI" sz="1800" i="1" dirty="0">
                <a:effectLst>
                  <a:outerShdw blurRad="38100" dist="38100" dir="2700000" algn="tl">
                    <a:srgbClr val="000000">
                      <a:alpha val="43137"/>
                    </a:srgbClr>
                  </a:outerShdw>
                </a:effectLst>
              </a:rPr>
              <a:t>FRANJA: »Mislim, da mi boš verjel, </a:t>
            </a:r>
            <a:r>
              <a:rPr lang="sl-SI" sz="1800" i="1" dirty="0" err="1">
                <a:effectLst>
                  <a:outerShdw blurRad="38100" dist="38100" dir="2700000" algn="tl">
                    <a:srgbClr val="000000">
                      <a:alpha val="43137"/>
                    </a:srgbClr>
                  </a:outerShdw>
                </a:effectLst>
              </a:rPr>
              <a:t>ako</a:t>
            </a:r>
            <a:r>
              <a:rPr lang="sl-SI" sz="1800" i="1" dirty="0">
                <a:effectLst>
                  <a:outerShdw blurRad="38100" dist="38100" dir="2700000" algn="tl">
                    <a:srgbClr val="000000">
                      <a:alpha val="43137"/>
                    </a:srgbClr>
                  </a:outerShdw>
                </a:effectLst>
              </a:rPr>
              <a:t> Ti rečem, da </a:t>
            </a:r>
            <a:r>
              <a:rPr lang="sl-SI" sz="1800" i="1" dirty="0" err="1">
                <a:effectLst>
                  <a:outerShdw blurRad="38100" dist="38100" dir="2700000" algn="tl">
                    <a:srgbClr val="000000">
                      <a:alpha val="43137"/>
                    </a:srgbClr>
                  </a:outerShdw>
                </a:effectLst>
              </a:rPr>
              <a:t>ako</a:t>
            </a:r>
            <a:r>
              <a:rPr lang="sl-SI" sz="1800" i="1" dirty="0">
                <a:effectLst>
                  <a:outerShdw blurRad="38100" dist="38100" dir="2700000" algn="tl">
                    <a:srgbClr val="000000">
                      <a:alpha val="43137"/>
                    </a:srgbClr>
                  </a:outerShdw>
                </a:effectLst>
              </a:rPr>
              <a:t> tudi nisi pri meni, Te bodem ravno tako gorko ljubila in Ti vedno zvesta ostala. Saj bode prišel čas, ko naju ne bode mogel nihče razdružiti, še celo smrt naju ne bode na večno razdružila, živela bova tako, da bova tudi nad zvezdami večno združena.«</a:t>
            </a:r>
            <a:r>
              <a:rPr lang="sl-SI" sz="1800" dirty="0">
                <a:effectLst>
                  <a:outerShdw blurRad="38100" dist="38100" dir="2700000" algn="tl">
                    <a:srgbClr val="000000">
                      <a:alpha val="43137"/>
                    </a:srgbClr>
                  </a:outerShdw>
                </a:effectLst>
              </a:rPr>
              <a:t> </a:t>
            </a:r>
          </a:p>
          <a:p>
            <a:pPr>
              <a:buFontTx/>
              <a:buNone/>
              <a:defRPr/>
            </a:pPr>
            <a:r>
              <a:rPr lang="sl-SI" sz="1800" i="1" dirty="0">
                <a:effectLst>
                  <a:outerShdw blurRad="38100" dist="38100" dir="2700000" algn="tl">
                    <a:srgbClr val="000000">
                      <a:alpha val="43137"/>
                    </a:srgbClr>
                  </a:outerShdw>
                </a:effectLst>
              </a:rPr>
              <a:t>IVAN: »Da, res sem najsrečnejši človek na svetu, ker ljubim takó blago bitje, kakor si Ti, in še srečnejši sem, ko vem, da me tudi Ti ljubiš …«</a:t>
            </a:r>
            <a:endParaRPr lang="sl-SI" sz="1800" dirty="0">
              <a:effectLst>
                <a:outerShdw blurRad="38100" dist="38100" dir="2700000" algn="tl">
                  <a:srgbClr val="000000">
                    <a:alpha val="43137"/>
                  </a:srgbClr>
                </a:outerShdw>
              </a:effectLst>
            </a:endParaRPr>
          </a:p>
          <a:p>
            <a:pPr>
              <a:defRPr/>
            </a:pPr>
            <a:r>
              <a:rPr lang="sl-SI" sz="1800" dirty="0">
                <a:effectLst>
                  <a:outerShdw blurRad="38100" dist="38100" dir="2700000" algn="tl">
                    <a:srgbClr val="000000">
                      <a:alpha val="43137"/>
                    </a:srgbClr>
                  </a:outerShdw>
                </a:effectLst>
              </a:rPr>
              <a:t> Cankar njuno razmerje pojmuje kot »ljubeznivo otroško komedijo«, ki zveni v njem kakor lepa stara pesem, s sicer obledelimi besedami in melodijo.</a:t>
            </a:r>
          </a:p>
          <a:p>
            <a:pPr>
              <a:defRPr/>
            </a:pPr>
            <a:r>
              <a:rPr lang="sl-SI" sz="1800" dirty="0">
                <a:effectLst>
                  <a:outerShdw blurRad="38100" dist="38100" dir="2700000" algn="tl">
                    <a:srgbClr val="000000">
                      <a:alpha val="43137"/>
                    </a:srgbClr>
                  </a:outerShdw>
                </a:effectLst>
              </a:rPr>
              <a:t> dve leti kasneje poroka z učiteljem iz Škofje Loke</a:t>
            </a:r>
          </a:p>
          <a:p>
            <a:pPr>
              <a:defRPr/>
            </a:pPr>
            <a:r>
              <a:rPr lang="sl-SI" sz="1800" dirty="0">
                <a:effectLst>
                  <a:outerShdw blurRad="38100" dist="38100" dir="2700000" algn="tl">
                    <a:srgbClr val="000000">
                      <a:alpha val="43137"/>
                    </a:srgbClr>
                  </a:outerShdw>
                </a:effectLst>
              </a:rPr>
              <a:t>1909 se z edinim preživelim otrokom naseli pri bratu Mihu Opeki, pozneje stanuje pri drugemu bratu Ivanu</a:t>
            </a:r>
          </a:p>
          <a:p>
            <a:pPr>
              <a:defRPr/>
            </a:pPr>
            <a:r>
              <a:rPr lang="sl-SI" sz="1800" dirty="0">
                <a:effectLst>
                  <a:outerShdw blurRad="38100" dist="38100" dir="2700000" algn="tl">
                    <a:srgbClr val="000000">
                      <a:alpha val="43137"/>
                    </a:srgbClr>
                  </a:outerShdw>
                </a:effectLst>
              </a:rPr>
              <a:t> umre v Šmartnem pri Tuhinju 1950,  pokopana na vrhniškem pokopališču</a:t>
            </a:r>
            <a:endParaRPr lang="sl-SI" sz="2000" dirty="0">
              <a:effectLst>
                <a:outerShdw blurRad="38100" dist="38100" dir="2700000" algn="tl">
                  <a:srgbClr val="000000">
                    <a:alpha val="43137"/>
                  </a:srgbClr>
                </a:outerShdw>
              </a:effectLst>
            </a:endParaRPr>
          </a:p>
        </p:txBody>
      </p:sp>
      <p:pic>
        <p:nvPicPr>
          <p:cNvPr id="4" name="Slika 3" descr="http://ircr.info/4d/gradivo/Ivan_Cankar/pic2/106.jpg">
            <a:extLst>
              <a:ext uri="{FF2B5EF4-FFF2-40B4-BE49-F238E27FC236}">
                <a16:creationId xmlns:a16="http://schemas.microsoft.com/office/drawing/2014/main" id="{35366527-397E-4D22-A856-BC6B4C37C3E8}"/>
              </a:ext>
            </a:extLst>
          </p:cNvPr>
          <p:cNvPicPr/>
          <p:nvPr/>
        </p:nvPicPr>
        <p:blipFill>
          <a:blip r:embed="rId2" cstate="print">
            <a:duotone>
              <a:prstClr val="black"/>
              <a:schemeClr val="accent3">
                <a:tint val="45000"/>
                <a:satMod val="400000"/>
              </a:schemeClr>
            </a:duotone>
          </a:blip>
          <a:srcRect/>
          <a:stretch>
            <a:fillRect/>
          </a:stretch>
        </p:blipFill>
        <p:spPr bwMode="auto">
          <a:xfrm>
            <a:off x="7391400" y="533400"/>
            <a:ext cx="1295400" cy="1676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6A713C1-D132-4E72-BE36-6A41B7584C56}"/>
              </a:ext>
            </a:extLst>
          </p:cNvPr>
          <p:cNvSpPr>
            <a:spLocks noGrp="1"/>
          </p:cNvSpPr>
          <p:nvPr>
            <p:ph type="title"/>
          </p:nvPr>
        </p:nvSpPr>
        <p:spPr>
          <a:xfrm>
            <a:off x="1447800" y="0"/>
            <a:ext cx="7315200" cy="1066800"/>
          </a:xfrm>
        </p:spPr>
        <p:txBody>
          <a:bodyPr/>
          <a:lstStyle/>
          <a:p>
            <a:pPr>
              <a:defRPr/>
            </a:pPr>
            <a:r>
              <a:rPr lang="sl-SI" sz="2800" b="1" dirty="0">
                <a:effectLst>
                  <a:outerShdw blurRad="38100" dist="38100" dir="2700000" algn="tl">
                    <a:srgbClr val="000000">
                      <a:alpha val="43137"/>
                    </a:srgbClr>
                  </a:outerShdw>
                </a:effectLst>
              </a:rPr>
              <a:t>CANKAR IN NJEGOVE LJUBEZNI</a:t>
            </a:r>
            <a:endParaRPr lang="sl-SI" sz="2800" dirty="0"/>
          </a:p>
        </p:txBody>
      </p:sp>
      <p:sp>
        <p:nvSpPr>
          <p:cNvPr id="3" name="Ograda vsebine 2">
            <a:extLst>
              <a:ext uri="{FF2B5EF4-FFF2-40B4-BE49-F238E27FC236}">
                <a16:creationId xmlns:a16="http://schemas.microsoft.com/office/drawing/2014/main" id="{B2B54971-6186-4C79-B99D-9A7A00161AD1}"/>
              </a:ext>
            </a:extLst>
          </p:cNvPr>
          <p:cNvSpPr>
            <a:spLocks noGrp="1"/>
          </p:cNvSpPr>
          <p:nvPr>
            <p:ph idx="1"/>
          </p:nvPr>
        </p:nvSpPr>
        <p:spPr>
          <a:xfrm>
            <a:off x="1447800" y="1066800"/>
            <a:ext cx="7239000" cy="5791200"/>
          </a:xfrm>
        </p:spPr>
        <p:txBody>
          <a:bodyPr/>
          <a:lstStyle/>
          <a:p>
            <a:pPr>
              <a:buFontTx/>
              <a:buNone/>
              <a:defRPr/>
            </a:pPr>
            <a:r>
              <a:rPr lang="sl-SI" sz="2400" b="1" dirty="0">
                <a:effectLst>
                  <a:outerShdw blurRad="38100" dist="38100" dir="2700000" algn="tl">
                    <a:srgbClr val="000000">
                      <a:alpha val="43137"/>
                    </a:srgbClr>
                  </a:outerShdw>
                </a:effectLst>
              </a:rPr>
              <a:t>HELENA PEHANI</a:t>
            </a:r>
          </a:p>
          <a:p>
            <a:pPr>
              <a:defRPr/>
            </a:pPr>
            <a:r>
              <a:rPr lang="sl-SI" sz="2000" dirty="0">
                <a:effectLst>
                  <a:outerShdw blurRad="38100" dist="38100" dir="2700000" algn="tl">
                    <a:srgbClr val="000000">
                      <a:alpha val="43137"/>
                    </a:srgbClr>
                  </a:outerShdw>
                </a:effectLst>
              </a:rPr>
              <a:t>rojena 1875 v Mokronogu na Dolenjskem</a:t>
            </a:r>
          </a:p>
          <a:p>
            <a:pPr>
              <a:defRPr/>
            </a:pPr>
            <a:r>
              <a:rPr lang="sl-SI" sz="2000" dirty="0">
                <a:effectLst>
                  <a:outerShdw blurRad="38100" dist="38100" dir="2700000" algn="tl">
                    <a:srgbClr val="000000">
                      <a:alpha val="43137"/>
                    </a:srgbClr>
                  </a:outerShdw>
                </a:effectLst>
              </a:rPr>
              <a:t>učiteljica</a:t>
            </a:r>
          </a:p>
          <a:p>
            <a:pPr>
              <a:defRPr/>
            </a:pPr>
            <a:r>
              <a:rPr lang="sl-SI" sz="2000" dirty="0">
                <a:effectLst>
                  <a:outerShdw blurRad="38100" dist="38100" dir="2700000" algn="tl">
                    <a:srgbClr val="000000">
                      <a:alpha val="43137"/>
                    </a:srgbClr>
                  </a:outerShdw>
                </a:effectLst>
              </a:rPr>
              <a:t>spoznala poleti 1895 na Vrhniki - družba dijakov hodila na izlete na grič Tičnico, v Močilnik, zbirala v gostilni Na stari šrangi na Drenovem Griču </a:t>
            </a:r>
          </a:p>
          <a:p>
            <a:pPr>
              <a:defRPr/>
            </a:pPr>
            <a:r>
              <a:rPr lang="sl-SI" sz="2000" dirty="0">
                <a:effectLst>
                  <a:outerShdw blurRad="38100" dist="38100" dir="2700000" algn="tl">
                    <a:srgbClr val="000000">
                      <a:alpha val="43137"/>
                    </a:srgbClr>
                  </a:outerShdw>
                </a:effectLst>
              </a:rPr>
              <a:t>cikel</a:t>
            </a:r>
            <a:r>
              <a:rPr lang="sl-SI" sz="2000" i="1" dirty="0">
                <a:effectLst>
                  <a:outerShdw blurRad="38100" dist="38100" dir="2700000" algn="tl">
                    <a:srgbClr val="000000">
                      <a:alpha val="43137"/>
                    </a:srgbClr>
                  </a:outerShdw>
                </a:effectLst>
              </a:rPr>
              <a:t> Helena </a:t>
            </a:r>
            <a:r>
              <a:rPr lang="sl-SI" sz="2000" dirty="0">
                <a:effectLst>
                  <a:outerShdw blurRad="38100" dist="38100" dir="2700000" algn="tl">
                    <a:srgbClr val="000000">
                      <a:alpha val="43137"/>
                    </a:srgbClr>
                  </a:outerShdw>
                </a:effectLst>
              </a:rPr>
              <a:t>v Ljubljanskem zvonu, nato še v Erotiki</a:t>
            </a:r>
          </a:p>
          <a:p>
            <a:pPr>
              <a:defRPr/>
            </a:pPr>
            <a:r>
              <a:rPr lang="sl-SI" sz="2000" dirty="0">
                <a:effectLst>
                  <a:outerShdw blurRad="38100" dist="38100" dir="2700000" algn="tl">
                    <a:srgbClr val="000000">
                      <a:alpha val="43137"/>
                    </a:srgbClr>
                  </a:outerShdw>
                </a:effectLst>
              </a:rPr>
              <a:t>črtice </a:t>
            </a:r>
            <a:r>
              <a:rPr lang="sl-SI" sz="2000" i="1" dirty="0">
                <a:effectLst>
                  <a:outerShdw blurRad="38100" dist="38100" dir="2700000" algn="tl">
                    <a:srgbClr val="000000">
                      <a:alpha val="43137"/>
                    </a:srgbClr>
                  </a:outerShdw>
                </a:effectLst>
              </a:rPr>
              <a:t>Tisti lepi večeri</a:t>
            </a:r>
            <a:r>
              <a:rPr lang="sl-SI" sz="2000" dirty="0">
                <a:effectLst>
                  <a:outerShdw blurRad="38100" dist="38100" dir="2700000" algn="tl">
                    <a:srgbClr val="000000">
                      <a:alpha val="43137"/>
                    </a:srgbClr>
                  </a:outerShdw>
                </a:effectLst>
              </a:rPr>
              <a:t>, </a:t>
            </a:r>
            <a:r>
              <a:rPr lang="sl-SI" sz="2000" i="1" dirty="0">
                <a:effectLst>
                  <a:outerShdw blurRad="38100" dist="38100" dir="2700000" algn="tl">
                    <a:srgbClr val="000000">
                      <a:alpha val="43137"/>
                    </a:srgbClr>
                  </a:outerShdw>
                </a:effectLst>
              </a:rPr>
              <a:t>Sreča</a:t>
            </a:r>
            <a:r>
              <a:rPr lang="sl-SI" sz="2000" dirty="0">
                <a:effectLst>
                  <a:outerShdw blurRad="38100" dist="38100" dir="2700000" algn="tl">
                    <a:srgbClr val="000000">
                      <a:alpha val="43137"/>
                    </a:srgbClr>
                  </a:outerShdw>
                </a:effectLst>
              </a:rPr>
              <a:t>, </a:t>
            </a:r>
            <a:r>
              <a:rPr lang="sl-SI" sz="2000" i="1" dirty="0">
                <a:effectLst>
                  <a:outerShdw blurRad="38100" dist="38100" dir="2700000" algn="tl">
                    <a:srgbClr val="000000">
                      <a:alpha val="43137"/>
                    </a:srgbClr>
                  </a:outerShdw>
                </a:effectLst>
              </a:rPr>
              <a:t>V marcu</a:t>
            </a:r>
            <a:r>
              <a:rPr lang="sl-SI" sz="2000" dirty="0">
                <a:effectLst>
                  <a:outerShdw blurRad="38100" dist="38100" dir="2700000" algn="tl">
                    <a:srgbClr val="000000">
                      <a:alpha val="43137"/>
                    </a:srgbClr>
                  </a:outerShdw>
                </a:effectLst>
              </a:rPr>
              <a:t>, </a:t>
            </a:r>
            <a:r>
              <a:rPr lang="sl-SI" sz="2000" i="1" dirty="0">
                <a:effectLst>
                  <a:outerShdw blurRad="38100" dist="38100" dir="2700000" algn="tl">
                    <a:srgbClr val="000000">
                      <a:alpha val="43137"/>
                    </a:srgbClr>
                  </a:outerShdw>
                </a:effectLst>
              </a:rPr>
              <a:t>To so pa rože!</a:t>
            </a:r>
            <a:r>
              <a:rPr lang="sl-SI" sz="2000" dirty="0">
                <a:effectLst>
                  <a:outerShdw blurRad="38100" dist="38100" dir="2700000" algn="tl">
                    <a:srgbClr val="000000">
                      <a:alpha val="43137"/>
                    </a:srgbClr>
                  </a:outerShdw>
                </a:effectLst>
              </a:rPr>
              <a:t>, </a:t>
            </a:r>
            <a:r>
              <a:rPr lang="sl-SI" sz="2000" i="1" dirty="0">
                <a:effectLst>
                  <a:outerShdw blurRad="38100" dist="38100" dir="2700000" algn="tl">
                    <a:srgbClr val="000000">
                      <a:alpha val="43137"/>
                    </a:srgbClr>
                  </a:outerShdw>
                </a:effectLst>
              </a:rPr>
              <a:t>Tičnica</a:t>
            </a:r>
          </a:p>
          <a:p>
            <a:pPr>
              <a:buFontTx/>
              <a:buNone/>
              <a:defRPr/>
            </a:pPr>
            <a:r>
              <a:rPr lang="sl-SI" sz="1800" i="1" dirty="0">
                <a:effectLst>
                  <a:outerShdw blurRad="38100" dist="38100" dir="2700000" algn="tl">
                    <a:srgbClr val="000000">
                      <a:alpha val="43137"/>
                    </a:srgbClr>
                  </a:outerShdw>
                </a:effectLst>
              </a:rPr>
              <a:t>ODLOMEK IZ TIČNICE: »Ko smo dospeli do Tičnice, nas je pozdravil prijeten hlad izpod črnih smrek; in zadišalo je opojno po ciklamnih. Polegli smo v senco. Helena si je odpela slamnik: skozi temno vejevje je en sam tenek žarek trepetaje poljubil njene lase. V lica, ozka in nežna, je bila nekoliko zardela, ustnice so bile na rahlo odprte, žarka svetloba, ki je oblikovala cerkev, je tiho odsevala v njenih sinjih očeh …«</a:t>
            </a:r>
            <a:endParaRPr lang="sl-SI" sz="1800" dirty="0">
              <a:effectLst>
                <a:outerShdw blurRad="38100" dist="38100" dir="2700000" algn="tl">
                  <a:srgbClr val="000000">
                    <a:alpha val="43137"/>
                  </a:srgbClr>
                </a:outerShdw>
              </a:effectLst>
            </a:endParaRPr>
          </a:p>
          <a:p>
            <a:pPr>
              <a:defRPr/>
            </a:pPr>
            <a:r>
              <a:rPr lang="sl-SI" sz="2000" dirty="0">
                <a:effectLst>
                  <a:outerShdw blurRad="38100" dist="38100" dir="2700000" algn="tl">
                    <a:srgbClr val="000000">
                      <a:alpha val="43137"/>
                    </a:srgbClr>
                  </a:outerShdw>
                </a:effectLst>
              </a:rPr>
              <a:t>1900 se poroči s Cankarjevim sošolcem z realke, geometrom Srečkom Justinom</a:t>
            </a:r>
          </a:p>
          <a:p>
            <a:pPr>
              <a:defRPr/>
            </a:pPr>
            <a:r>
              <a:rPr lang="sl-SI" sz="2000" dirty="0">
                <a:effectLst>
                  <a:outerShdw blurRad="38100" dist="38100" dir="2700000" algn="tl">
                    <a:srgbClr val="000000">
                      <a:alpha val="43137"/>
                    </a:srgbClr>
                  </a:outerShdw>
                </a:effectLst>
              </a:rPr>
              <a:t>umre v Ljubljani 1953</a:t>
            </a:r>
          </a:p>
        </p:txBody>
      </p:sp>
      <p:pic>
        <p:nvPicPr>
          <p:cNvPr id="4" name="Slika 3" descr="http://ircr.info/4d/gradivo/Ivan_Cankar/pic2/114.jpg">
            <a:extLst>
              <a:ext uri="{FF2B5EF4-FFF2-40B4-BE49-F238E27FC236}">
                <a16:creationId xmlns:a16="http://schemas.microsoft.com/office/drawing/2014/main" id="{BDA89864-00D9-4F49-8027-8DD49B127CA4}"/>
              </a:ext>
            </a:extLst>
          </p:cNvPr>
          <p:cNvPicPr/>
          <p:nvPr/>
        </p:nvPicPr>
        <p:blipFill>
          <a:blip r:embed="rId2" cstate="print">
            <a:duotone>
              <a:prstClr val="black"/>
              <a:schemeClr val="accent3">
                <a:tint val="45000"/>
                <a:satMod val="400000"/>
              </a:schemeClr>
            </a:duotone>
          </a:blip>
          <a:srcRect/>
          <a:stretch>
            <a:fillRect/>
          </a:stretch>
        </p:blipFill>
        <p:spPr bwMode="auto">
          <a:xfrm>
            <a:off x="7467600" y="533400"/>
            <a:ext cx="1143000" cy="16287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FE23F66-CFEE-4FC8-98FE-21897309CBB5}"/>
              </a:ext>
            </a:extLst>
          </p:cNvPr>
          <p:cNvSpPr>
            <a:spLocks noGrp="1"/>
          </p:cNvSpPr>
          <p:nvPr>
            <p:ph type="title"/>
          </p:nvPr>
        </p:nvSpPr>
        <p:spPr>
          <a:xfrm>
            <a:off x="1295400" y="609600"/>
            <a:ext cx="5943600" cy="685800"/>
          </a:xfrm>
        </p:spPr>
        <p:txBody>
          <a:bodyPr/>
          <a:lstStyle/>
          <a:p>
            <a:pPr>
              <a:defRPr/>
            </a:pPr>
            <a:r>
              <a:rPr lang="sl-SI" sz="2800" b="1" dirty="0">
                <a:effectLst>
                  <a:outerShdw blurRad="38100" dist="38100" dir="2700000" algn="tl">
                    <a:srgbClr val="000000">
                      <a:alpha val="43137"/>
                    </a:srgbClr>
                  </a:outerShdw>
                </a:effectLst>
              </a:rPr>
              <a:t>CANKAR IN NJEGOVE LJUBEZNI</a:t>
            </a:r>
            <a:endParaRPr lang="sl-SI" sz="2800" dirty="0"/>
          </a:p>
        </p:txBody>
      </p:sp>
      <p:sp>
        <p:nvSpPr>
          <p:cNvPr id="3" name="Ograda vsebine 2">
            <a:extLst>
              <a:ext uri="{FF2B5EF4-FFF2-40B4-BE49-F238E27FC236}">
                <a16:creationId xmlns:a16="http://schemas.microsoft.com/office/drawing/2014/main" id="{D5B28D58-6AEB-4481-99CA-1E43C8E345DE}"/>
              </a:ext>
            </a:extLst>
          </p:cNvPr>
          <p:cNvSpPr>
            <a:spLocks noGrp="1"/>
          </p:cNvSpPr>
          <p:nvPr>
            <p:ph idx="1"/>
          </p:nvPr>
        </p:nvSpPr>
        <p:spPr>
          <a:xfrm>
            <a:off x="1295400" y="1371600"/>
            <a:ext cx="7467600" cy="5105400"/>
          </a:xfrm>
        </p:spPr>
        <p:txBody>
          <a:bodyPr/>
          <a:lstStyle/>
          <a:p>
            <a:pPr>
              <a:buFontTx/>
              <a:buNone/>
              <a:defRPr/>
            </a:pPr>
            <a:r>
              <a:rPr lang="sl-SI" sz="2400" b="1" dirty="0">
                <a:effectLst>
                  <a:outerShdw blurRad="38100" dist="38100" dir="2700000" algn="tl">
                    <a:srgbClr val="000000">
                      <a:alpha val="43137"/>
                    </a:srgbClr>
                  </a:outerShdw>
                </a:effectLst>
              </a:rPr>
              <a:t>PAVLA KERMAVNER</a:t>
            </a:r>
          </a:p>
          <a:p>
            <a:pPr>
              <a:defRPr/>
            </a:pPr>
            <a:r>
              <a:rPr lang="sl-SI" sz="1400" dirty="0">
                <a:effectLst>
                  <a:outerShdw blurRad="38100" dist="38100" dir="2700000" algn="tl">
                    <a:srgbClr val="000000">
                      <a:alpha val="43137"/>
                    </a:srgbClr>
                  </a:outerShdw>
                </a:effectLst>
              </a:rPr>
              <a:t>med počitnicami 1896, preden je Cankar odšel na Dunaj </a:t>
            </a:r>
          </a:p>
          <a:p>
            <a:pPr>
              <a:defRPr/>
            </a:pPr>
            <a:r>
              <a:rPr lang="sl-SI" sz="1400" dirty="0">
                <a:effectLst>
                  <a:outerShdw blurRad="38100" dist="38100" dir="2700000" algn="tl">
                    <a:srgbClr val="000000">
                      <a:alpha val="43137"/>
                    </a:srgbClr>
                  </a:outerShdw>
                </a:effectLst>
              </a:rPr>
              <a:t>sedemnajstletno dekle iz Logatca, ki je po očetovi smrti živela na Vrhniki pri teti </a:t>
            </a:r>
            <a:r>
              <a:rPr lang="sl-SI" sz="1400" dirty="0" err="1">
                <a:effectLst>
                  <a:outerShdw blurRad="38100" dist="38100" dir="2700000" algn="tl">
                    <a:srgbClr val="000000">
                      <a:alpha val="43137"/>
                    </a:srgbClr>
                  </a:outerShdw>
                </a:effectLst>
              </a:rPr>
              <a:t>Avreliji</a:t>
            </a:r>
            <a:r>
              <a:rPr lang="sl-SI" sz="1400" dirty="0">
                <a:effectLst>
                  <a:outerShdw blurRad="38100" dist="38100" dir="2700000" algn="tl">
                    <a:srgbClr val="000000">
                      <a:alpha val="43137"/>
                    </a:srgbClr>
                  </a:outerShdw>
                </a:effectLst>
              </a:rPr>
              <a:t> Tomšič</a:t>
            </a:r>
          </a:p>
          <a:p>
            <a:pPr>
              <a:defRPr/>
            </a:pPr>
            <a:r>
              <a:rPr lang="sl-SI" sz="1400" dirty="0">
                <a:effectLst>
                  <a:outerShdw blurRad="38100" dist="38100" dir="2700000" algn="tl">
                    <a:srgbClr val="000000">
                      <a:alpha val="43137"/>
                    </a:srgbClr>
                  </a:outerShdw>
                </a:effectLst>
              </a:rPr>
              <a:t>Tomšičevi imeli bogato knjižnico, zaradi česar se je mladi Cankar pogosto oglasil pri njih</a:t>
            </a:r>
          </a:p>
          <a:p>
            <a:pPr>
              <a:defRPr/>
            </a:pPr>
            <a:r>
              <a:rPr lang="sl-SI" sz="1400" dirty="0">
                <a:effectLst>
                  <a:outerShdw blurRad="38100" dist="38100" dir="2700000" algn="tl">
                    <a:srgbClr val="000000">
                      <a:alpha val="43137"/>
                    </a:srgbClr>
                  </a:outerShdw>
                </a:effectLst>
              </a:rPr>
              <a:t> ljubezenskega razmerja Pavlina bogata teta ni podpirala</a:t>
            </a:r>
          </a:p>
          <a:p>
            <a:pPr>
              <a:defRPr/>
            </a:pPr>
            <a:r>
              <a:rPr lang="sl-SI" sz="1400" dirty="0">
                <a:effectLst>
                  <a:outerShdw blurRad="38100" dist="38100" dir="2700000" algn="tl">
                    <a:srgbClr val="000000">
                      <a:alpha val="43137"/>
                    </a:srgbClr>
                  </a:outerShdw>
                </a:effectLst>
              </a:rPr>
              <a:t>pesmi </a:t>
            </a:r>
            <a:r>
              <a:rPr lang="sl-SI" sz="1400" i="1" dirty="0">
                <a:effectLst>
                  <a:outerShdw blurRad="38100" dist="38100" dir="2700000" algn="tl">
                    <a:srgbClr val="000000">
                      <a:alpha val="43137"/>
                    </a:srgbClr>
                  </a:outerShdw>
                </a:effectLst>
              </a:rPr>
              <a:t>Ti, tega pisma nisi ti pisala</a:t>
            </a:r>
            <a:r>
              <a:rPr lang="sl-SI" sz="1400" dirty="0">
                <a:effectLst>
                  <a:outerShdw blurRad="38100" dist="38100" dir="2700000" algn="tl">
                    <a:srgbClr val="000000">
                      <a:alpha val="43137"/>
                    </a:srgbClr>
                  </a:outerShdw>
                </a:effectLst>
              </a:rPr>
              <a:t> in </a:t>
            </a:r>
            <a:r>
              <a:rPr lang="sl-SI" sz="1400" i="1" dirty="0">
                <a:effectLst>
                  <a:outerShdw blurRad="38100" dist="38100" dir="2700000" algn="tl">
                    <a:srgbClr val="000000">
                      <a:alpha val="43137"/>
                    </a:srgbClr>
                  </a:outerShdw>
                </a:effectLst>
              </a:rPr>
              <a:t>Narisal sem nekdaj podobo tvojo</a:t>
            </a:r>
            <a:r>
              <a:rPr lang="sl-SI" sz="1400" dirty="0">
                <a:effectLst>
                  <a:outerShdw blurRad="38100" dist="38100" dir="2700000" algn="tl">
                    <a:srgbClr val="000000">
                      <a:alpha val="43137"/>
                    </a:srgbClr>
                  </a:outerShdw>
                </a:effectLst>
              </a:rPr>
              <a:t>, pozneje pa še pripoved </a:t>
            </a:r>
            <a:r>
              <a:rPr lang="sl-SI" sz="1400" i="1" dirty="0">
                <a:effectLst>
                  <a:outerShdw blurRad="38100" dist="38100" dir="2700000" algn="tl">
                    <a:srgbClr val="000000">
                      <a:alpha val="43137"/>
                    </a:srgbClr>
                  </a:outerShdw>
                </a:effectLst>
              </a:rPr>
              <a:t>Ob smrtni postelji, </a:t>
            </a:r>
            <a:r>
              <a:rPr lang="sl-SI" sz="1400" dirty="0">
                <a:effectLst>
                  <a:outerShdw blurRad="38100" dist="38100" dir="2700000" algn="tl">
                    <a:srgbClr val="000000">
                      <a:alpha val="43137"/>
                    </a:srgbClr>
                  </a:outerShdw>
                </a:effectLst>
              </a:rPr>
              <a:t>črtici </a:t>
            </a:r>
            <a:r>
              <a:rPr lang="sl-SI" sz="1400" i="1" dirty="0">
                <a:effectLst>
                  <a:outerShdw blurRad="38100" dist="38100" dir="2700000" algn="tl">
                    <a:srgbClr val="000000">
                      <a:alpha val="43137"/>
                    </a:srgbClr>
                  </a:outerShdw>
                </a:effectLst>
              </a:rPr>
              <a:t>A jaz pojdem</a:t>
            </a:r>
            <a:r>
              <a:rPr lang="sl-SI" sz="1400" dirty="0">
                <a:effectLst>
                  <a:outerShdw blurRad="38100" dist="38100" dir="2700000" algn="tl">
                    <a:srgbClr val="000000">
                      <a:alpha val="43137"/>
                    </a:srgbClr>
                  </a:outerShdw>
                </a:effectLst>
              </a:rPr>
              <a:t> in </a:t>
            </a:r>
            <a:r>
              <a:rPr lang="sl-SI" sz="1400" i="1" dirty="0">
                <a:effectLst>
                  <a:outerShdw blurRad="38100" dist="38100" dir="2700000" algn="tl">
                    <a:srgbClr val="000000">
                      <a:alpha val="43137"/>
                    </a:srgbClr>
                  </a:outerShdw>
                </a:effectLst>
              </a:rPr>
              <a:t>Nepotreben človek</a:t>
            </a:r>
          </a:p>
          <a:p>
            <a:pPr>
              <a:defRPr/>
            </a:pPr>
            <a:r>
              <a:rPr lang="sl-SI" sz="1400" dirty="0">
                <a:effectLst>
                  <a:outerShdw blurRad="38100" dist="38100" dir="2700000" algn="tl">
                    <a:srgbClr val="000000">
                      <a:alpha val="43137"/>
                    </a:srgbClr>
                  </a:outerShdw>
                </a:effectLst>
              </a:rPr>
              <a:t>konec zveze pred Cankarjevim odhodom v Pulj k sorodnikom</a:t>
            </a:r>
          </a:p>
          <a:p>
            <a:pPr>
              <a:buFontTx/>
              <a:buNone/>
              <a:defRPr/>
            </a:pPr>
            <a:r>
              <a:rPr lang="sl-SI" sz="1400" dirty="0">
                <a:effectLst>
                  <a:outerShdw blurRad="38100" dist="38100" dir="2700000" algn="tl">
                    <a:srgbClr val="000000">
                      <a:alpha val="43137"/>
                    </a:srgbClr>
                  </a:outerShdw>
                </a:effectLst>
              </a:rPr>
              <a:t>Pismo, ki ga je Cankar 31. avgusta 1898 poslal svoji poznejši ljubezni Ani Lušin, razkriva doživljajsko ozadje Pavli posvečene pesmi </a:t>
            </a:r>
            <a:r>
              <a:rPr lang="sl-SI" sz="1400" i="1" dirty="0">
                <a:effectLst>
                  <a:outerShdw blurRad="38100" dist="38100" dir="2700000" algn="tl">
                    <a:srgbClr val="000000">
                      <a:alpha val="43137"/>
                    </a:srgbClr>
                  </a:outerShdw>
                </a:effectLst>
              </a:rPr>
              <a:t>Ti, tega pisma nisi ti pisala:</a:t>
            </a:r>
            <a:r>
              <a:rPr lang="sl-SI" sz="1400" dirty="0">
                <a:effectLst>
                  <a:outerShdw blurRad="38100" dist="38100" dir="2700000" algn="tl">
                    <a:srgbClr val="000000">
                      <a:alpha val="43137"/>
                    </a:srgbClr>
                  </a:outerShdw>
                </a:effectLst>
              </a:rPr>
              <a:t> </a:t>
            </a:r>
            <a:r>
              <a:rPr lang="sl-SI" sz="1200" i="1" dirty="0">
                <a:effectLst>
                  <a:outerShdw blurRad="38100" dist="38100" dir="2700000" algn="tl">
                    <a:srgbClr val="000000">
                      <a:alpha val="43137"/>
                    </a:srgbClr>
                  </a:outerShdw>
                </a:effectLst>
              </a:rPr>
              <a:t>»Da ne pride kdaj zopet kakšna novica čisto iz jasnega, ki bi Te vznemirila in </a:t>
            </a:r>
            <a:r>
              <a:rPr lang="sl-SI" sz="1200" i="1" dirty="0" err="1">
                <a:effectLst>
                  <a:outerShdw blurRad="38100" dist="38100" dir="2700000" algn="tl">
                    <a:srgbClr val="000000">
                      <a:alpha val="43137"/>
                    </a:srgbClr>
                  </a:outerShdw>
                </a:effectLst>
              </a:rPr>
              <a:t>vsled</a:t>
            </a:r>
            <a:r>
              <a:rPr lang="sl-SI" sz="1200" i="1" dirty="0">
                <a:effectLst>
                  <a:outerShdw blurRad="38100" dist="38100" dir="2700000" algn="tl">
                    <a:srgbClr val="000000">
                      <a:alpha val="43137"/>
                    </a:srgbClr>
                  </a:outerShdw>
                </a:effectLst>
              </a:rPr>
              <a:t> katere bi lahko dvomila nad mojo odkritosrčnostjo, treba je, da Ti povem neko stvar, katero bi Ti sicer morda zamolčal, ker je premalenkostna. A jeseni boš brala v moji knjigi neko pesem in zato Ti moram povedati, kdo je tista - Pavla! - Da se spominjam! - Nekako pred </a:t>
            </a:r>
            <a:r>
              <a:rPr lang="sl-SI" sz="1200" i="1" dirty="0" err="1">
                <a:effectLst>
                  <a:outerShdw blurRad="38100" dist="38100" dir="2700000" algn="tl">
                    <a:srgbClr val="000000">
                      <a:alpha val="43137"/>
                    </a:srgbClr>
                  </a:outerShdw>
                </a:effectLst>
              </a:rPr>
              <a:t>dvemi</a:t>
            </a:r>
            <a:r>
              <a:rPr lang="sl-SI" sz="1200" i="1" dirty="0">
                <a:effectLst>
                  <a:outerShdw blurRad="38100" dist="38100" dir="2700000" algn="tl">
                    <a:srgbClr val="000000">
                      <a:alpha val="43137"/>
                    </a:srgbClr>
                  </a:outerShdw>
                </a:effectLst>
              </a:rPr>
              <a:t> leti - o počitnicah, predno sem odšel prvikrat na Dunaj, seznanil sem se na Vrhniki s hčerjo nekega posestnika. Čisto slučajno; zdi se mi, da sem posodil </a:t>
            </a:r>
            <a:r>
              <a:rPr lang="sl-SI" sz="1200" i="1" dirty="0" err="1">
                <a:effectLst>
                  <a:outerShdw blurRad="38100" dist="38100" dir="2700000" algn="tl">
                    <a:srgbClr val="000000">
                      <a:alpha val="43137"/>
                    </a:srgbClr>
                  </a:outerShdw>
                </a:effectLst>
              </a:rPr>
              <a:t>gospej</a:t>
            </a:r>
            <a:r>
              <a:rPr lang="sl-SI" sz="1200" i="1" dirty="0">
                <a:effectLst>
                  <a:outerShdw blurRad="38100" dist="38100" dir="2700000" algn="tl">
                    <a:srgbClr val="000000">
                      <a:alpha val="43137"/>
                    </a:srgbClr>
                  </a:outerShdw>
                </a:effectLst>
              </a:rPr>
              <a:t> neko knjigo in da sem na ta način zašel tja.</a:t>
            </a:r>
            <a:r>
              <a:rPr lang="sl-SI" sz="1200" dirty="0">
                <a:effectLst>
                  <a:outerShdw blurRad="38100" dist="38100" dir="2700000" algn="tl">
                    <a:srgbClr val="000000">
                      <a:alpha val="43137"/>
                    </a:srgbClr>
                  </a:outerShdw>
                </a:effectLst>
              </a:rPr>
              <a:t> </a:t>
            </a:r>
            <a:r>
              <a:rPr lang="sl-SI" sz="1200" i="1" dirty="0">
                <a:effectLst>
                  <a:outerShdw blurRad="38100" dist="38100" dir="2700000" algn="tl">
                    <a:srgbClr val="000000">
                      <a:alpha val="43137"/>
                    </a:srgbClr>
                  </a:outerShdw>
                </a:effectLst>
              </a:rPr>
              <a:t>In tam se je pričel najneumnejši </a:t>
            </a:r>
            <a:r>
              <a:rPr lang="sl-SI" sz="1200" i="1" dirty="0" err="1">
                <a:effectLst>
                  <a:outerShdw blurRad="38100" dist="38100" dir="2700000" algn="tl">
                    <a:srgbClr val="000000">
                      <a:alpha val="43137"/>
                    </a:srgbClr>
                  </a:outerShdw>
                </a:effectLst>
              </a:rPr>
              <a:t>flirt</a:t>
            </a:r>
            <a:r>
              <a:rPr lang="sl-SI" sz="1200" i="1" dirty="0">
                <a:effectLst>
                  <a:outerShdw blurRad="38100" dist="38100" dir="2700000" algn="tl">
                    <a:srgbClr val="000000">
                      <a:alpha val="43137"/>
                    </a:srgbClr>
                  </a:outerShdw>
                </a:effectLst>
              </a:rPr>
              <a:t> mojega življenja. Pavla je bila sicer lepa, toda patentirana goska. Prvikrat sem ji samo mimogrede in iz dolgega časa povedal, ›da jo ljubim‹ - in ona je odgovorila isto. Jaz sem se silno začudil, ker tega nisem pričakoval. Sprva se mi je zdelo vse skupaj nekako nerodno in smešno, ker prav za prav nisem čutil ničesar. A naposled ne vem, kako je prišla kljub temu senca neke ljubezni. To ni trajalo dolgo, in ko sem odšel na Dunaj, pisal sem ji samo dvakrat in ona meni. Nato je vse utihnilo. S tem pa stvar še ni bila pri kraju. Ko se vrnem na Vrhniko, začela se je znova … Kar dobim enkrat, ravno ko sem hotel oditi k nji - pismo, v katerem mi z vso navadno žalostjo razodene, da naj pozabim, da naj se ne spominjam več nanjo, da je nesrečna itd. Jaz sem bil razjarjen! Jezil me je ta smešni konec in hotel sem zvedeti, kje je vzrok. No, vzrok je bil čisto navaden. Pismo ji je diktirala njena mati, ker je bila ›in </a:t>
            </a:r>
            <a:r>
              <a:rPr lang="sl-SI" sz="1200" i="1" dirty="0" err="1">
                <a:effectLst>
                  <a:outerShdw blurRad="38100" dist="38100" dir="2700000" algn="tl">
                    <a:srgbClr val="000000">
                      <a:alpha val="43137"/>
                    </a:srgbClr>
                  </a:outerShdw>
                </a:effectLst>
              </a:rPr>
              <a:t>Sicht</a:t>
            </a:r>
            <a:r>
              <a:rPr lang="sl-SI" sz="1200" i="1" dirty="0">
                <a:effectLst>
                  <a:outerShdw blurRad="38100" dist="38100" dir="2700000" algn="tl">
                    <a:srgbClr val="000000">
                      <a:alpha val="43137"/>
                    </a:srgbClr>
                  </a:outerShdw>
                </a:effectLst>
              </a:rPr>
              <a:t> </a:t>
            </a:r>
            <a:r>
              <a:rPr lang="sl-SI" sz="1200" i="1" dirty="0" err="1">
                <a:effectLst>
                  <a:outerShdw blurRad="38100" dist="38100" dir="2700000" algn="tl">
                    <a:srgbClr val="000000">
                      <a:alpha val="43137"/>
                    </a:srgbClr>
                  </a:outerShdw>
                </a:effectLst>
              </a:rPr>
              <a:t>eine</a:t>
            </a:r>
            <a:r>
              <a:rPr lang="sl-SI" sz="1200" i="1" dirty="0">
                <a:effectLst>
                  <a:outerShdw blurRad="38100" dist="38100" dir="2700000" algn="tl">
                    <a:srgbClr val="000000">
                      <a:alpha val="43137"/>
                    </a:srgbClr>
                  </a:outerShdw>
                </a:effectLst>
              </a:rPr>
              <a:t> </a:t>
            </a:r>
            <a:r>
              <a:rPr lang="sl-SI" sz="1200" i="1" dirty="0" err="1">
                <a:effectLst>
                  <a:outerShdw blurRad="38100" dist="38100" dir="2700000" algn="tl">
                    <a:srgbClr val="000000">
                      <a:alpha val="43137"/>
                    </a:srgbClr>
                  </a:outerShdw>
                </a:effectLst>
              </a:rPr>
              <a:t>ausgezeichnete</a:t>
            </a:r>
            <a:r>
              <a:rPr lang="sl-SI" sz="1200" i="1" dirty="0">
                <a:effectLst>
                  <a:outerShdw blurRad="38100" dist="38100" dir="2700000" algn="tl">
                    <a:srgbClr val="000000">
                      <a:alpha val="43137"/>
                    </a:srgbClr>
                  </a:outerShdw>
                </a:effectLst>
              </a:rPr>
              <a:t> </a:t>
            </a:r>
            <a:r>
              <a:rPr lang="sl-SI" sz="1200" i="1" dirty="0" err="1">
                <a:effectLst>
                  <a:outerShdw blurRad="38100" dist="38100" dir="2700000" algn="tl">
                    <a:srgbClr val="000000">
                      <a:alpha val="43137"/>
                    </a:srgbClr>
                  </a:outerShdw>
                </a:effectLst>
              </a:rPr>
              <a:t>Partie</a:t>
            </a:r>
            <a:r>
              <a:rPr lang="sl-SI" sz="1200" i="1" dirty="0">
                <a:effectLst>
                  <a:outerShdw blurRad="38100" dist="38100" dir="2700000" algn="tl">
                    <a:srgbClr val="000000">
                      <a:alpha val="43137"/>
                    </a:srgbClr>
                  </a:outerShdw>
                </a:effectLst>
              </a:rPr>
              <a:t>‹. Moreš si misliti, kako sem se smejal, ko so mi to povedali, - in kako šele potem, ko se je reč razdrla! Pavla je hotela skesano ponoviti prejšnjo neumnost, meni pa se je zdelo </a:t>
            </a:r>
            <a:r>
              <a:rPr lang="sl-SI" sz="1200" i="1" dirty="0" err="1">
                <a:effectLst>
                  <a:outerShdw blurRad="38100" dist="38100" dir="2700000" algn="tl">
                    <a:srgbClr val="000000">
                      <a:alpha val="43137"/>
                    </a:srgbClr>
                  </a:outerShdw>
                </a:effectLst>
              </a:rPr>
              <a:t>prebedasto</a:t>
            </a:r>
            <a:r>
              <a:rPr lang="sl-SI" sz="1200" i="1" dirty="0">
                <a:effectLst>
                  <a:outerShdw blurRad="38100" dist="38100" dir="2700000" algn="tl">
                    <a:srgbClr val="000000">
                      <a:alpha val="43137"/>
                    </a:srgbClr>
                  </a:outerShdw>
                </a:effectLst>
              </a:rPr>
              <a:t> in poslovil sem se jako </a:t>
            </a:r>
            <a:r>
              <a:rPr lang="sl-SI" sz="1200" i="1" dirty="0" err="1">
                <a:effectLst>
                  <a:outerShdw blurRad="38100" dist="38100" dir="2700000" algn="tl">
                    <a:srgbClr val="000000">
                      <a:alpha val="43137"/>
                    </a:srgbClr>
                  </a:outerShdw>
                </a:effectLst>
              </a:rPr>
              <a:t>uljudno</a:t>
            </a:r>
            <a:r>
              <a:rPr lang="sl-SI" sz="1200" i="1" dirty="0">
                <a:effectLst>
                  <a:outerShdw blurRad="38100" dist="38100" dir="2700000" algn="tl">
                    <a:srgbClr val="000000">
                      <a:alpha val="43137"/>
                    </a:srgbClr>
                  </a:outerShdw>
                </a:effectLst>
              </a:rPr>
              <a:t>. Kaj počne zdaj, to mi ni znano …«</a:t>
            </a:r>
            <a:endParaRPr lang="sl-SI" sz="1200" dirty="0">
              <a:effectLst>
                <a:outerShdw blurRad="38100" dist="38100" dir="2700000" algn="tl">
                  <a:srgbClr val="000000">
                    <a:alpha val="43137"/>
                  </a:srgbClr>
                </a:outerShdw>
              </a:effectLst>
            </a:endParaRPr>
          </a:p>
          <a:p>
            <a:pPr>
              <a:buFont typeface="Arial" pitchFamily="34" charset="0"/>
              <a:buChar char="•"/>
              <a:defRPr/>
            </a:pPr>
            <a:endParaRPr lang="sl-SI" sz="2400" b="1" dirty="0">
              <a:effectLst>
                <a:outerShdw blurRad="38100" dist="38100" dir="2700000" algn="tl">
                  <a:srgbClr val="000000">
                    <a:alpha val="43137"/>
                  </a:srgbClr>
                </a:outerShdw>
              </a:effectLst>
            </a:endParaRPr>
          </a:p>
        </p:txBody>
      </p:sp>
      <p:pic>
        <p:nvPicPr>
          <p:cNvPr id="4" name="Slika 3" descr="http://ircr.info/4d/gradivo/Ivan_Cankar/pic2/127.jpg">
            <a:extLst>
              <a:ext uri="{FF2B5EF4-FFF2-40B4-BE49-F238E27FC236}">
                <a16:creationId xmlns:a16="http://schemas.microsoft.com/office/drawing/2014/main" id="{9893EA40-9DA4-4E0A-9DC1-A3EB120019D9}"/>
              </a:ext>
            </a:extLst>
          </p:cNvPr>
          <p:cNvPicPr/>
          <p:nvPr/>
        </p:nvPicPr>
        <p:blipFill>
          <a:blip r:embed="rId3" cstate="print">
            <a:duotone>
              <a:prstClr val="black"/>
              <a:schemeClr val="accent3">
                <a:tint val="45000"/>
                <a:satMod val="400000"/>
              </a:schemeClr>
            </a:duotone>
          </a:blip>
          <a:srcRect/>
          <a:stretch>
            <a:fillRect/>
          </a:stretch>
        </p:blipFill>
        <p:spPr bwMode="auto">
          <a:xfrm>
            <a:off x="7315200" y="304800"/>
            <a:ext cx="1219200" cy="15811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Ograda vsebine 2">
            <a:extLst>
              <a:ext uri="{FF2B5EF4-FFF2-40B4-BE49-F238E27FC236}">
                <a16:creationId xmlns:a16="http://schemas.microsoft.com/office/drawing/2014/main" id="{077A462C-D9FE-4981-B887-0D8BAC5EF833}"/>
              </a:ext>
            </a:extLst>
          </p:cNvPr>
          <p:cNvSpPr>
            <a:spLocks noGrp="1"/>
          </p:cNvSpPr>
          <p:nvPr>
            <p:ph idx="1"/>
          </p:nvPr>
        </p:nvSpPr>
        <p:spPr>
          <a:xfrm>
            <a:off x="1331913" y="520700"/>
            <a:ext cx="7704137" cy="6337300"/>
          </a:xfrm>
        </p:spPr>
        <p:txBody>
          <a:bodyPr/>
          <a:lstStyle/>
          <a:p>
            <a:pPr>
              <a:defRPr/>
            </a:pPr>
            <a:r>
              <a:rPr lang="sl-SI" sz="2400" b="1" dirty="0">
                <a:effectLst>
                  <a:outerShdw blurRad="38100" dist="38100" dir="2700000" algn="tl">
                    <a:srgbClr val="000000">
                      <a:alpha val="43137"/>
                    </a:srgbClr>
                  </a:outerShdw>
                </a:effectLst>
              </a:rPr>
              <a:t>NUŠA/ANA LUŠINOVA</a:t>
            </a:r>
          </a:p>
          <a:p>
            <a:pPr>
              <a:defRPr/>
            </a:pPr>
            <a:r>
              <a:rPr lang="sl-SI" sz="1600" dirty="0">
                <a:effectLst>
                  <a:outerShdw blurRad="38100" dist="38100" dir="2700000" algn="tl">
                    <a:srgbClr val="000000">
                      <a:alpha val="43137"/>
                    </a:srgbClr>
                  </a:outerShdw>
                </a:effectLst>
              </a:rPr>
              <a:t>rojena 30. maja 1881 v Ljubljani</a:t>
            </a:r>
          </a:p>
          <a:p>
            <a:pPr>
              <a:defRPr/>
            </a:pPr>
            <a:r>
              <a:rPr lang="sl-SI" sz="1600" dirty="0">
                <a:effectLst>
                  <a:outerShdw blurRad="38100" dist="38100" dir="2700000" algn="tl">
                    <a:srgbClr val="000000">
                      <a:alpha val="43137"/>
                    </a:srgbClr>
                  </a:outerShdw>
                </a:effectLst>
              </a:rPr>
              <a:t>Cankar se z njo seznani v maju leta 1898 – obiskovala nunsko </a:t>
            </a:r>
          </a:p>
          <a:p>
            <a:pPr>
              <a:buFontTx/>
              <a:buNone/>
              <a:defRPr/>
            </a:pPr>
            <a:r>
              <a:rPr lang="sl-SI" sz="1600" dirty="0">
                <a:effectLst>
                  <a:outerShdw blurRad="38100" dist="38100" dir="2700000" algn="tl">
                    <a:srgbClr val="000000">
                      <a:alpha val="43137"/>
                    </a:srgbClr>
                  </a:outerShdw>
                </a:effectLst>
              </a:rPr>
              <a:t>meščansko šolo, stara je bila 17 let</a:t>
            </a:r>
          </a:p>
          <a:p>
            <a:pPr>
              <a:defRPr/>
            </a:pPr>
            <a:r>
              <a:rPr lang="sl-SI" sz="1600" dirty="0">
                <a:effectLst>
                  <a:outerShdw blurRad="38100" dist="38100" dir="2700000" algn="tl">
                    <a:srgbClr val="000000">
                      <a:alpha val="43137"/>
                    </a:srgbClr>
                  </a:outerShdw>
                </a:effectLst>
              </a:rPr>
              <a:t>živela s sestro Minko in polsestro Hermino pri očimu in skrbniku Alfonzu </a:t>
            </a:r>
            <a:r>
              <a:rPr lang="sl-SI" sz="1600" dirty="0" err="1">
                <a:effectLst>
                  <a:outerShdw blurRad="38100" dist="38100" dir="2700000" algn="tl">
                    <a:srgbClr val="000000">
                      <a:alpha val="43137"/>
                    </a:srgbClr>
                  </a:outerShdw>
                </a:effectLst>
              </a:rPr>
              <a:t>Pellanu</a:t>
            </a:r>
            <a:r>
              <a:rPr lang="sl-SI" sz="1600" dirty="0">
                <a:effectLst>
                  <a:outerShdw blurRad="38100" dist="38100" dir="2700000" algn="tl">
                    <a:srgbClr val="000000">
                      <a:alpha val="43137"/>
                    </a:srgbClr>
                  </a:outerShdw>
                </a:effectLst>
              </a:rPr>
              <a:t> v </a:t>
            </a:r>
            <a:r>
              <a:rPr lang="sl-SI" sz="1600" dirty="0" err="1">
                <a:effectLst>
                  <a:outerShdw blurRad="38100" dist="38100" dir="2700000" algn="tl">
                    <a:srgbClr val="000000">
                      <a:alpha val="43137"/>
                    </a:srgbClr>
                  </a:outerShdw>
                </a:effectLst>
              </a:rPr>
              <a:t>Kolizeju</a:t>
            </a:r>
            <a:endParaRPr lang="sl-SI" sz="1600" dirty="0">
              <a:effectLst>
                <a:outerShdw blurRad="38100" dist="38100" dir="2700000" algn="tl">
                  <a:srgbClr val="000000">
                    <a:alpha val="43137"/>
                  </a:srgbClr>
                </a:outerShdw>
              </a:effectLst>
            </a:endParaRPr>
          </a:p>
          <a:p>
            <a:pPr>
              <a:defRPr/>
            </a:pPr>
            <a:r>
              <a:rPr lang="sl-SI" sz="1600" dirty="0">
                <a:effectLst>
                  <a:outerShdw blurRad="38100" dist="38100" dir="2700000" algn="tl">
                    <a:srgbClr val="000000">
                      <a:alpha val="43137"/>
                    </a:srgbClr>
                  </a:outerShdw>
                </a:effectLst>
              </a:rPr>
              <a:t>Kolizej obdajal park s kostanjevimi drevoredi – tu se je mladi par srečeval</a:t>
            </a:r>
          </a:p>
          <a:p>
            <a:pPr>
              <a:defRPr/>
            </a:pPr>
            <a:r>
              <a:rPr lang="sl-SI" sz="1600" dirty="0">
                <a:effectLst>
                  <a:outerShdw blurRad="38100" dist="38100" dir="2700000" algn="tl">
                    <a:srgbClr val="000000">
                      <a:alpha val="43137"/>
                    </a:srgbClr>
                  </a:outerShdw>
                </a:effectLst>
              </a:rPr>
              <a:t>po maturi 1903 dobi službo učiteljice v oddaljenem Sv. Benediktu v Slovenskih Konjicah</a:t>
            </a:r>
          </a:p>
          <a:p>
            <a:pPr>
              <a:defRPr/>
            </a:pPr>
            <a:r>
              <a:rPr lang="sl-SI" sz="1600" dirty="0">
                <a:effectLst>
                  <a:outerShdw blurRad="38100" dist="38100" dir="2700000" algn="tl">
                    <a:srgbClr val="000000">
                      <a:alpha val="43137"/>
                    </a:srgbClr>
                  </a:outerShdw>
                </a:effectLst>
              </a:rPr>
              <a:t>dopisovanje postalo redkejše - k ohladitvi odnosov bi morda lahko pripomoglo Cankarjevo zapeljevanjem Anine sestre Minke na Dunaju</a:t>
            </a:r>
          </a:p>
          <a:p>
            <a:pPr>
              <a:defRPr/>
            </a:pPr>
            <a:r>
              <a:rPr lang="sl-SI" sz="1600" dirty="0">
                <a:effectLst>
                  <a:outerShdw blurRad="38100" dist="38100" dir="2700000" algn="tl">
                    <a:srgbClr val="000000">
                      <a:alpha val="43137"/>
                    </a:srgbClr>
                  </a:outerShdw>
                </a:effectLst>
              </a:rPr>
              <a:t>zboli za jetiko - piše Cankarju</a:t>
            </a:r>
          </a:p>
          <a:p>
            <a:pPr>
              <a:defRPr/>
            </a:pPr>
            <a:r>
              <a:rPr lang="sl-SI" sz="1600" dirty="0">
                <a:effectLst>
                  <a:outerShdw blurRad="38100" dist="38100" dir="2700000" algn="tl">
                    <a:srgbClr val="000000">
                      <a:alpha val="43137"/>
                    </a:srgbClr>
                  </a:outerShdw>
                </a:effectLst>
              </a:rPr>
              <a:t>16. oktober 1905 poroka s Hinkom Bergantom, preseli se v Plešivec</a:t>
            </a:r>
          </a:p>
          <a:p>
            <a:pPr>
              <a:defRPr/>
            </a:pPr>
            <a:r>
              <a:rPr lang="sl-SI" sz="1600" dirty="0">
                <a:effectLst>
                  <a:outerShdw blurRad="38100" dist="38100" dir="2700000" algn="tl">
                    <a:srgbClr val="000000">
                      <a:alpha val="43137"/>
                    </a:srgbClr>
                  </a:outerShdw>
                </a:effectLst>
              </a:rPr>
              <a:t>dekle je umre staro komaj devetindvajset let - na njenem nagrobniku je izklesan verz iz Erotike: </a:t>
            </a:r>
          </a:p>
          <a:p>
            <a:pPr algn="ctr">
              <a:buFontTx/>
              <a:buNone/>
              <a:defRPr/>
            </a:pPr>
            <a:r>
              <a:rPr lang="sl-SI" sz="1600" i="1" dirty="0">
                <a:effectLst>
                  <a:outerShdw blurRad="38100" dist="38100" dir="2700000" algn="tl">
                    <a:srgbClr val="000000">
                      <a:alpha val="43137"/>
                    </a:srgbClr>
                  </a:outerShdw>
                </a:effectLst>
              </a:rPr>
              <a:t>Tiho zdaj v grobu spi</a:t>
            </a:r>
            <a:endParaRPr lang="sl-SI" sz="1600" dirty="0">
              <a:effectLst>
                <a:outerShdw blurRad="38100" dist="38100" dir="2700000" algn="tl">
                  <a:srgbClr val="000000">
                    <a:alpha val="43137"/>
                  </a:srgbClr>
                </a:outerShdw>
              </a:effectLst>
            </a:endParaRPr>
          </a:p>
          <a:p>
            <a:pPr algn="ctr">
              <a:buFontTx/>
              <a:buNone/>
              <a:defRPr/>
            </a:pPr>
            <a:r>
              <a:rPr lang="sl-SI" sz="1600" i="1" dirty="0">
                <a:effectLst>
                  <a:outerShdw blurRad="38100" dist="38100" dir="2700000" algn="tl">
                    <a:srgbClr val="000000">
                      <a:alpha val="43137"/>
                    </a:srgbClr>
                  </a:outerShdw>
                </a:effectLst>
              </a:rPr>
              <a:t>tvoja in moja</a:t>
            </a:r>
            <a:endParaRPr lang="sl-SI" sz="1600" dirty="0">
              <a:effectLst>
                <a:outerShdw blurRad="38100" dist="38100" dir="2700000" algn="tl">
                  <a:srgbClr val="000000">
                    <a:alpha val="43137"/>
                  </a:srgbClr>
                </a:outerShdw>
              </a:effectLst>
            </a:endParaRPr>
          </a:p>
          <a:p>
            <a:pPr algn="ctr">
              <a:buFontTx/>
              <a:buNone/>
              <a:defRPr/>
            </a:pPr>
            <a:r>
              <a:rPr lang="sl-SI" sz="1600" i="1" dirty="0">
                <a:effectLst>
                  <a:outerShdw blurRad="38100" dist="38100" dir="2700000" algn="tl">
                    <a:srgbClr val="000000">
                      <a:alpha val="43137"/>
                    </a:srgbClr>
                  </a:outerShdw>
                </a:effectLst>
              </a:rPr>
              <a:t>vesela mladost.</a:t>
            </a:r>
            <a:endParaRPr lang="sl-SI" sz="1600" dirty="0">
              <a:effectLst>
                <a:outerShdw blurRad="38100" dist="38100" dir="2700000" algn="tl">
                  <a:srgbClr val="000000">
                    <a:alpha val="43137"/>
                  </a:srgbClr>
                </a:outerShdw>
              </a:effectLst>
            </a:endParaRPr>
          </a:p>
          <a:p>
            <a:pPr>
              <a:defRPr/>
            </a:pPr>
            <a:r>
              <a:rPr lang="sl-SI" sz="1600" dirty="0">
                <a:effectLst>
                  <a:outerShdw blurRad="38100" dist="38100" dir="2700000" algn="tl">
                    <a:srgbClr val="000000">
                      <a:alpha val="43137"/>
                    </a:srgbClr>
                  </a:outerShdw>
                </a:effectLst>
              </a:rPr>
              <a:t>Cankar jo v Podobah iz sanj imenuje »prva prava ljubezen, srna, rjavooka Anka«</a:t>
            </a:r>
          </a:p>
          <a:p>
            <a:pPr>
              <a:defRPr/>
            </a:pPr>
            <a:r>
              <a:rPr lang="sl-SI" sz="1600" dirty="0">
                <a:effectLst>
                  <a:outerShdw blurRad="38100" dist="38100" dir="2700000" algn="tl">
                    <a:srgbClr val="000000">
                      <a:alpha val="43137"/>
                    </a:srgbClr>
                  </a:outerShdw>
                </a:effectLst>
              </a:rPr>
              <a:t>pesmi iz drugega dela cikla </a:t>
            </a:r>
            <a:r>
              <a:rPr lang="sl-SI" sz="1600" i="1" dirty="0">
                <a:effectLst>
                  <a:outerShdw blurRad="38100" dist="38100" dir="2700000" algn="tl">
                    <a:srgbClr val="000000">
                      <a:alpha val="43137"/>
                    </a:srgbClr>
                  </a:outerShdw>
                </a:effectLst>
              </a:rPr>
              <a:t>Iz lepih časov</a:t>
            </a:r>
            <a:r>
              <a:rPr lang="sl-SI" sz="1600" dirty="0">
                <a:effectLst>
                  <a:outerShdw blurRad="38100" dist="38100" dir="2700000" algn="tl">
                    <a:srgbClr val="000000">
                      <a:alpha val="43137"/>
                    </a:srgbClr>
                  </a:outerShdw>
                </a:effectLst>
              </a:rPr>
              <a:t> v </a:t>
            </a:r>
            <a:r>
              <a:rPr lang="sl-SI" sz="1600" i="1" dirty="0">
                <a:effectLst>
                  <a:outerShdw blurRad="38100" dist="38100" dir="2700000" algn="tl">
                    <a:srgbClr val="000000">
                      <a:alpha val="43137"/>
                    </a:srgbClr>
                  </a:outerShdw>
                </a:effectLst>
              </a:rPr>
              <a:t>Erotiki</a:t>
            </a:r>
            <a:r>
              <a:rPr lang="sl-SI" sz="1600" dirty="0">
                <a:effectLst>
                  <a:outerShdw blurRad="38100" dist="38100" dir="2700000" algn="tl">
                    <a:srgbClr val="000000">
                      <a:alpha val="43137"/>
                    </a:srgbClr>
                  </a:outerShdw>
                </a:effectLst>
              </a:rPr>
              <a:t>, upodobljena v </a:t>
            </a:r>
            <a:r>
              <a:rPr lang="sl-SI" sz="1600" i="1" dirty="0">
                <a:effectLst>
                  <a:outerShdw blurRad="38100" dist="38100" dir="2700000" algn="tl">
                    <a:srgbClr val="000000">
                      <a:alpha val="43137"/>
                    </a:srgbClr>
                  </a:outerShdw>
                </a:effectLst>
              </a:rPr>
              <a:t>Jakobu Rudi</a:t>
            </a:r>
            <a:r>
              <a:rPr lang="sl-SI" sz="1600" dirty="0">
                <a:effectLst>
                  <a:outerShdw blurRad="38100" dist="38100" dir="2700000" algn="tl">
                    <a:srgbClr val="000000">
                      <a:alpha val="43137"/>
                    </a:srgbClr>
                  </a:outerShdw>
                </a:effectLst>
              </a:rPr>
              <a:t> in </a:t>
            </a:r>
            <a:r>
              <a:rPr lang="sl-SI" sz="1600" i="1" dirty="0">
                <a:effectLst>
                  <a:outerShdw blurRad="38100" dist="38100" dir="2700000" algn="tl">
                    <a:srgbClr val="000000">
                      <a:alpha val="43137"/>
                    </a:srgbClr>
                  </a:outerShdw>
                </a:effectLst>
              </a:rPr>
              <a:t>Tujcih</a:t>
            </a:r>
            <a:r>
              <a:rPr lang="sl-SI" sz="1600" dirty="0">
                <a:effectLst>
                  <a:outerShdw blurRad="38100" dist="38100" dir="2700000" algn="tl">
                    <a:srgbClr val="000000">
                      <a:alpha val="43137"/>
                    </a:srgbClr>
                  </a:outerShdw>
                </a:effectLst>
              </a:rPr>
              <a:t>, številne črtice (</a:t>
            </a:r>
            <a:r>
              <a:rPr lang="sl-SI" sz="1600" i="1" dirty="0">
                <a:effectLst>
                  <a:outerShdw blurRad="38100" dist="38100" dir="2700000" algn="tl">
                    <a:srgbClr val="000000">
                      <a:alpha val="43137"/>
                    </a:srgbClr>
                  </a:outerShdw>
                </a:effectLst>
              </a:rPr>
              <a:t>Na večer</a:t>
            </a:r>
            <a:r>
              <a:rPr lang="sl-SI" sz="1600" dirty="0">
                <a:effectLst>
                  <a:outerShdw blurRad="38100" dist="38100" dir="2700000" algn="tl">
                    <a:srgbClr val="000000">
                      <a:alpha val="43137"/>
                    </a:srgbClr>
                  </a:outerShdw>
                </a:effectLst>
              </a:rPr>
              <a:t>, </a:t>
            </a:r>
            <a:r>
              <a:rPr lang="sl-SI" sz="1600" i="1" dirty="0">
                <a:effectLst>
                  <a:outerShdw blurRad="38100" dist="38100" dir="2700000" algn="tl">
                    <a:srgbClr val="000000">
                      <a:alpha val="43137"/>
                    </a:srgbClr>
                  </a:outerShdw>
                </a:effectLst>
              </a:rPr>
              <a:t>Moja miznica</a:t>
            </a:r>
            <a:r>
              <a:rPr lang="sl-SI" sz="1600" dirty="0">
                <a:effectLst>
                  <a:outerShdw blurRad="38100" dist="38100" dir="2700000" algn="tl">
                    <a:srgbClr val="000000">
                      <a:alpha val="43137"/>
                    </a:srgbClr>
                  </a:outerShdw>
                </a:effectLst>
              </a:rPr>
              <a:t>, </a:t>
            </a:r>
            <a:r>
              <a:rPr lang="sl-SI" sz="1600" i="1" dirty="0">
                <a:effectLst>
                  <a:outerShdw blurRad="38100" dist="38100" dir="2700000" algn="tl">
                    <a:srgbClr val="000000">
                      <a:alpha val="43137"/>
                    </a:srgbClr>
                  </a:outerShdw>
                </a:effectLst>
              </a:rPr>
              <a:t>Pričakovanje</a:t>
            </a:r>
            <a:r>
              <a:rPr lang="sl-SI" sz="1600" dirty="0">
                <a:effectLst>
                  <a:outerShdw blurRad="38100" dist="38100" dir="2700000" algn="tl">
                    <a:srgbClr val="000000">
                      <a:alpha val="43137"/>
                    </a:srgbClr>
                  </a:outerShdw>
                </a:effectLst>
              </a:rPr>
              <a:t>, </a:t>
            </a:r>
            <a:r>
              <a:rPr lang="sl-SI" sz="1600" i="1" dirty="0">
                <a:effectLst>
                  <a:outerShdw blurRad="38100" dist="38100" dir="2700000" algn="tl">
                    <a:srgbClr val="000000">
                      <a:alpha val="43137"/>
                    </a:srgbClr>
                  </a:outerShdw>
                </a:effectLst>
              </a:rPr>
              <a:t>Polnočnica</a:t>
            </a:r>
            <a:r>
              <a:rPr lang="sl-SI" sz="1600" dirty="0">
                <a:effectLst>
                  <a:outerShdw blurRad="38100" dist="38100" dir="2700000" algn="tl">
                    <a:srgbClr val="000000">
                      <a:alpha val="43137"/>
                    </a:srgbClr>
                  </a:outerShdw>
                </a:effectLst>
              </a:rPr>
              <a:t>). </a:t>
            </a:r>
          </a:p>
        </p:txBody>
      </p:sp>
      <p:sp>
        <p:nvSpPr>
          <p:cNvPr id="4" name="Naslov 1">
            <a:extLst>
              <a:ext uri="{FF2B5EF4-FFF2-40B4-BE49-F238E27FC236}">
                <a16:creationId xmlns:a16="http://schemas.microsoft.com/office/drawing/2014/main" id="{5E3E3A72-4FE7-4D3C-8E37-A439559B5AC3}"/>
              </a:ext>
            </a:extLst>
          </p:cNvPr>
          <p:cNvSpPr>
            <a:spLocks noGrp="1"/>
          </p:cNvSpPr>
          <p:nvPr>
            <p:ph type="title"/>
          </p:nvPr>
        </p:nvSpPr>
        <p:spPr>
          <a:xfrm>
            <a:off x="1403350" y="0"/>
            <a:ext cx="6008688" cy="633413"/>
          </a:xfrm>
        </p:spPr>
        <p:txBody>
          <a:bodyPr/>
          <a:lstStyle/>
          <a:p>
            <a:pPr>
              <a:defRPr/>
            </a:pPr>
            <a:r>
              <a:rPr lang="sl-SI" sz="2800" b="1" dirty="0">
                <a:effectLst>
                  <a:outerShdw blurRad="38100" dist="38100" dir="2700000" algn="tl">
                    <a:srgbClr val="000000">
                      <a:alpha val="43137"/>
                    </a:srgbClr>
                  </a:outerShdw>
                </a:effectLst>
              </a:rPr>
              <a:t>CANKAR IN NJEGOVE LJUBEZNI</a:t>
            </a:r>
            <a:endParaRPr lang="sl-SI" sz="2800" dirty="0"/>
          </a:p>
        </p:txBody>
      </p:sp>
      <p:pic>
        <p:nvPicPr>
          <p:cNvPr id="5" name="Slika 4" descr="http://ircr.info/4d/gradivo/Ivan_Cankar/pic2/153.jpg">
            <a:extLst>
              <a:ext uri="{FF2B5EF4-FFF2-40B4-BE49-F238E27FC236}">
                <a16:creationId xmlns:a16="http://schemas.microsoft.com/office/drawing/2014/main" id="{1A403752-17A1-4516-8D9E-E461BC73EFE3}"/>
              </a:ext>
            </a:extLst>
          </p:cNvPr>
          <p:cNvPicPr/>
          <p:nvPr/>
        </p:nvPicPr>
        <p:blipFill>
          <a:blip r:embed="rId2" cstate="print">
            <a:duotone>
              <a:prstClr val="black"/>
              <a:schemeClr val="accent3">
                <a:tint val="45000"/>
                <a:satMod val="400000"/>
              </a:schemeClr>
            </a:duotone>
          </a:blip>
          <a:srcRect/>
          <a:stretch>
            <a:fillRect/>
          </a:stretch>
        </p:blipFill>
        <p:spPr bwMode="auto">
          <a:xfrm>
            <a:off x="7524328" y="116632"/>
            <a:ext cx="1038225" cy="15335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2893AC1-B721-41C9-846F-CA03FFD8C21A}"/>
              </a:ext>
            </a:extLst>
          </p:cNvPr>
          <p:cNvSpPr>
            <a:spLocks noGrp="1"/>
          </p:cNvSpPr>
          <p:nvPr>
            <p:ph type="title"/>
          </p:nvPr>
        </p:nvSpPr>
        <p:spPr>
          <a:xfrm>
            <a:off x="1366838" y="115888"/>
            <a:ext cx="7777162" cy="563562"/>
          </a:xfrm>
        </p:spPr>
        <p:txBody>
          <a:bodyPr/>
          <a:lstStyle/>
          <a:p>
            <a:pPr>
              <a:defRPr/>
            </a:pPr>
            <a:r>
              <a:rPr lang="sl-SI" sz="3600" b="1" dirty="0">
                <a:effectLst>
                  <a:outerShdw blurRad="38100" dist="38100" dir="2700000" algn="tl">
                    <a:srgbClr val="000000">
                      <a:alpha val="43137"/>
                    </a:srgbClr>
                  </a:outerShdw>
                </a:effectLst>
              </a:rPr>
              <a:t>CANKAR IN NJEGOVE LJUBEZNI</a:t>
            </a:r>
            <a:endParaRPr lang="sl-SI" sz="3600" dirty="0"/>
          </a:p>
        </p:txBody>
      </p:sp>
      <p:sp>
        <p:nvSpPr>
          <p:cNvPr id="3" name="Ograda vsebine 2">
            <a:extLst>
              <a:ext uri="{FF2B5EF4-FFF2-40B4-BE49-F238E27FC236}">
                <a16:creationId xmlns:a16="http://schemas.microsoft.com/office/drawing/2014/main" id="{DF00B9B4-1B77-4F58-8114-89E6C38DABBD}"/>
              </a:ext>
            </a:extLst>
          </p:cNvPr>
          <p:cNvSpPr>
            <a:spLocks noGrp="1"/>
          </p:cNvSpPr>
          <p:nvPr>
            <p:ph idx="1"/>
          </p:nvPr>
        </p:nvSpPr>
        <p:spPr>
          <a:xfrm>
            <a:off x="1331913" y="765175"/>
            <a:ext cx="7239000" cy="5903913"/>
          </a:xfrm>
        </p:spPr>
        <p:txBody>
          <a:bodyPr/>
          <a:lstStyle/>
          <a:p>
            <a:pPr>
              <a:buFontTx/>
              <a:buNone/>
              <a:defRPr/>
            </a:pPr>
            <a:r>
              <a:rPr lang="sl-SI" sz="1800" dirty="0">
                <a:effectLst>
                  <a:outerShdw blurRad="38100" dist="38100" dir="2700000" algn="tl">
                    <a:srgbClr val="000000">
                      <a:alpha val="43137"/>
                    </a:srgbClr>
                  </a:outerShdw>
                </a:effectLst>
              </a:rPr>
              <a:t>Izsek iz Cankarjevega pisma, datiranega 13. julija 1898: </a:t>
            </a:r>
          </a:p>
          <a:p>
            <a:pPr>
              <a:buFontTx/>
              <a:buNone/>
              <a:defRPr/>
            </a:pPr>
            <a:r>
              <a:rPr lang="sl-SI" sz="1400" i="1" dirty="0">
                <a:effectLst>
                  <a:outerShdw blurRad="38100" dist="38100" dir="2700000" algn="tl">
                    <a:srgbClr val="000000">
                      <a:alpha val="43137"/>
                    </a:srgbClr>
                  </a:outerShdw>
                </a:effectLst>
              </a:rPr>
              <a:t>»Ljubljena Anica!</a:t>
            </a:r>
            <a:endParaRPr lang="sl-SI" sz="1400" dirty="0">
              <a:effectLst>
                <a:outerShdw blurRad="38100" dist="38100" dir="2700000" algn="tl">
                  <a:srgbClr val="000000">
                    <a:alpha val="43137"/>
                  </a:srgbClr>
                </a:outerShdw>
              </a:effectLst>
            </a:endParaRPr>
          </a:p>
          <a:p>
            <a:pPr>
              <a:buFontTx/>
              <a:buNone/>
              <a:defRPr/>
            </a:pPr>
            <a:r>
              <a:rPr lang="sl-SI" sz="1400" i="1" dirty="0">
                <a:effectLst>
                  <a:outerShdw blurRad="38100" dist="38100" dir="2700000" algn="tl">
                    <a:srgbClr val="000000">
                      <a:alpha val="43137"/>
                    </a:srgbClr>
                  </a:outerShdw>
                </a:effectLst>
              </a:rPr>
              <a:t>Nocoj Ti pišem pozno; zunaj je prekrasna noč, nebó je </a:t>
            </a:r>
            <a:r>
              <a:rPr lang="sl-SI" sz="1400" i="1" dirty="0" err="1">
                <a:effectLst>
                  <a:outerShdw blurRad="38100" dist="38100" dir="2700000" algn="tl">
                    <a:srgbClr val="000000">
                      <a:alpha val="43137"/>
                    </a:srgbClr>
                  </a:outerShdw>
                </a:effectLst>
              </a:rPr>
              <a:t>temnosinje</a:t>
            </a:r>
            <a:r>
              <a:rPr lang="sl-SI" sz="1400" i="1" dirty="0">
                <a:effectLst>
                  <a:outerShdw blurRad="38100" dist="38100" dir="2700000" algn="tl">
                    <a:srgbClr val="000000">
                      <a:alpha val="43137"/>
                    </a:srgbClr>
                  </a:outerShdw>
                </a:effectLst>
              </a:rPr>
              <a:t> in tisoč bledih zvezd trpeče visoko gori in odseva v morju, kakor bi se lesketalo na dnu neštevilno svetlih kristalov. Moje okno je odprto in v obraz mi diha hladni nočni zrak; - a jaz - </a:t>
            </a:r>
            <a:r>
              <a:rPr lang="sl-SI" sz="1400" i="1" dirty="0" err="1">
                <a:effectLst>
                  <a:outerShdw blurRad="38100" dist="38100" dir="2700000" algn="tl">
                    <a:srgbClr val="000000">
                      <a:alpha val="43137"/>
                    </a:srgbClr>
                  </a:outerShdw>
                </a:effectLst>
              </a:rPr>
              <a:t>jaz</a:t>
            </a:r>
            <a:r>
              <a:rPr lang="sl-SI" sz="1400" i="1" dirty="0">
                <a:effectLst>
                  <a:outerShdw blurRad="38100" dist="38100" dir="2700000" algn="tl">
                    <a:srgbClr val="000000">
                      <a:alpha val="43137"/>
                    </a:srgbClr>
                  </a:outerShdw>
                </a:effectLst>
              </a:rPr>
              <a:t> sem pozabil, da Te ne morem več objeti in ne poljubiti, da ne vidim Tvojih </a:t>
            </a:r>
            <a:r>
              <a:rPr lang="sl-SI" sz="1400" i="1" dirty="0" err="1">
                <a:effectLst>
                  <a:outerShdw blurRad="38100" dist="38100" dir="2700000" algn="tl">
                    <a:srgbClr val="000000">
                      <a:alpha val="43137"/>
                    </a:srgbClr>
                  </a:outerShdw>
                </a:effectLst>
              </a:rPr>
              <a:t>očij</a:t>
            </a:r>
            <a:r>
              <a:rPr lang="sl-SI" sz="1400" i="1" dirty="0">
                <a:effectLst>
                  <a:outerShdw blurRad="38100" dist="38100" dir="2700000" algn="tl">
                    <a:srgbClr val="000000">
                      <a:alpha val="43137"/>
                    </a:srgbClr>
                  </a:outerShdw>
                </a:effectLst>
              </a:rPr>
              <a:t>, ne            Tvojih smehljajočih ustnic - in zdi se mi, da stojiš poleg mene in da govorim s teboj - opojne besede, polne ljubezni in jasnega razkošja …</a:t>
            </a:r>
            <a:endParaRPr lang="sl-SI" sz="1400" dirty="0">
              <a:effectLst>
                <a:outerShdw blurRad="38100" dist="38100" dir="2700000" algn="tl">
                  <a:srgbClr val="000000">
                    <a:alpha val="43137"/>
                  </a:srgbClr>
                </a:outerShdw>
              </a:effectLst>
            </a:endParaRPr>
          </a:p>
          <a:p>
            <a:pPr>
              <a:buFontTx/>
              <a:buNone/>
              <a:defRPr/>
            </a:pPr>
            <a:r>
              <a:rPr lang="sl-SI" sz="1400" i="1" dirty="0">
                <a:effectLst>
                  <a:outerShdw blurRad="38100" dist="38100" dir="2700000" algn="tl">
                    <a:srgbClr val="000000">
                      <a:alpha val="43137"/>
                    </a:srgbClr>
                  </a:outerShdw>
                </a:effectLst>
              </a:rPr>
              <a:t>Anica - kako se je odprlo meni nebo od tistega čudovitega dne, ko sem se prvikrat dotaknil s svojimi trepetajočimi ustni Tvojega obraza … Vse, kar je bilo v moji duši lepega in plemenitega, vzcvetelo je hipoma, kakor </a:t>
            </a:r>
            <a:r>
              <a:rPr lang="sl-SI" sz="1400" i="1" dirty="0" err="1">
                <a:effectLst>
                  <a:outerShdw blurRad="38100" dist="38100" dir="2700000" algn="tl">
                    <a:srgbClr val="000000">
                      <a:alpha val="43137"/>
                    </a:srgbClr>
                  </a:outerShdw>
                </a:effectLst>
              </a:rPr>
              <a:t>vzcvete</a:t>
            </a:r>
            <a:r>
              <a:rPr lang="sl-SI" sz="1400" i="1" dirty="0">
                <a:effectLst>
                  <a:outerShdw blurRad="38100" dist="38100" dir="2700000" algn="tl">
                    <a:srgbClr val="000000">
                      <a:alpha val="43137"/>
                    </a:srgbClr>
                  </a:outerShdw>
                </a:effectLst>
              </a:rPr>
              <a:t> roža, kadar posijejo nanjo topli jutranji žarki. Nikdar poprej nisem tako gorko čutil vso lepoto in poezijo krog sebe in v svojem srcu, kakor jo čutim zdaj v spominih nate in omamljen od ljubezni. V vonju </a:t>
            </a:r>
            <a:r>
              <a:rPr lang="sl-SI" sz="1400" i="1" dirty="0" err="1">
                <a:effectLst>
                  <a:outerShdw blurRad="38100" dist="38100" dir="2700000" algn="tl">
                    <a:srgbClr val="000000">
                      <a:alpha val="43137"/>
                    </a:srgbClr>
                  </a:outerShdw>
                </a:effectLst>
              </a:rPr>
              <a:t>polovenele</a:t>
            </a:r>
            <a:r>
              <a:rPr lang="sl-SI" sz="1400" i="1" dirty="0">
                <a:effectLst>
                  <a:outerShdw blurRad="38100" dist="38100" dir="2700000" algn="tl">
                    <a:srgbClr val="000000">
                      <a:alpha val="43137"/>
                    </a:srgbClr>
                  </a:outerShdw>
                </a:effectLst>
              </a:rPr>
              <a:t> rože, v glasu oddaljene strune, v šepetanju morja in v dihu večernega vetra - zdi se mi, da čutim isto, kar vstaja tiho in nejasno v moji duši … To so tiste zamolčane besede, ki jih nisem govoril, ko sem Te objemal krog pasu - to je moja ljubezen, polna hrepenenja, otožnosti in sreče - to je poezija, ki plava krog Tvojega krasnega obraza kot svetla </a:t>
            </a:r>
            <a:r>
              <a:rPr lang="sl-SI" sz="1400" i="1" dirty="0" err="1">
                <a:effectLst>
                  <a:outerShdw blurRad="38100" dist="38100" dir="2700000" algn="tl">
                    <a:srgbClr val="000000">
                      <a:alpha val="43137"/>
                    </a:srgbClr>
                  </a:outerShdw>
                </a:effectLst>
              </a:rPr>
              <a:t>glorijola</a:t>
            </a:r>
            <a:r>
              <a:rPr lang="sl-SI" sz="1400" i="1" dirty="0">
                <a:effectLst>
                  <a:outerShdw blurRad="38100" dist="38100" dir="2700000" algn="tl">
                    <a:srgbClr val="000000">
                      <a:alpha val="43137"/>
                    </a:srgbClr>
                  </a:outerShdw>
                </a:effectLst>
              </a:rPr>
              <a:t> …« </a:t>
            </a:r>
          </a:p>
          <a:p>
            <a:pPr>
              <a:buFontTx/>
              <a:buNone/>
              <a:defRPr/>
            </a:pPr>
            <a:endParaRPr lang="sl-SI" sz="1200" b="1" dirty="0">
              <a:effectLst>
                <a:outerShdw blurRad="38100" dist="38100" dir="2700000" algn="tl">
                  <a:srgbClr val="000000">
                    <a:alpha val="43137"/>
                  </a:srgbClr>
                </a:outerShdw>
              </a:effectLst>
            </a:endParaRPr>
          </a:p>
          <a:p>
            <a:pPr>
              <a:buFontTx/>
              <a:buNone/>
              <a:defRPr/>
            </a:pPr>
            <a:r>
              <a:rPr lang="sl-SI" sz="2800" b="1" dirty="0">
                <a:effectLst>
                  <a:outerShdw blurRad="38100" dist="38100" dir="2700000" algn="tl">
                    <a:srgbClr val="000000">
                      <a:alpha val="43137"/>
                    </a:srgbClr>
                  </a:outerShdw>
                </a:effectLst>
              </a:rPr>
              <a:t>MINKA LUŠIN</a:t>
            </a:r>
            <a:endParaRPr lang="sl-SI" sz="1800" dirty="0"/>
          </a:p>
          <a:p>
            <a:pPr>
              <a:buFont typeface="Arial" pitchFamily="34" charset="0"/>
              <a:buChar char="•"/>
              <a:defRPr/>
            </a:pPr>
            <a:r>
              <a:rPr lang="sl-SI" sz="1600" dirty="0">
                <a:effectLst>
                  <a:outerShdw blurRad="38100" dist="38100" dir="2700000" algn="tl">
                    <a:srgbClr val="000000">
                      <a:alpha val="43137"/>
                    </a:srgbClr>
                  </a:outerShdw>
                </a:effectLst>
              </a:rPr>
              <a:t>Anina starejša sestra</a:t>
            </a:r>
          </a:p>
          <a:p>
            <a:pPr>
              <a:buFont typeface="Arial" pitchFamily="34" charset="0"/>
              <a:buChar char="•"/>
              <a:defRPr/>
            </a:pPr>
            <a:r>
              <a:rPr lang="sl-SI" sz="1600" dirty="0">
                <a:effectLst>
                  <a:outerShdw blurRad="38100" dist="38100" dir="2700000" algn="tl">
                    <a:srgbClr val="000000">
                      <a:alpha val="43137"/>
                    </a:srgbClr>
                  </a:outerShdw>
                </a:effectLst>
              </a:rPr>
              <a:t>po vrnitvi iz Pulja, oktobra 1898 in na Dunaju</a:t>
            </a:r>
          </a:p>
          <a:p>
            <a:pPr>
              <a:buFont typeface="Arial" pitchFamily="34" charset="0"/>
              <a:buChar char="•"/>
              <a:defRPr/>
            </a:pPr>
            <a:r>
              <a:rPr lang="sl-SI" sz="1600" dirty="0">
                <a:effectLst>
                  <a:outerShdw blurRad="38100" dist="38100" dir="2700000" algn="tl">
                    <a:srgbClr val="000000">
                      <a:alpha val="43137"/>
                    </a:srgbClr>
                  </a:outerShdw>
                </a:effectLst>
              </a:rPr>
              <a:t> v pesmi Oblatil sem ljubezen tvojo čisto se dotika razmerja do obeh sester</a:t>
            </a:r>
          </a:p>
          <a:p>
            <a:pPr>
              <a:buFont typeface="Arial" pitchFamily="34" charset="0"/>
              <a:buChar char="•"/>
              <a:defRPr/>
            </a:pPr>
            <a:r>
              <a:rPr lang="sl-SI" sz="1600" dirty="0">
                <a:effectLst>
                  <a:outerShdw blurRad="38100" dist="38100" dir="2700000" algn="tl">
                    <a:srgbClr val="000000">
                      <a:alpha val="43137"/>
                    </a:srgbClr>
                  </a:outerShdw>
                </a:effectLst>
              </a:rPr>
              <a:t>Epilog k Vinjetam, nanjo spominja Minkin lik v Martinu Kačurju, črtici Dunaj poleti in Rdeča lisa.</a:t>
            </a:r>
          </a:p>
          <a:p>
            <a:pPr>
              <a:buFont typeface="Arial" pitchFamily="34" charset="0"/>
              <a:buChar char="•"/>
              <a:defRPr/>
            </a:pPr>
            <a:endParaRPr lang="sl-SI" sz="2800" b="1"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39D6BBC-CD16-4B74-8E55-E1B8D3E36162}"/>
              </a:ext>
            </a:extLst>
          </p:cNvPr>
          <p:cNvSpPr>
            <a:spLocks noGrp="1"/>
          </p:cNvSpPr>
          <p:nvPr>
            <p:ph type="title"/>
          </p:nvPr>
        </p:nvSpPr>
        <p:spPr>
          <a:xfrm>
            <a:off x="1403350" y="0"/>
            <a:ext cx="7315200" cy="706438"/>
          </a:xfrm>
        </p:spPr>
        <p:txBody>
          <a:bodyPr/>
          <a:lstStyle/>
          <a:p>
            <a:pPr>
              <a:defRPr/>
            </a:pPr>
            <a:r>
              <a:rPr lang="sl-SI" sz="4000" b="1" dirty="0">
                <a:effectLst>
                  <a:outerShdw blurRad="38100" dist="38100" dir="2700000" algn="tl">
                    <a:srgbClr val="000000">
                      <a:alpha val="43137"/>
                    </a:srgbClr>
                  </a:outerShdw>
                </a:effectLst>
              </a:rPr>
              <a:t>TUJE ŽIVLJENJE</a:t>
            </a:r>
            <a:endParaRPr lang="sl-SI" sz="4000" dirty="0"/>
          </a:p>
        </p:txBody>
      </p:sp>
      <p:sp>
        <p:nvSpPr>
          <p:cNvPr id="3" name="Ograda vsebine 2">
            <a:extLst>
              <a:ext uri="{FF2B5EF4-FFF2-40B4-BE49-F238E27FC236}">
                <a16:creationId xmlns:a16="http://schemas.microsoft.com/office/drawing/2014/main" id="{DD598816-DC96-4DCE-8558-747FAB35B1C9}"/>
              </a:ext>
            </a:extLst>
          </p:cNvPr>
          <p:cNvSpPr>
            <a:spLocks noGrp="1"/>
          </p:cNvSpPr>
          <p:nvPr>
            <p:ph idx="1"/>
          </p:nvPr>
        </p:nvSpPr>
        <p:spPr>
          <a:xfrm>
            <a:off x="1258888" y="620713"/>
            <a:ext cx="7885112" cy="6237287"/>
          </a:xfrm>
        </p:spPr>
        <p:txBody>
          <a:bodyPr/>
          <a:lstStyle/>
          <a:p>
            <a:pPr>
              <a:buFontTx/>
              <a:buNone/>
              <a:defRPr/>
            </a:pPr>
            <a:r>
              <a:rPr lang="sl-SI" sz="2400" b="1" dirty="0">
                <a:effectLst>
                  <a:outerShdw blurRad="38100" dist="38100" dir="2700000" algn="tl">
                    <a:srgbClr val="000000">
                      <a:alpha val="43137"/>
                    </a:srgbClr>
                  </a:outerShdw>
                </a:effectLst>
              </a:rPr>
              <a:t>ZASNOVA</a:t>
            </a:r>
          </a:p>
          <a:p>
            <a:pPr>
              <a:defRPr/>
            </a:pPr>
            <a:r>
              <a:rPr lang="sl-SI" sz="1400" dirty="0">
                <a:effectLst>
                  <a:outerShdw blurRad="38100" dist="38100" dir="2700000" algn="tl">
                    <a:srgbClr val="000000">
                      <a:alpha val="43137"/>
                    </a:srgbClr>
                  </a:outerShdw>
                </a:effectLst>
              </a:rPr>
              <a:t>skrbno zasnovana, nikoli izdana knjiga </a:t>
            </a:r>
            <a:r>
              <a:rPr lang="sl-SI" sz="1400" i="1" dirty="0">
                <a:effectLst>
                  <a:outerShdw blurRad="38100" dist="38100" dir="2700000" algn="tl">
                    <a:srgbClr val="000000">
                      <a:alpha val="43137"/>
                    </a:srgbClr>
                  </a:outerShdw>
                </a:effectLst>
              </a:rPr>
              <a:t>Moja njiva</a:t>
            </a:r>
            <a:r>
              <a:rPr lang="sl-SI" sz="1400" dirty="0">
                <a:effectLst>
                  <a:outerShdw blurRad="38100" dist="38100" dir="2700000" algn="tl">
                    <a:srgbClr val="000000">
                      <a:alpha val="43137"/>
                    </a:srgbClr>
                  </a:outerShdw>
                </a:effectLst>
              </a:rPr>
              <a:t>, kamor 1914 uvrstil posebno poglavje z naslovom </a:t>
            </a:r>
            <a:r>
              <a:rPr lang="sl-SI" sz="1400" i="1" dirty="0">
                <a:effectLst>
                  <a:outerShdw blurRad="38100" dist="38100" dir="2700000" algn="tl">
                    <a:srgbClr val="000000">
                      <a:alpha val="43137"/>
                    </a:srgbClr>
                  </a:outerShdw>
                </a:effectLst>
              </a:rPr>
              <a:t>Iz tujega življenja</a:t>
            </a:r>
            <a:endParaRPr lang="sl-SI" sz="1400" dirty="0">
              <a:effectLst>
                <a:outerShdw blurRad="38100" dist="38100" dir="2700000" algn="tl">
                  <a:srgbClr val="000000">
                    <a:alpha val="43137"/>
                  </a:srgbClr>
                </a:outerShdw>
              </a:effectLst>
            </a:endParaRPr>
          </a:p>
          <a:p>
            <a:pPr>
              <a:defRPr/>
            </a:pPr>
            <a:r>
              <a:rPr lang="sl-SI" sz="1400" dirty="0">
                <a:effectLst>
                  <a:outerShdw blurRad="38100" dist="38100" dir="2700000" algn="tl">
                    <a:srgbClr val="000000">
                      <a:alpha val="43137"/>
                    </a:srgbClr>
                  </a:outerShdw>
                </a:effectLst>
              </a:rPr>
              <a:t>zbere cikel najlepših, najbolj mojstrsko izdelanih črtic o živalih</a:t>
            </a:r>
          </a:p>
          <a:p>
            <a:pPr>
              <a:defRPr/>
            </a:pPr>
            <a:r>
              <a:rPr lang="sl-SI" sz="1400" dirty="0">
                <a:effectLst>
                  <a:outerShdw blurRad="38100" dist="38100" dir="2700000" algn="tl">
                    <a:srgbClr val="000000">
                      <a:alpha val="43137"/>
                    </a:srgbClr>
                  </a:outerShdw>
                </a:effectLst>
              </a:rPr>
              <a:t>osem črtic pisatelj napisal v letih 1911 in 1914 na Rožniku</a:t>
            </a:r>
          </a:p>
          <a:p>
            <a:pPr>
              <a:defRPr/>
            </a:pPr>
            <a:r>
              <a:rPr lang="sl-SI" sz="1400" dirty="0">
                <a:effectLst>
                  <a:outerShdw blurRad="38100" dist="38100" dir="2700000" algn="tl">
                    <a:srgbClr val="000000">
                      <a:alpha val="43137"/>
                    </a:srgbClr>
                  </a:outerShdw>
                </a:effectLst>
              </a:rPr>
              <a:t>Cankarjevo opisovanje živali šlo skozi več stopenj </a:t>
            </a:r>
            <a:r>
              <a:rPr lang="sl-SI" sz="1400" dirty="0">
                <a:effectLst>
                  <a:outerShdw blurRad="38100" dist="38100" dir="2700000" algn="tl">
                    <a:srgbClr val="000000">
                      <a:alpha val="43137"/>
                    </a:srgbClr>
                  </a:outerShdw>
                </a:effectLst>
                <a:sym typeface="Wingdings"/>
              </a:rPr>
              <a:t></a:t>
            </a:r>
            <a:r>
              <a:rPr lang="sl-SI" sz="1400" dirty="0">
                <a:effectLst>
                  <a:outerShdw blurRad="38100" dist="38100" dir="2700000" algn="tl">
                    <a:srgbClr val="000000">
                      <a:alpha val="43137"/>
                    </a:srgbClr>
                  </a:outerShdw>
                </a:effectLst>
              </a:rPr>
              <a:t> od prvih poskusov na pričetku njegove literarne poti do zadnje njegove knjige. V dveh iz med najzgodnejših črtic Jež in Pod streho riše živali v njihovem svojevrstnem okolju, v zgodbah kjer nastopajo kot tipične predstavnice svoje vrste, njihovo razmerje do človeka pa je naravno in neprizadeto. Kasneje jih ne kaže več v zanimivih položajih, v katerih jih je opazoval kot gledalec, temveč kot bitja, ki so začela trkati na človeško vest. </a:t>
            </a:r>
          </a:p>
          <a:p>
            <a:pPr>
              <a:defRPr/>
            </a:pPr>
            <a:r>
              <a:rPr lang="sl-SI" sz="1400" dirty="0">
                <a:effectLst>
                  <a:outerShdw blurRad="38100" dist="38100" dir="2700000" algn="tl">
                    <a:srgbClr val="000000">
                      <a:alpha val="43137"/>
                    </a:srgbClr>
                  </a:outerShdw>
                </a:effectLst>
              </a:rPr>
              <a:t>obsoja človeško nasilje nad živalmi</a:t>
            </a:r>
          </a:p>
          <a:p>
            <a:pPr>
              <a:buFontTx/>
              <a:buNone/>
              <a:defRPr/>
            </a:pPr>
            <a:r>
              <a:rPr lang="sl-SI" sz="2400" b="1" dirty="0">
                <a:effectLst>
                  <a:outerShdw blurRad="38100" dist="38100" dir="2700000" algn="tl">
                    <a:srgbClr val="000000">
                      <a:alpha val="43137"/>
                    </a:srgbClr>
                  </a:outerShdw>
                </a:effectLst>
              </a:rPr>
              <a:t>OSEM ČRTIC</a:t>
            </a:r>
          </a:p>
          <a:p>
            <a:pPr algn="ctr">
              <a:buFontTx/>
              <a:buNone/>
              <a:defRPr/>
            </a:pPr>
            <a:r>
              <a:rPr lang="sl-SI" sz="1200" b="1" dirty="0">
                <a:effectLst>
                  <a:outerShdw blurRad="38100" dist="38100" dir="2700000" algn="tl">
                    <a:srgbClr val="000000">
                      <a:alpha val="43137"/>
                    </a:srgbClr>
                  </a:outerShdw>
                </a:effectLst>
              </a:rPr>
              <a:t>ISTRSKI OSEL</a:t>
            </a:r>
            <a:r>
              <a:rPr lang="sl-SI" sz="1200" dirty="0">
                <a:effectLst>
                  <a:outerShdw blurRad="38100" dist="38100" dir="2700000" algn="tl">
                    <a:srgbClr val="000000">
                      <a:alpha val="43137"/>
                    </a:srgbClr>
                  </a:outerShdw>
                </a:effectLst>
              </a:rPr>
              <a:t> </a:t>
            </a:r>
            <a:r>
              <a:rPr lang="sl-SI" sz="1100" dirty="0">
                <a:effectLst>
                  <a:outerShdw blurRad="38100" dist="38100" dir="2700000" algn="tl">
                    <a:srgbClr val="000000">
                      <a:alpha val="43137"/>
                    </a:srgbClr>
                  </a:outerShdw>
                </a:effectLst>
              </a:rPr>
              <a:t>Gre za časniško poročilo o oslih, ki jih je kupilo v Italiji nekdanje cesarsko namestništvu v Zadru za poplemenitenje oslovskega rodu v Dalmaciji. Poročilo je najprej objavil nemški ljubljanski časnik </a:t>
            </a:r>
            <a:r>
              <a:rPr lang="sl-SI" sz="1100" dirty="0" err="1">
                <a:effectLst>
                  <a:outerShdw blurRad="38100" dist="38100" dir="2700000" algn="tl">
                    <a:srgbClr val="000000">
                      <a:alpha val="43137"/>
                    </a:srgbClr>
                  </a:outerShdw>
                </a:effectLst>
              </a:rPr>
              <a:t>Laibacher</a:t>
            </a:r>
            <a:r>
              <a:rPr lang="sl-SI" sz="1100" dirty="0">
                <a:effectLst>
                  <a:outerShdw blurRad="38100" dist="38100" dir="2700000" algn="tl">
                    <a:srgbClr val="000000">
                      <a:alpha val="43137"/>
                    </a:srgbClr>
                  </a:outerShdw>
                </a:effectLst>
              </a:rPr>
              <a:t> </a:t>
            </a:r>
            <a:r>
              <a:rPr lang="sl-SI" sz="1100" dirty="0" err="1">
                <a:effectLst>
                  <a:outerShdw blurRad="38100" dist="38100" dir="2700000" algn="tl">
                    <a:srgbClr val="000000">
                      <a:alpha val="43137"/>
                    </a:srgbClr>
                  </a:outerShdw>
                </a:effectLst>
              </a:rPr>
              <a:t>Tagblatt</a:t>
            </a:r>
            <a:r>
              <a:rPr lang="sl-SI" sz="1100" dirty="0">
                <a:effectLst>
                  <a:outerShdw blurRad="38100" dist="38100" dir="2700000" algn="tl">
                    <a:srgbClr val="000000">
                      <a:alpha val="43137"/>
                    </a:srgbClr>
                  </a:outerShdw>
                </a:effectLst>
              </a:rPr>
              <a:t> (15.2.1873), za njim pa kakšnih 35 let kasneje še </a:t>
            </a:r>
            <a:r>
              <a:rPr lang="sl-SI" sz="1100" dirty="0" err="1">
                <a:effectLst>
                  <a:outerShdw blurRad="38100" dist="38100" dir="2700000" algn="tl">
                    <a:srgbClr val="000000">
                      <a:alpha val="43137"/>
                    </a:srgbClr>
                  </a:outerShdw>
                </a:effectLst>
              </a:rPr>
              <a:t>Laibacher</a:t>
            </a:r>
            <a:r>
              <a:rPr lang="sl-SI" sz="1100" dirty="0">
                <a:effectLst>
                  <a:outerShdw blurRad="38100" dist="38100" dir="2700000" algn="tl">
                    <a:srgbClr val="000000">
                      <a:alpha val="43137"/>
                    </a:srgbClr>
                  </a:outerShdw>
                </a:effectLst>
              </a:rPr>
              <a:t> </a:t>
            </a:r>
            <a:r>
              <a:rPr lang="sl-SI" sz="1100" dirty="0" err="1">
                <a:effectLst>
                  <a:outerShdw blurRad="38100" dist="38100" dir="2700000" algn="tl">
                    <a:srgbClr val="000000">
                      <a:alpha val="43137"/>
                    </a:srgbClr>
                  </a:outerShdw>
                </a:effectLst>
              </a:rPr>
              <a:t>Zeitung</a:t>
            </a:r>
            <a:r>
              <a:rPr lang="sl-SI" sz="1100" dirty="0">
                <a:effectLst>
                  <a:outerShdw blurRad="38100" dist="38100" dir="2700000" algn="tl">
                    <a:srgbClr val="000000">
                      <a:alpha val="43137"/>
                    </a:srgbClr>
                  </a:outerShdw>
                </a:effectLst>
              </a:rPr>
              <a:t>, ki je izhajal od leta 1783 do 1918 tudi v Ljubljani. Cankar je dogodek prenesel iz Dalmacije v istrsko okolje, ki je našemu bolj domače.</a:t>
            </a:r>
          </a:p>
          <a:p>
            <a:pPr algn="ctr">
              <a:buFontTx/>
              <a:buNone/>
              <a:defRPr/>
            </a:pPr>
            <a:r>
              <a:rPr lang="sl-SI" sz="1200" b="1" dirty="0">
                <a:effectLst>
                  <a:outerShdw blurRad="38100" dist="38100" dir="2700000" algn="tl">
                    <a:srgbClr val="000000">
                      <a:alpha val="43137"/>
                    </a:srgbClr>
                  </a:outerShdw>
                </a:effectLst>
              </a:rPr>
              <a:t>SOVA</a:t>
            </a:r>
            <a:endParaRPr lang="sl-SI" sz="1200" dirty="0">
              <a:effectLst>
                <a:outerShdw blurRad="38100" dist="38100" dir="2700000" algn="tl">
                  <a:srgbClr val="000000">
                    <a:alpha val="43137"/>
                  </a:srgbClr>
                </a:outerShdw>
              </a:effectLst>
            </a:endParaRPr>
          </a:p>
          <a:p>
            <a:pPr algn="ctr">
              <a:buFontTx/>
              <a:buNone/>
              <a:defRPr/>
            </a:pPr>
            <a:r>
              <a:rPr lang="sl-SI" sz="1200" b="1" dirty="0">
                <a:effectLst>
                  <a:outerShdw blurRad="38100" dist="38100" dir="2700000" algn="tl">
                    <a:srgbClr val="000000">
                      <a:alpha val="43137"/>
                    </a:srgbClr>
                  </a:outerShdw>
                </a:effectLst>
              </a:rPr>
              <a:t>MAJSKA NOČ</a:t>
            </a:r>
            <a:r>
              <a:rPr lang="sl-SI" sz="1200" dirty="0">
                <a:effectLst>
                  <a:outerShdw blurRad="38100" dist="38100" dir="2700000" algn="tl">
                    <a:srgbClr val="000000">
                      <a:alpha val="43137"/>
                    </a:srgbClr>
                  </a:outerShdw>
                </a:effectLst>
              </a:rPr>
              <a:t> </a:t>
            </a:r>
          </a:p>
          <a:p>
            <a:pPr algn="ctr">
              <a:buFontTx/>
              <a:buNone/>
              <a:defRPr/>
            </a:pPr>
            <a:r>
              <a:rPr lang="sl-SI" sz="1200" b="1" dirty="0">
                <a:effectLst>
                  <a:outerShdw blurRad="38100" dist="38100" dir="2700000" algn="tl">
                    <a:srgbClr val="000000">
                      <a:alpha val="43137"/>
                    </a:srgbClr>
                  </a:outerShdw>
                </a:effectLst>
              </a:rPr>
              <a:t>MUHE</a:t>
            </a:r>
            <a:endParaRPr lang="sl-SI" sz="1200" dirty="0">
              <a:effectLst>
                <a:outerShdw blurRad="38100" dist="38100" dir="2700000" algn="tl">
                  <a:srgbClr val="000000">
                    <a:alpha val="43137"/>
                  </a:srgbClr>
                </a:outerShdw>
              </a:effectLst>
            </a:endParaRPr>
          </a:p>
          <a:p>
            <a:pPr algn="ctr">
              <a:buFontTx/>
              <a:buNone/>
              <a:defRPr/>
            </a:pPr>
            <a:r>
              <a:rPr lang="sl-SI" sz="1200" b="1" dirty="0">
                <a:effectLst>
                  <a:outerShdw blurRad="38100" dist="38100" dir="2700000" algn="tl">
                    <a:srgbClr val="000000">
                      <a:alpha val="43137"/>
                    </a:srgbClr>
                  </a:outerShdw>
                </a:effectLst>
              </a:rPr>
              <a:t>PSI</a:t>
            </a:r>
            <a:endParaRPr lang="sl-SI" sz="1200" dirty="0">
              <a:effectLst>
                <a:outerShdw blurRad="38100" dist="38100" dir="2700000" algn="tl">
                  <a:srgbClr val="000000">
                    <a:alpha val="43137"/>
                  </a:srgbClr>
                </a:outerShdw>
              </a:effectLst>
            </a:endParaRPr>
          </a:p>
          <a:p>
            <a:pPr algn="r">
              <a:buFontTx/>
              <a:buNone/>
              <a:defRPr/>
            </a:pPr>
            <a:r>
              <a:rPr lang="sl-SI" sz="1200" b="1" dirty="0">
                <a:effectLst>
                  <a:outerShdw blurRad="38100" dist="38100" dir="2700000" algn="tl">
                    <a:srgbClr val="000000">
                      <a:alpha val="43137"/>
                    </a:srgbClr>
                  </a:outerShdw>
                </a:effectLst>
              </a:rPr>
              <a:t>LISJAK</a:t>
            </a:r>
            <a:r>
              <a:rPr lang="sl-SI" sz="1200" dirty="0">
                <a:effectLst>
                  <a:outerShdw blurRad="38100" dist="38100" dir="2700000" algn="tl">
                    <a:srgbClr val="000000">
                      <a:alpha val="43137"/>
                    </a:srgbClr>
                  </a:outerShdw>
                </a:effectLst>
              </a:rPr>
              <a:t>  </a:t>
            </a:r>
            <a:r>
              <a:rPr lang="sl-SI" sz="1100" dirty="0">
                <a:effectLst>
                  <a:outerShdw blurRad="38100" dist="38100" dir="2700000" algn="tl">
                    <a:srgbClr val="000000">
                      <a:alpha val="43137"/>
                    </a:srgbClr>
                  </a:outerShdw>
                </a:effectLst>
              </a:rPr>
              <a:t>Po pripovedovanju Ančke </a:t>
            </a:r>
            <a:r>
              <a:rPr lang="sl-SI" sz="1100" dirty="0" err="1">
                <a:effectLst>
                  <a:outerShdw blurRad="38100" dist="38100" dir="2700000" algn="tl">
                    <a:srgbClr val="000000">
                      <a:alpha val="43137"/>
                    </a:srgbClr>
                  </a:outerShdw>
                </a:effectLst>
              </a:rPr>
              <a:t>Frazotove</a:t>
            </a:r>
            <a:r>
              <a:rPr lang="sl-SI" sz="1100" dirty="0">
                <a:effectLst>
                  <a:outerShdw blurRad="38100" dist="38100" dir="2700000" algn="tl">
                    <a:srgbClr val="000000">
                      <a:alpha val="43137"/>
                    </a:srgbClr>
                  </a:outerShdw>
                </a:effectLst>
              </a:rPr>
              <a:t> uredniku (16. novembra 1950) so domači na Rožniku našli v gozdu mladega lisjaka in ga privezali doma z verigo na lopo. Stara lisica je neko noč odvlekla lisjaka z lopo vred v goščavo, kjer pa se je zapletla, tako da so ga zjutraj spet našli in privedli nazaj. Nekoč so otroci lisjaka dražili; skočil je čez lopo in se na prekratki verigi zadušil. Ta zgodba je dala pisatelju snov za njegovo črtico.</a:t>
            </a:r>
          </a:p>
          <a:p>
            <a:pPr algn="ctr">
              <a:buFontTx/>
              <a:buNone/>
              <a:defRPr/>
            </a:pPr>
            <a:r>
              <a:rPr lang="sl-SI" sz="1200" b="1" dirty="0">
                <a:effectLst>
                  <a:outerShdw blurRad="38100" dist="38100" dir="2700000" algn="tl">
                    <a:srgbClr val="000000">
                      <a:alpha val="43137"/>
                    </a:srgbClr>
                  </a:outerShdw>
                </a:effectLst>
              </a:rPr>
              <a:t>FIRBEC</a:t>
            </a:r>
            <a:endParaRPr lang="sl-SI" sz="1200" dirty="0">
              <a:effectLst>
                <a:outerShdw blurRad="38100" dist="38100" dir="2700000" algn="tl">
                  <a:srgbClr val="000000">
                    <a:alpha val="43137"/>
                  </a:srgbClr>
                </a:outerShdw>
              </a:effectLst>
            </a:endParaRPr>
          </a:p>
          <a:p>
            <a:pPr algn="ctr">
              <a:buFontTx/>
              <a:buNone/>
              <a:defRPr/>
            </a:pPr>
            <a:r>
              <a:rPr lang="sl-SI" sz="1200" b="1" dirty="0">
                <a:effectLst>
                  <a:outerShdw blurRad="38100" dist="38100" dir="2700000" algn="tl">
                    <a:srgbClr val="000000">
                      <a:alpha val="43137"/>
                    </a:srgbClr>
                  </a:outerShdw>
                </a:effectLst>
              </a:rPr>
              <a:t>KAKADU</a:t>
            </a:r>
            <a:endParaRPr lang="sl-SI" sz="1200"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A4B0D79-80EF-4525-8901-5526FE675EA8}"/>
              </a:ext>
            </a:extLst>
          </p:cNvPr>
          <p:cNvSpPr>
            <a:spLocks noGrp="1"/>
          </p:cNvSpPr>
          <p:nvPr>
            <p:ph type="title"/>
          </p:nvPr>
        </p:nvSpPr>
        <p:spPr>
          <a:xfrm>
            <a:off x="1331913" y="188913"/>
            <a:ext cx="7315200" cy="777875"/>
          </a:xfrm>
        </p:spPr>
        <p:txBody>
          <a:bodyPr/>
          <a:lstStyle/>
          <a:p>
            <a:pPr>
              <a:defRPr/>
            </a:pPr>
            <a:r>
              <a:rPr lang="sl-SI" sz="4000" b="1" dirty="0">
                <a:effectLst>
                  <a:outerShdw blurRad="38100" dist="38100" dir="2700000" algn="tl">
                    <a:srgbClr val="000000">
                      <a:alpha val="43137"/>
                    </a:srgbClr>
                  </a:outerShdw>
                </a:effectLst>
              </a:rPr>
              <a:t>VIRI IN LITERATURA</a:t>
            </a:r>
          </a:p>
        </p:txBody>
      </p:sp>
      <p:sp>
        <p:nvSpPr>
          <p:cNvPr id="3" name="Ograda vsebine 2">
            <a:extLst>
              <a:ext uri="{FF2B5EF4-FFF2-40B4-BE49-F238E27FC236}">
                <a16:creationId xmlns:a16="http://schemas.microsoft.com/office/drawing/2014/main" id="{3B43542F-9E2A-4CF8-A322-576D21065D8F}"/>
              </a:ext>
            </a:extLst>
          </p:cNvPr>
          <p:cNvSpPr>
            <a:spLocks noGrp="1"/>
          </p:cNvSpPr>
          <p:nvPr>
            <p:ph idx="1"/>
          </p:nvPr>
        </p:nvSpPr>
        <p:spPr>
          <a:xfrm>
            <a:off x="1331913" y="981075"/>
            <a:ext cx="7704137" cy="5876925"/>
          </a:xfrm>
        </p:spPr>
        <p:txBody>
          <a:bodyPr/>
          <a:lstStyle/>
          <a:p>
            <a:pPr>
              <a:buFontTx/>
              <a:buNone/>
              <a:defRPr/>
            </a:pPr>
            <a:r>
              <a:rPr lang="sl-SI" sz="2000" b="1" dirty="0">
                <a:effectLst>
                  <a:outerShdw blurRad="38100" dist="38100" dir="2700000" algn="tl">
                    <a:srgbClr val="000000">
                      <a:alpha val="43137"/>
                    </a:srgbClr>
                  </a:outerShdw>
                </a:effectLst>
              </a:rPr>
              <a:t>INTERNETNI NASLOVI</a:t>
            </a:r>
            <a:endParaRPr lang="sl-SI" sz="2000" dirty="0">
              <a:effectLst>
                <a:outerShdw blurRad="38100" dist="38100" dir="2700000" algn="tl">
                  <a:srgbClr val="000000">
                    <a:alpha val="43137"/>
                  </a:srgbClr>
                </a:outerShdw>
              </a:effectLst>
            </a:endParaRPr>
          </a:p>
          <a:p>
            <a:pPr>
              <a:buFontTx/>
              <a:buNone/>
              <a:defRPr/>
            </a:pPr>
            <a:r>
              <a:rPr lang="sl-SI" sz="1600" b="1" dirty="0">
                <a:effectLst>
                  <a:outerShdw blurRad="38100" dist="38100" dir="2700000" algn="tl">
                    <a:srgbClr val="000000">
                      <a:alpha val="43137"/>
                    </a:srgbClr>
                  </a:outerShdw>
                </a:effectLst>
              </a:rPr>
              <a:t>Ljubice iz prejšnjih dni – CANKARJEVE PRVE LJUBEZNI</a:t>
            </a:r>
          </a:p>
          <a:p>
            <a:pPr>
              <a:buFontTx/>
              <a:buNone/>
              <a:defRPr/>
            </a:pPr>
            <a:r>
              <a:rPr lang="sl-SI" sz="1600" b="1" dirty="0">
                <a:effectLst>
                  <a:outerShdw blurRad="38100" dist="38100" dir="2700000" algn="tl">
                    <a:srgbClr val="000000">
                      <a:alpha val="43137"/>
                    </a:srgbClr>
                  </a:outerShdw>
                </a:effectLst>
              </a:rPr>
              <a:t>http://ircr.info/4d/gradivo/Ivan_Cankar/dodatki/delo.html#07</a:t>
            </a:r>
          </a:p>
          <a:p>
            <a:pPr>
              <a:buFontTx/>
              <a:buNone/>
              <a:defRPr/>
            </a:pPr>
            <a:r>
              <a:rPr lang="sl-SI" sz="1600" b="1" dirty="0">
                <a:effectLst>
                  <a:outerShdw blurRad="38100" dist="38100" dir="2700000" algn="tl">
                    <a:srgbClr val="000000">
                      <a:alpha val="43137"/>
                    </a:srgbClr>
                  </a:outerShdw>
                </a:effectLst>
              </a:rPr>
              <a:t>12.11.2010</a:t>
            </a:r>
          </a:p>
          <a:p>
            <a:pPr>
              <a:buFontTx/>
              <a:buNone/>
              <a:defRPr/>
            </a:pPr>
            <a:r>
              <a:rPr lang="sl-SI" sz="1100" dirty="0">
                <a:effectLst>
                  <a:outerShdw blurRad="38100" dist="38100" dir="2700000" algn="tl">
                    <a:srgbClr val="000000">
                      <a:alpha val="43137"/>
                    </a:srgbClr>
                  </a:outerShdw>
                </a:effectLst>
              </a:rPr>
              <a:t> </a:t>
            </a:r>
          </a:p>
          <a:p>
            <a:pPr>
              <a:buFontTx/>
              <a:buNone/>
              <a:defRPr/>
            </a:pPr>
            <a:r>
              <a:rPr lang="sl-SI" sz="1100" b="1" dirty="0">
                <a:effectLst>
                  <a:outerShdw blurRad="38100" dist="38100" dir="2700000" algn="tl">
                    <a:srgbClr val="000000">
                      <a:alpha val="43137"/>
                    </a:srgbClr>
                  </a:outerShdw>
                </a:effectLst>
              </a:rPr>
              <a:t>STRAN ZALOŽBE KARANTANIJA - ČRTICE</a:t>
            </a:r>
            <a:endParaRPr lang="sl-SI" sz="1100" dirty="0">
              <a:effectLst>
                <a:outerShdw blurRad="38100" dist="38100" dir="2700000" algn="tl">
                  <a:srgbClr val="000000">
                    <a:alpha val="43137"/>
                  </a:srgbClr>
                </a:outerShdw>
              </a:effectLst>
            </a:endParaRPr>
          </a:p>
          <a:p>
            <a:pPr>
              <a:buFontTx/>
              <a:buNone/>
              <a:defRPr/>
            </a:pPr>
            <a:r>
              <a:rPr lang="sl-SI" sz="1600" b="1" dirty="0">
                <a:effectLst>
                  <a:outerShdw blurRad="38100" dist="38100" dir="2700000" algn="tl">
                    <a:srgbClr val="000000">
                      <a:alpha val="43137"/>
                    </a:srgbClr>
                  </a:outerShdw>
                </a:effectLst>
              </a:rPr>
              <a:t> http://ircr.info/4d/gradivo/Ivan_Cankar/</a:t>
            </a:r>
          </a:p>
          <a:p>
            <a:pPr>
              <a:buFontTx/>
              <a:buNone/>
              <a:defRPr/>
            </a:pPr>
            <a:r>
              <a:rPr lang="sl-SI" sz="1600" b="1" dirty="0">
                <a:effectLst>
                  <a:outerShdw blurRad="38100" dist="38100" dir="2700000" algn="tl">
                    <a:srgbClr val="000000">
                      <a:alpha val="43137"/>
                    </a:srgbClr>
                  </a:outerShdw>
                </a:effectLst>
              </a:rPr>
              <a:t>9.11.2010</a:t>
            </a:r>
          </a:p>
          <a:p>
            <a:pPr>
              <a:buFontTx/>
              <a:buNone/>
              <a:defRPr/>
            </a:pPr>
            <a:r>
              <a:rPr lang="sl-SI" sz="1100" dirty="0">
                <a:effectLst>
                  <a:outerShdw blurRad="38100" dist="38100" dir="2700000" algn="tl">
                    <a:srgbClr val="000000">
                      <a:alpha val="43137"/>
                    </a:srgbClr>
                  </a:outerShdw>
                </a:effectLst>
              </a:rPr>
              <a:t> </a:t>
            </a:r>
          </a:p>
          <a:p>
            <a:pPr>
              <a:buFontTx/>
              <a:buNone/>
              <a:defRPr/>
            </a:pPr>
            <a:r>
              <a:rPr lang="sl-SI" sz="1100" b="1" dirty="0">
                <a:effectLst>
                  <a:outerShdw blurRad="38100" dist="38100" dir="2700000" algn="tl">
                    <a:srgbClr val="000000">
                      <a:alpha val="43137"/>
                    </a:srgbClr>
                  </a:outerShdw>
                </a:effectLst>
              </a:rPr>
              <a:t>WIKIPEDIA – IVAN CANKAR</a:t>
            </a:r>
            <a:endParaRPr lang="sl-SI" sz="1100" dirty="0">
              <a:effectLst>
                <a:outerShdw blurRad="38100" dist="38100" dir="2700000" algn="tl">
                  <a:srgbClr val="000000">
                    <a:alpha val="43137"/>
                  </a:srgbClr>
                </a:outerShdw>
              </a:effectLst>
            </a:endParaRPr>
          </a:p>
          <a:p>
            <a:pPr>
              <a:buFontTx/>
              <a:buNone/>
              <a:defRPr/>
            </a:pPr>
            <a:r>
              <a:rPr lang="sl-SI" sz="1600" b="1" dirty="0">
                <a:effectLst>
                  <a:outerShdw blurRad="38100" dist="38100" dir="2700000" algn="tl">
                    <a:srgbClr val="000000">
                      <a:alpha val="43137"/>
                    </a:srgbClr>
                  </a:outerShdw>
                </a:effectLst>
              </a:rPr>
              <a:t>http://sl.wikipedia.org/wiki/Ivan_Cankar</a:t>
            </a:r>
          </a:p>
          <a:p>
            <a:pPr>
              <a:buFontTx/>
              <a:buNone/>
              <a:defRPr/>
            </a:pPr>
            <a:r>
              <a:rPr lang="sl-SI" sz="1600" b="1" dirty="0">
                <a:effectLst>
                  <a:outerShdw blurRad="38100" dist="38100" dir="2700000" algn="tl">
                    <a:srgbClr val="000000">
                      <a:alpha val="43137"/>
                    </a:srgbClr>
                  </a:outerShdw>
                </a:effectLst>
              </a:rPr>
              <a:t>8.11.2010</a:t>
            </a:r>
          </a:p>
          <a:p>
            <a:pPr>
              <a:buFontTx/>
              <a:buNone/>
              <a:defRPr/>
            </a:pPr>
            <a:r>
              <a:rPr lang="sl-SI" sz="1100" dirty="0">
                <a:effectLst>
                  <a:outerShdw blurRad="38100" dist="38100" dir="2700000" algn="tl">
                    <a:srgbClr val="000000">
                      <a:alpha val="43137"/>
                    </a:srgbClr>
                  </a:outerShdw>
                </a:effectLst>
              </a:rPr>
              <a:t> </a:t>
            </a:r>
          </a:p>
          <a:p>
            <a:pPr>
              <a:buFontTx/>
              <a:buNone/>
              <a:defRPr/>
            </a:pPr>
            <a:r>
              <a:rPr lang="sl-SI" sz="1100" b="1" dirty="0">
                <a:effectLst>
                  <a:outerShdw blurRad="38100" dist="38100" dir="2700000" algn="tl">
                    <a:srgbClr val="000000">
                      <a:alpha val="43137"/>
                    </a:srgbClr>
                  </a:outerShdw>
                </a:effectLst>
              </a:rPr>
              <a:t>TUJE ŽIVLJENJE PDF knjiga</a:t>
            </a:r>
            <a:endParaRPr lang="sl-SI" sz="1100" dirty="0">
              <a:effectLst>
                <a:outerShdw blurRad="38100" dist="38100" dir="2700000" algn="tl">
                  <a:srgbClr val="000000">
                    <a:alpha val="43137"/>
                  </a:srgbClr>
                </a:outerShdw>
              </a:effectLst>
            </a:endParaRPr>
          </a:p>
          <a:p>
            <a:pPr>
              <a:buFontTx/>
              <a:buNone/>
              <a:defRPr/>
            </a:pPr>
            <a:r>
              <a:rPr lang="sl-SI" sz="1600" b="1" dirty="0">
                <a:effectLst>
                  <a:outerShdw blurRad="38100" dist="38100" dir="2700000" algn="tl">
                    <a:srgbClr val="000000">
                      <a:alpha val="43137"/>
                    </a:srgbClr>
                  </a:outerShdw>
                </a:effectLst>
              </a:rPr>
              <a:t>http://cgi.omnibus.se/beseda/pdf/261-0.pdf</a:t>
            </a:r>
          </a:p>
          <a:p>
            <a:pPr>
              <a:buFontTx/>
              <a:buNone/>
              <a:defRPr/>
            </a:pPr>
            <a:r>
              <a:rPr lang="sl-SI" sz="1600" b="1" dirty="0">
                <a:effectLst>
                  <a:outerShdw blurRad="38100" dist="38100" dir="2700000" algn="tl">
                    <a:srgbClr val="000000">
                      <a:alpha val="43137"/>
                    </a:srgbClr>
                  </a:outerShdw>
                </a:effectLst>
              </a:rPr>
              <a:t>november 2010</a:t>
            </a:r>
          </a:p>
          <a:p>
            <a:pPr>
              <a:buFontTx/>
              <a:buNone/>
              <a:defRPr/>
            </a:pPr>
            <a:endParaRPr lang="sl-SI" sz="1100" dirty="0">
              <a:effectLst>
                <a:outerShdw blurRad="38100" dist="38100" dir="2700000" algn="tl">
                  <a:srgbClr val="000000">
                    <a:alpha val="43137"/>
                  </a:srgbClr>
                </a:outerShdw>
              </a:effectLst>
            </a:endParaRPr>
          </a:p>
          <a:p>
            <a:pPr>
              <a:buFontTx/>
              <a:buNone/>
              <a:defRPr/>
            </a:pPr>
            <a:r>
              <a:rPr lang="sl-SI" sz="2000" b="1" dirty="0">
                <a:effectLst>
                  <a:outerShdw blurRad="38100" dist="38100" dir="2700000" algn="tl">
                    <a:srgbClr val="000000">
                      <a:alpha val="43137"/>
                    </a:srgbClr>
                  </a:outerShdw>
                </a:effectLst>
              </a:rPr>
              <a:t> LITERATURA</a:t>
            </a:r>
          </a:p>
          <a:p>
            <a:pPr>
              <a:buFontTx/>
              <a:buNone/>
              <a:defRPr/>
            </a:pPr>
            <a:r>
              <a:rPr lang="sl-SI" sz="1600" b="1" dirty="0">
                <a:effectLst>
                  <a:outerShdw blurRad="38100" dist="38100" dir="2700000" algn="tl">
                    <a:srgbClr val="000000">
                      <a:alpha val="43137"/>
                    </a:srgbClr>
                  </a:outerShdw>
                </a:effectLst>
              </a:rPr>
              <a:t>Pisma Ani, lepi Cankarjevi ljubici</a:t>
            </a:r>
            <a:r>
              <a:rPr lang="sl-SI" sz="1600" dirty="0">
                <a:effectLst>
                  <a:outerShdw blurRad="38100" dist="38100" dir="2700000" algn="tl">
                    <a:srgbClr val="000000">
                      <a:alpha val="43137"/>
                    </a:srgbClr>
                  </a:outerShdw>
                </a:effectLst>
              </a:rPr>
              <a:t> (Marjan Marinšek);  Naša žena  (september 93'), str. 38-40</a:t>
            </a:r>
          </a:p>
          <a:p>
            <a:pPr>
              <a:buFontTx/>
              <a:buNone/>
              <a:defRPr/>
            </a:pPr>
            <a:r>
              <a:rPr lang="sl-SI" sz="1600" b="1" dirty="0">
                <a:effectLst>
                  <a:outerShdw blurRad="38100" dist="38100" dir="2700000" algn="tl">
                    <a:srgbClr val="000000">
                      <a:alpha val="43137"/>
                    </a:srgbClr>
                  </a:outerShdw>
                </a:effectLst>
              </a:rPr>
              <a:t>Cankar, Ivan: Tuje življenje</a:t>
            </a:r>
            <a:r>
              <a:rPr lang="sl-SI" sz="1600" dirty="0">
                <a:effectLst>
                  <a:outerShdw blurRad="38100" dist="38100" dir="2700000" algn="tl">
                    <a:srgbClr val="000000">
                      <a:alpha val="43137"/>
                    </a:srgbClr>
                  </a:outerShdw>
                </a:effectLst>
              </a:rPr>
              <a:t>, Ljubljana: Mladinska knjiga, 1967</a:t>
            </a:r>
          </a:p>
          <a:p>
            <a:pPr>
              <a:defRPr/>
            </a:pPr>
            <a:endParaRPr lang="sl-SI" dirty="0"/>
          </a:p>
        </p:txBody>
      </p:sp>
    </p:spTree>
  </p:cSld>
  <p:clrMapOvr>
    <a:masterClrMapping/>
  </p:clrMapOvr>
</p:sld>
</file>

<file path=ppt/theme/theme1.xml><?xml version="1.0" encoding="utf-8"?>
<a:theme xmlns:a="http://schemas.openxmlformats.org/drawingml/2006/main" name="cankarpppp">
  <a:themeElements>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fontScheme name="Default Design">
      <a:majorFont>
        <a:latin typeface="Garamond"/>
        <a:ea typeface=""/>
        <a:cs typeface=""/>
      </a:majorFont>
      <a:minorFont>
        <a:latin typeface="Garamond"/>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cankarpppp</Template>
  <TotalTime>0</TotalTime>
  <Words>1563</Words>
  <Application>Microsoft Office PowerPoint</Application>
  <PresentationFormat>On-screen Show (4:3)</PresentationFormat>
  <Paragraphs>98</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Garamond</vt:lpstr>
      <vt:lpstr>cankarpppp</vt:lpstr>
      <vt:lpstr>   IVAN CANKAR CANKAR IN NJEGOVE LJUBEZNI TUJE ŽIVLJENJE</vt:lpstr>
      <vt:lpstr>CANKAR IN NJEGOVE LJUBEZNI</vt:lpstr>
      <vt:lpstr>CANKAR IN NJEGOVE LJUBEZNI</vt:lpstr>
      <vt:lpstr>CANKAR IN NJEGOVE LJUBEZNI</vt:lpstr>
      <vt:lpstr>CANKAR IN NJEGOVE LJUBEZNI</vt:lpstr>
      <vt:lpstr>CANKAR IN NJEGOVE LJUBEZNI</vt:lpstr>
      <vt:lpstr>TUJE ŽIVLJENJE</vt:lpstr>
      <vt:lpstr>VIRI IN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2019-06-03T09:07:58Z</dcterms:created>
  <dcterms:modified xsi:type="dcterms:W3CDTF">2019-06-03T09:07:58Z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