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2">
            <a:extLst>
              <a:ext uri="{FF2B5EF4-FFF2-40B4-BE49-F238E27FC236}">
                <a16:creationId xmlns:a16="http://schemas.microsoft.com/office/drawing/2014/main" id="{63AA2232-6D14-4D3A-976F-E3E440DBA7FE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4">
            <a:extLst>
              <a:ext uri="{FF2B5EF4-FFF2-40B4-BE49-F238E27FC236}">
                <a16:creationId xmlns:a16="http://schemas.microsoft.com/office/drawing/2014/main" id="{F858F4ED-227F-4463-A6FE-DA9FCC2D9E1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6">
            <a:extLst>
              <a:ext uri="{FF2B5EF4-FFF2-40B4-BE49-F238E27FC236}">
                <a16:creationId xmlns:a16="http://schemas.microsoft.com/office/drawing/2014/main" id="{95C85B05-7C9D-4904-A35D-F2EC653FCE1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7">
            <a:extLst>
              <a:ext uri="{FF2B5EF4-FFF2-40B4-BE49-F238E27FC236}">
                <a16:creationId xmlns:a16="http://schemas.microsoft.com/office/drawing/2014/main" id="{0823E664-D75E-49A7-81CB-3BC4A6C46E8E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2850F2FF-5C2E-435C-B896-629B19015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4FA3800B-6FDC-4510-9BF8-94254A516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20">
            <a:extLst>
              <a:ext uri="{FF2B5EF4-FFF2-40B4-BE49-F238E27FC236}">
                <a16:creationId xmlns:a16="http://schemas.microsoft.com/office/drawing/2014/main" id="{72838300-77B2-4A3A-A849-01AE6BD38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23">
            <a:extLst>
              <a:ext uri="{FF2B5EF4-FFF2-40B4-BE49-F238E27FC236}">
                <a16:creationId xmlns:a16="http://schemas.microsoft.com/office/drawing/2014/main" id="{91EFE5EF-2CD4-4538-B7A3-6192E1230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24">
            <a:extLst>
              <a:ext uri="{FF2B5EF4-FFF2-40B4-BE49-F238E27FC236}">
                <a16:creationId xmlns:a16="http://schemas.microsoft.com/office/drawing/2014/main" id="{B4C38108-EF78-43A7-AE97-ACFCD39C1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5">
            <a:extLst>
              <a:ext uri="{FF2B5EF4-FFF2-40B4-BE49-F238E27FC236}">
                <a16:creationId xmlns:a16="http://schemas.microsoft.com/office/drawing/2014/main" id="{B9554143-9DDA-4B9E-989C-4A2F4EBBB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F0BCACDB-5F0A-46ED-BF3A-7CB5133A68C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>
            <a:extLst>
              <a:ext uri="{FF2B5EF4-FFF2-40B4-BE49-F238E27FC236}">
                <a16:creationId xmlns:a16="http://schemas.microsoft.com/office/drawing/2014/main" id="{7D48D17A-B19F-422F-9843-A2D4E6E2E45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>
            <a:extLst>
              <a:ext uri="{FF2B5EF4-FFF2-40B4-BE49-F238E27FC236}">
                <a16:creationId xmlns:a16="http://schemas.microsoft.com/office/drawing/2014/main" id="{FC2D17A4-410E-4622-A26C-C3229C0A2F73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>
            <a:extLst>
              <a:ext uri="{FF2B5EF4-FFF2-40B4-BE49-F238E27FC236}">
                <a16:creationId xmlns:a16="http://schemas.microsoft.com/office/drawing/2014/main" id="{198F7B8B-3B43-489D-9887-A1D50C839E15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>
            <a:extLst>
              <a:ext uri="{FF2B5EF4-FFF2-40B4-BE49-F238E27FC236}">
                <a16:creationId xmlns:a16="http://schemas.microsoft.com/office/drawing/2014/main" id="{C9AC6BEF-98C7-4687-8CEB-5362B3C666AD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>
            <a:extLst>
              <a:ext uri="{FF2B5EF4-FFF2-40B4-BE49-F238E27FC236}">
                <a16:creationId xmlns:a16="http://schemas.microsoft.com/office/drawing/2014/main" id="{0B7A5754-3210-4ACB-B430-3EB68937FE63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399155F7-A7D9-43A5-9509-C103069A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D73D-C15F-419A-B6CB-2659D488EE19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D451A5B8-8CB8-4600-9A77-8F925CEA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01AF0FAE-A330-472B-8CA1-6626E186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6BE64FC-8AA0-4CB0-AE84-4336D1214D3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67785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0B04D8A-11FE-4BBF-939C-07B7A90D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D0F3-6CBA-4F3F-8485-C85713254AD6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C60396D-E3CE-4168-AD90-E1170751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4385575B-A2EC-4386-A806-34621104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6E8DF-5051-4B93-AA41-BF05EE992AC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70511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B48AF20C-4A2D-497E-B8A0-8B7B5656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A6CD-6C2A-41C2-8388-B8F96DF56E54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DB60729-2293-45A7-8ADF-E728C161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C0CBD619-5DAA-41B6-8EAE-F6C2842F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E3DD9-E91D-4305-A5F4-A964551B297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4690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2AE89410-767F-4E90-84F0-EA706590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A7EC61-FECB-45FD-A55B-6E0070530905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60F2D38A-4D01-4860-A43D-A1C064FFE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2EAB9-0841-4A4D-9A1E-07F29237E0BC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1FEE1637-F854-4EBD-94EA-7647189587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2">
            <a:extLst>
              <a:ext uri="{FF2B5EF4-FFF2-40B4-BE49-F238E27FC236}">
                <a16:creationId xmlns:a16="http://schemas.microsoft.com/office/drawing/2014/main" id="{357CDFAE-D5D9-44BB-B9F9-C82B681651E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4">
            <a:extLst>
              <a:ext uri="{FF2B5EF4-FFF2-40B4-BE49-F238E27FC236}">
                <a16:creationId xmlns:a16="http://schemas.microsoft.com/office/drawing/2014/main" id="{058E6428-8322-4F64-BC40-D334CAA755B7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6">
            <a:extLst>
              <a:ext uri="{FF2B5EF4-FFF2-40B4-BE49-F238E27FC236}">
                <a16:creationId xmlns:a16="http://schemas.microsoft.com/office/drawing/2014/main" id="{D312F16E-1D43-40A6-A40C-5C61DACC0EFD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7">
            <a:extLst>
              <a:ext uri="{FF2B5EF4-FFF2-40B4-BE49-F238E27FC236}">
                <a16:creationId xmlns:a16="http://schemas.microsoft.com/office/drawing/2014/main" id="{7977704A-2B9E-4CD8-833C-A2B7A127E1F4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8">
            <a:extLst>
              <a:ext uri="{FF2B5EF4-FFF2-40B4-BE49-F238E27FC236}">
                <a16:creationId xmlns:a16="http://schemas.microsoft.com/office/drawing/2014/main" id="{5EF6F855-D50C-448E-94F3-DD7884D1F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9">
            <a:extLst>
              <a:ext uri="{FF2B5EF4-FFF2-40B4-BE49-F238E27FC236}">
                <a16:creationId xmlns:a16="http://schemas.microsoft.com/office/drawing/2014/main" id="{7721BCAF-D107-4026-8D36-228C1AA8B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20">
            <a:extLst>
              <a:ext uri="{FF2B5EF4-FFF2-40B4-BE49-F238E27FC236}">
                <a16:creationId xmlns:a16="http://schemas.microsoft.com/office/drawing/2014/main" id="{DD2BF71F-CB98-45BC-B326-C3733B100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23">
            <a:extLst>
              <a:ext uri="{FF2B5EF4-FFF2-40B4-BE49-F238E27FC236}">
                <a16:creationId xmlns:a16="http://schemas.microsoft.com/office/drawing/2014/main" id="{E6F1662A-4D37-45E2-BED5-11A6C9291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24">
            <a:extLst>
              <a:ext uri="{FF2B5EF4-FFF2-40B4-BE49-F238E27FC236}">
                <a16:creationId xmlns:a16="http://schemas.microsoft.com/office/drawing/2014/main" id="{56AE6C68-8C9D-4E85-9AF6-F67795429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25">
            <a:extLst>
              <a:ext uri="{FF2B5EF4-FFF2-40B4-BE49-F238E27FC236}">
                <a16:creationId xmlns:a16="http://schemas.microsoft.com/office/drawing/2014/main" id="{FA41F408-D8E9-429A-A466-C34EDABE30F0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>
            <a:extLst>
              <a:ext uri="{FF2B5EF4-FFF2-40B4-BE49-F238E27FC236}">
                <a16:creationId xmlns:a16="http://schemas.microsoft.com/office/drawing/2014/main" id="{E15E7B3F-6F6F-4CBB-9242-AF37900DCB6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>
            <a:extLst>
              <a:ext uri="{FF2B5EF4-FFF2-40B4-BE49-F238E27FC236}">
                <a16:creationId xmlns:a16="http://schemas.microsoft.com/office/drawing/2014/main" id="{68CF56FC-D01E-4FB3-A998-563350B9AAFC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>
            <a:extLst>
              <a:ext uri="{FF2B5EF4-FFF2-40B4-BE49-F238E27FC236}">
                <a16:creationId xmlns:a16="http://schemas.microsoft.com/office/drawing/2014/main" id="{EFAFE28A-53EE-4100-8FD7-4B5D00A50BBD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>
            <a:extLst>
              <a:ext uri="{FF2B5EF4-FFF2-40B4-BE49-F238E27FC236}">
                <a16:creationId xmlns:a16="http://schemas.microsoft.com/office/drawing/2014/main" id="{F090EA5D-CD7C-45E0-ACAA-ADD3EFE3BF60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>
            <a:extLst>
              <a:ext uri="{FF2B5EF4-FFF2-40B4-BE49-F238E27FC236}">
                <a16:creationId xmlns:a16="http://schemas.microsoft.com/office/drawing/2014/main" id="{2762AE9F-5D11-4B6B-81B2-6E9732DCAB63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31">
            <a:extLst>
              <a:ext uri="{FF2B5EF4-FFF2-40B4-BE49-F238E27FC236}">
                <a16:creationId xmlns:a16="http://schemas.microsoft.com/office/drawing/2014/main" id="{390A16A8-932F-42F1-B05F-7DC7C963F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2C57F310-D105-45D2-88AA-11ABC588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CB0BF-DCA5-4811-B5B9-613EACAEB5FA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846F3ED5-5270-4349-99F7-99E1AD63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8326D134-3D95-4407-B7EA-B40A4FF0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E9AFAC7-B9A5-4E0E-9FDB-0DD6263DCD3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4849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D60E87B1-98C2-440D-BA20-C2608B2B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5248-0C58-46CE-81E7-56101D610056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09DCB45D-5ABE-44D6-9EE9-E50E0338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E570B327-173B-4A87-9C65-8A88F99C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A849B-A532-40E5-988F-0CD347274C7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8198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4FD50393-8301-4F80-8927-4AE909C3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F936-EAA0-4129-BD2B-4C61377E8EA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3A1F5805-D5A5-4A98-8317-23B8AAD4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D95086AC-A0D3-4F00-86DC-EF11BDE7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DDBD7-2A32-49BA-8501-D41E1E6D82A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7297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25E01132-6CAC-4D29-B366-9E81FF16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6C1D5E-241A-4392-B655-BBF2316C76D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0490DA57-3BF8-4645-AB36-26C6611EC8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82FB8-9EE5-4720-8D6C-BF11EF8FC2DC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7582DB96-A4DF-43B5-BAE8-3C89D9721D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62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66138672-B691-4C25-BB91-F3A718A6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107E-3298-4CE2-AE1B-D133A249F45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FC2BD6D-4DEA-45F2-ABCC-7FD6A9EA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5D0E7B3F-857F-4C1A-A293-C9E1B4D7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FB3BF-E1D6-45A4-A4C1-D8276972845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5392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2">
            <a:extLst>
              <a:ext uri="{FF2B5EF4-FFF2-40B4-BE49-F238E27FC236}">
                <a16:creationId xmlns:a16="http://schemas.microsoft.com/office/drawing/2014/main" id="{920846D6-12C4-4C19-A142-FC0E5A0C4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14">
            <a:extLst>
              <a:ext uri="{FF2B5EF4-FFF2-40B4-BE49-F238E27FC236}">
                <a16:creationId xmlns:a16="http://schemas.microsoft.com/office/drawing/2014/main" id="{9C3022FD-4D37-4507-AC98-7548980C1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16">
            <a:extLst>
              <a:ext uri="{FF2B5EF4-FFF2-40B4-BE49-F238E27FC236}">
                <a16:creationId xmlns:a16="http://schemas.microsoft.com/office/drawing/2014/main" id="{1AEA51E4-CE10-44D2-8225-12F09447B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aven konektor 17">
            <a:extLst>
              <a:ext uri="{FF2B5EF4-FFF2-40B4-BE49-F238E27FC236}">
                <a16:creationId xmlns:a16="http://schemas.microsoft.com/office/drawing/2014/main" id="{54F512AC-1B03-47FD-B9B3-BE9542AF4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avokotnik 18">
            <a:extLst>
              <a:ext uri="{FF2B5EF4-FFF2-40B4-BE49-F238E27FC236}">
                <a16:creationId xmlns:a16="http://schemas.microsoft.com/office/drawing/2014/main" id="{B2315123-C37A-45B2-8D5F-0C2D84E792B6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9">
            <a:extLst>
              <a:ext uri="{FF2B5EF4-FFF2-40B4-BE49-F238E27FC236}">
                <a16:creationId xmlns:a16="http://schemas.microsoft.com/office/drawing/2014/main" id="{360F2B78-1223-4BD8-B3CB-7AB72C8F5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0">
            <a:extLst>
              <a:ext uri="{FF2B5EF4-FFF2-40B4-BE49-F238E27FC236}">
                <a16:creationId xmlns:a16="http://schemas.microsoft.com/office/drawing/2014/main" id="{B57166F9-8993-4E54-858C-1AAA9D078A6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A4C4E253-D7E8-4504-96D7-5AFE7713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8B0FE4-706D-4234-BA63-2E7D776307C7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AAA9C3AE-9986-4F31-84C9-2806F6D2A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91838-CFF0-4525-A8D9-08C49497E0B5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47E7C143-9C9B-4F0E-A9B3-5D411A055E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67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2">
            <a:extLst>
              <a:ext uri="{FF2B5EF4-FFF2-40B4-BE49-F238E27FC236}">
                <a16:creationId xmlns:a16="http://schemas.microsoft.com/office/drawing/2014/main" id="{AF63B5E8-FD91-4E77-B4AA-148F9D2C3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4">
            <a:extLst>
              <a:ext uri="{FF2B5EF4-FFF2-40B4-BE49-F238E27FC236}">
                <a16:creationId xmlns:a16="http://schemas.microsoft.com/office/drawing/2014/main" id="{D4233E0C-1E9D-447F-AD0F-80CD7BEF54F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16">
            <a:extLst>
              <a:ext uri="{FF2B5EF4-FFF2-40B4-BE49-F238E27FC236}">
                <a16:creationId xmlns:a16="http://schemas.microsoft.com/office/drawing/2014/main" id="{3B649417-3711-4161-A80A-EEC3D3ED4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avokotnik 17">
            <a:extLst>
              <a:ext uri="{FF2B5EF4-FFF2-40B4-BE49-F238E27FC236}">
                <a16:creationId xmlns:a16="http://schemas.microsoft.com/office/drawing/2014/main" id="{5627D09D-5002-4839-B6E2-CE8D9BC80195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8">
            <a:extLst>
              <a:ext uri="{FF2B5EF4-FFF2-40B4-BE49-F238E27FC236}">
                <a16:creationId xmlns:a16="http://schemas.microsoft.com/office/drawing/2014/main" id="{3C4C3DE7-3293-4A30-9286-7E716D0EE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9">
            <a:extLst>
              <a:ext uri="{FF2B5EF4-FFF2-40B4-BE49-F238E27FC236}">
                <a16:creationId xmlns:a16="http://schemas.microsoft.com/office/drawing/2014/main" id="{B8840B56-A86F-42A1-B54C-E08231587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20">
            <a:extLst>
              <a:ext uri="{FF2B5EF4-FFF2-40B4-BE49-F238E27FC236}">
                <a16:creationId xmlns:a16="http://schemas.microsoft.com/office/drawing/2014/main" id="{F891330B-B376-4E0B-A87F-E87C847C8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41D82109-156D-460C-8F7D-964C3087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D4A2C9-9CD6-4B58-AF2C-9A459EB737F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9513FD9C-3B8D-4F31-8FCD-FDA5E72FD4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890399-127C-4593-95EC-F85484D15190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550F611A-C265-4299-A9F8-B68654E687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3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D5C90714-9CB1-4D7E-ADD2-0E080AB32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B97F5BEA-400E-4527-A6C8-F6668540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0073BF64-053F-499A-A6A0-BD8F81D5A8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C05CA586-C33A-4E1C-AD63-C7BD00AA5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91AA3-1029-4EA9-9700-1203F3F771B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3AA451F1-0F18-4ABE-A02E-0DE8A55B9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97696AD3-252B-4046-8F85-C4C68EB6B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A0BF246D-0F2E-4D9A-9C17-5680F6E0A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1B4D631B-33B3-4DB2-96E9-12CE3BB9E7B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en konektor 10">
            <a:extLst>
              <a:ext uri="{FF2B5EF4-FFF2-40B4-BE49-F238E27FC236}">
                <a16:creationId xmlns:a16="http://schemas.microsoft.com/office/drawing/2014/main" id="{9702B8ED-7C39-41B4-B922-34D749C91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FCC9EEE6-48DD-485D-B779-5375EC88B62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3C769500-B7B4-412F-B711-C6D53D89B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CE5755D3-21C3-4988-BF15-014AE1AD8852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CC7EBE-3D4C-4858-ADBA-503DFF070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538" y="3141663"/>
            <a:ext cx="6605587" cy="1893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Ivan Cankar</a:t>
            </a:r>
            <a:br>
              <a:rPr lang="sl-SI" dirty="0"/>
            </a:br>
            <a:r>
              <a:rPr lang="sl-SI" sz="4000" dirty="0"/>
              <a:t>Kostanj posebne sorte</a:t>
            </a:r>
            <a:endParaRPr lang="en-GB" dirty="0"/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0F7EE450-8DB7-49A2-B0C1-AC2962304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Naredil:</a:t>
            </a:r>
          </a:p>
          <a:p>
            <a:pPr eaLnBrk="1" hangingPunct="1"/>
            <a:endParaRPr lang="en-GB" altLang="sl-SI"/>
          </a:p>
        </p:txBody>
      </p:sp>
    </p:spTree>
  </p:cSld>
  <p:clrMapOvr>
    <a:masterClrMapping/>
  </p:clrMapOvr>
  <p:transition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8AB901-DC01-4760-9A5A-00FE7A6A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/>
              <a:t>Simbolika</a:t>
            </a:r>
            <a:endParaRPr lang="en-GB" sz="4000" dirty="0"/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1F530134-F730-45DB-B146-BD65380423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>
                <a:sym typeface="Wingdings" panose="05000000000000000000" pitchFamily="2" charset="2"/>
              </a:rPr>
              <a:t>Simbolna je celotna pripoved saj se kaže kot sanjska podoba, za katero se skriva resničnost.</a:t>
            </a:r>
          </a:p>
          <a:p>
            <a:pPr eaLnBrk="1" hangingPunct="1"/>
            <a:endParaRPr lang="sl-SI" altLang="sl-SI">
              <a:sym typeface="Wingdings" panose="05000000000000000000" pitchFamily="2" charset="2"/>
            </a:endParaRPr>
          </a:p>
          <a:p>
            <a:pPr eaLnBrk="1" hangingPunct="1"/>
            <a:r>
              <a:rPr lang="sl-SI" altLang="sl-SI" u="sng">
                <a:sym typeface="Wingdings" panose="05000000000000000000" pitchFamily="2" charset="2"/>
              </a:rPr>
              <a:t>Kostanj </a:t>
            </a:r>
            <a:r>
              <a:rPr lang="sl-SI" altLang="sl-SI">
                <a:sym typeface="Wingdings" panose="05000000000000000000" pitchFamily="2" charset="2"/>
              </a:rPr>
              <a:t>je znamenje oz. simbol življenjske moči.</a:t>
            </a:r>
          </a:p>
          <a:p>
            <a:pPr eaLnBrk="1" hangingPunct="1"/>
            <a:r>
              <a:rPr lang="sl-SI" altLang="sl-SI" u="sng">
                <a:sym typeface="Wingdings" panose="05000000000000000000" pitchFamily="2" charset="2"/>
              </a:rPr>
              <a:t>Zlati hrošči: </a:t>
            </a:r>
            <a:r>
              <a:rPr lang="sl-SI" altLang="sl-SI">
                <a:sym typeface="Wingdings" panose="05000000000000000000" pitchFamily="2" charset="2"/>
              </a:rPr>
              <a:t>simbol bogastva.</a:t>
            </a:r>
          </a:p>
          <a:p>
            <a:pPr eaLnBrk="1" hangingPunct="1"/>
            <a:r>
              <a:rPr lang="sl-SI" altLang="sl-SI" u="sng">
                <a:sym typeface="Wingdings" panose="05000000000000000000" pitchFamily="2" charset="2"/>
              </a:rPr>
              <a:t>Pokopališče: </a:t>
            </a:r>
            <a:r>
              <a:rPr lang="sl-SI" altLang="sl-SI">
                <a:sym typeface="Wingdings" panose="05000000000000000000" pitchFamily="2" charset="2"/>
              </a:rPr>
              <a:t>simbol morije ki jo je prinesla prva svetovna vojna.</a:t>
            </a:r>
          </a:p>
          <a:p>
            <a:pPr eaLnBrk="1" hangingPunct="1"/>
            <a:r>
              <a:rPr lang="sl-SI" altLang="sl-SI" u="sng">
                <a:sym typeface="Wingdings" panose="05000000000000000000" pitchFamily="2" charset="2"/>
              </a:rPr>
              <a:t>Marjetin popačen obraz: </a:t>
            </a:r>
            <a:r>
              <a:rPr lang="sl-SI" altLang="sl-SI">
                <a:sym typeface="Wingdings" panose="05000000000000000000" pitchFamily="2" charset="2"/>
              </a:rPr>
              <a:t>simbol strašne resnice kakršno prinese vojna.</a:t>
            </a:r>
          </a:p>
          <a:p>
            <a:pPr eaLnBrk="1" hangingPunct="1"/>
            <a:endParaRPr lang="sl-SI" altLang="sl-SI">
              <a:sym typeface="Wingdings" panose="05000000000000000000" pitchFamily="2" charset="2"/>
            </a:endParaRPr>
          </a:p>
          <a:p>
            <a:pPr eaLnBrk="1" hangingPunct="1"/>
            <a:endParaRPr lang="sl-SI" altLang="sl-SI">
              <a:sym typeface="Wingdings" panose="05000000000000000000" pitchFamily="2" charset="2"/>
            </a:endParaRPr>
          </a:p>
          <a:p>
            <a:pPr eaLnBrk="1" hangingPunct="1"/>
            <a:endParaRPr lang="en-GB" altLang="sl-SI"/>
          </a:p>
        </p:txBody>
      </p:sp>
    </p:spTree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532A0-430E-4DFC-B578-BE0FC0F2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/>
              <a:t>Marjeta</a:t>
            </a:r>
            <a:endParaRPr lang="en-GB" sz="40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D08DB5A-84F7-4F5B-B023-919B885D56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Upodobljena je izmaličeno, nenegovano.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Njena upodobitev je groteskna.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Groteskna je npr. tudi uprizoritev pokopališča pod kostanjem.</a:t>
            </a:r>
            <a:endParaRPr lang="en-GB" altLang="sl-SI"/>
          </a:p>
        </p:txBody>
      </p:sp>
      <p:pic>
        <p:nvPicPr>
          <p:cNvPr id="18436" name="Picture 2" descr="http://www.libelice.si/wp/wp-content/uploads/2009/06/kostnica-notranjost.jpg">
            <a:extLst>
              <a:ext uri="{FF2B5EF4-FFF2-40B4-BE49-F238E27FC236}">
                <a16:creationId xmlns:a16="http://schemas.microsoft.com/office/drawing/2014/main" id="{59AA6563-9A05-4588-A34B-A47AB5DE7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91038"/>
            <a:ext cx="7669212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9ED79D-0F77-4ECC-882D-4B797240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Pripovedovalec</a:t>
            </a:r>
            <a:endParaRPr lang="en-GB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EEF80D4-FCE8-48D7-8ECC-78F734C691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Je tretjeosebni oz. vsevedni.</a:t>
            </a:r>
            <a:endParaRPr lang="en-GB" altLang="sl-SI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548A94-F703-42F5-9D43-39BC3771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viri</a:t>
            </a:r>
            <a:endParaRPr lang="en-GB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EE0D354-08DA-4A39-BCA5-DE396E5130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Berilo 3, Umetnost besede, Mladinska knjiga Založba, Ljubljana, 2009, str. 64-67</a:t>
            </a:r>
            <a:endParaRPr lang="en-GB" alt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1448A2-C6F0-4BD7-890F-A38BA4B3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sz="40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EBBEF7B-C0CA-4493-9294-A692D0E96E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Lirična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Simbolistična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Impresionistična</a:t>
            </a:r>
          </a:p>
          <a:p>
            <a:pPr eaLnBrk="1" hangingPunct="1"/>
            <a:endParaRPr lang="en-GB" altLang="sl-SI"/>
          </a:p>
        </p:txBody>
      </p:sp>
      <p:pic>
        <p:nvPicPr>
          <p:cNvPr id="4098" name="Picture 2" descr="http://gradiva.txt.si/m/slovenscina/ivan-cankar-kostanj-posebne-sorte/img/crtica.png">
            <a:extLst>
              <a:ext uri="{FF2B5EF4-FFF2-40B4-BE49-F238E27FC236}">
                <a16:creationId xmlns:a16="http://schemas.microsoft.com/office/drawing/2014/main" id="{0D7621FF-A129-47EC-AD2C-AE6AF9615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6250"/>
            <a:ext cx="64547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760173-FC72-42E0-B6AB-5FF2F898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C75C22-3AD3-49E4-AC3D-C39AED5FBB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Uvrščamo ga v pozno Cankarjevo ustvarjalno obdobje.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Kostanj posebne sorte spada v Cankarjeve kratke proze Podobe iz sanj, ki so izšle leta 1917.</a:t>
            </a:r>
          </a:p>
          <a:p>
            <a:pPr eaLnBrk="1" hangingPunct="1"/>
            <a:endParaRPr lang="en-GB" altLang="sl-SI"/>
          </a:p>
        </p:txBody>
      </p:sp>
      <p:pic>
        <p:nvPicPr>
          <p:cNvPr id="10244" name="Picture 2" descr="http://upload.wikimedia.org/wikipedia/commons/thumb/f/fd/Cankar_01.jpg/200px-Cankar_01.jpg">
            <a:extLst>
              <a:ext uri="{FF2B5EF4-FFF2-40B4-BE49-F238E27FC236}">
                <a16:creationId xmlns:a16="http://schemas.microsoft.com/office/drawing/2014/main" id="{C9B725D1-36BD-4101-AE51-E7D0309FF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565400"/>
            <a:ext cx="2881312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-knjiga.si/opreme/podobe_iz_sanj_a.png">
            <a:extLst>
              <a:ext uri="{FF2B5EF4-FFF2-40B4-BE49-F238E27FC236}">
                <a16:creationId xmlns:a16="http://schemas.microsoft.com/office/drawing/2014/main" id="{4F617F85-6508-43C8-A38F-C5FCDDFF2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32213"/>
            <a:ext cx="2592388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A26D9CD-49A8-4E93-8F70-6A3EC2BD7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/>
              <a:t>Podobe iz sanj (1917)</a:t>
            </a:r>
            <a:endParaRPr lang="en-GB" sz="40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88AB78C-D9BB-4D98-B2B9-F4CBDADE9A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Je zadnja Cankarjeva knjiga.</a:t>
            </a:r>
          </a:p>
          <a:p>
            <a:pPr eaLnBrk="1" hangingPunct="1"/>
            <a:r>
              <a:rPr lang="sl-SI" altLang="sl-SI"/>
              <a:t>Črtice zanjo je pisal od začetka prve svetovne vojne naprej, zato je osrednji motiv vojna.</a:t>
            </a:r>
          </a:p>
          <a:p>
            <a:pPr eaLnBrk="1" hangingPunct="1"/>
            <a:r>
              <a:rPr lang="sl-SI" altLang="sl-SI"/>
              <a:t>V tej knjigi je v zaključeno enoto povezanih 31 črtic, s tem da jih pojasnjuje pisateljeva uvodna in zaključna beseda.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Marsikatera beseda je bila                                       zastrta in zabrisana</a:t>
            </a:r>
          </a:p>
          <a:p>
            <a:pPr eaLnBrk="1" hangingPunct="1"/>
            <a:endParaRPr lang="en-GB" altLang="sl-SI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BBC1A8-93B6-4B06-A807-76F29217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8A5A5A9-D420-4DC3-AECE-3888D66E39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Večina črtic je izšla v katoliški reviji Dom in svet.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Cankar pripoveduje o sedanjosti, intenzivnem osebnem doživljanju dogodkov in vzdušja v časi prve svetovne vojne (1914-1918)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Na literaren način je izražal protivojno razpoloženje</a:t>
            </a:r>
            <a:endParaRPr lang="en-GB" altLang="sl-SI"/>
          </a:p>
        </p:txBody>
      </p:sp>
      <p:pic>
        <p:nvPicPr>
          <p:cNvPr id="12292" name="Picture 2" descr="http://www.anzacday.org.au/history/ww1/images/ww1main.jpg">
            <a:extLst>
              <a:ext uri="{FF2B5EF4-FFF2-40B4-BE49-F238E27FC236}">
                <a16:creationId xmlns:a16="http://schemas.microsoft.com/office/drawing/2014/main" id="{F75A21CB-D579-465F-945C-90868D9B2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429000"/>
            <a:ext cx="5256212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www.sensa.si/media/cache/upload/Photo/2010/10/22/kostanj_lightbox_image.jpg">
            <a:extLst>
              <a:ext uri="{FF2B5EF4-FFF2-40B4-BE49-F238E27FC236}">
                <a16:creationId xmlns:a16="http://schemas.microsoft.com/office/drawing/2014/main" id="{430C928E-9BF3-490F-85AC-30D0B12E0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-171450"/>
            <a:ext cx="553243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ADA08BD-B182-429F-8338-3402540B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/>
              <a:t>Osrednji motiv</a:t>
            </a:r>
            <a:endParaRPr lang="en-GB" sz="40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FE9C40F-A0B5-49ED-9430-C811F9B5EF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KOSTANJ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- na začetku nastopa kot poosebljenje junaka, ki   na čudežen način pomaga ljudem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- na sredini prerašča v simbol vitalnosti, ki svojo moč dobiva na nenavaden način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Preostali motivi: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  Smrt, trpljenje, mladost, junaštvo, bogastvo…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Tema: smrt/vojna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4A60DD-DA92-4D76-8C06-0D0ED9AB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/>
              <a:t>Ideja</a:t>
            </a:r>
            <a:endParaRPr lang="en-GB" sz="40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0880D3E-17EF-4404-B0DF-C5113466A1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Oj prijatelji, ljubi moji, to nam bodo še cveteli kostanji!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>
                <a:sym typeface="Wingdings" panose="05000000000000000000" pitchFamily="2" charset="2"/>
              </a:rPr>
              <a:t>To je napoved za množične smrti, ki jo prinaša vojna. Po vsem umiranju bo zmagalo življenje.</a:t>
            </a:r>
          </a:p>
          <a:p>
            <a:pPr eaLnBrk="1" hangingPunct="1"/>
            <a:endParaRPr lang="sl-SI" altLang="sl-SI">
              <a:sym typeface="Wingdings" panose="05000000000000000000" pitchFamily="2" charset="2"/>
            </a:endParaRPr>
          </a:p>
          <a:p>
            <a:pPr eaLnBrk="1" hangingPunct="1"/>
            <a:r>
              <a:rPr lang="sl-SI" altLang="sl-SI">
                <a:sym typeface="Wingdings" panose="05000000000000000000" pitchFamily="2" charset="2"/>
              </a:rPr>
              <a:t>kostanji – simbol padlih v vojni</a:t>
            </a:r>
          </a:p>
          <a:p>
            <a:pPr eaLnBrk="1" hangingPunct="1"/>
            <a:endParaRPr lang="sl-SI" altLang="sl-SI">
              <a:sym typeface="Wingdings" panose="05000000000000000000" pitchFamily="2" charset="2"/>
            </a:endParaRPr>
          </a:p>
          <a:p>
            <a:pPr eaLnBrk="1" hangingPunct="1"/>
            <a:r>
              <a:rPr lang="sl-SI" altLang="sl-SI">
                <a:sym typeface="Wingdings" panose="05000000000000000000" pitchFamily="2" charset="2"/>
              </a:rPr>
              <a:t>Idejo v zadnji povedi lahko razumemo tudi, kot izraz Cankarjeve globlje slutnje.</a:t>
            </a:r>
            <a:endParaRPr lang="sl-SI" altLang="sl-SI"/>
          </a:p>
          <a:p>
            <a:pPr marL="273050" lvl="1" eaLnBrk="1" hangingPunct="1">
              <a:spcBef>
                <a:spcPts val="600"/>
              </a:spcBef>
              <a:buSzPct val="70000"/>
              <a:buFont typeface="Wingdings 2" panose="05020102010507070707" pitchFamily="18" charset="2"/>
              <a:buNone/>
            </a:pPr>
            <a:endParaRPr lang="sl-SI" altLang="sl-SI" sz="2000">
              <a:sym typeface="Wingdings" panose="05000000000000000000" pitchFamily="2" charset="2"/>
            </a:endParaRPr>
          </a:p>
          <a:p>
            <a:pPr eaLnBrk="1" hangingPunct="1"/>
            <a:endParaRPr lang="en-GB" altLang="sl-SI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odieko.si/foto/2011/08/kostanj.jpg">
            <a:extLst>
              <a:ext uri="{FF2B5EF4-FFF2-40B4-BE49-F238E27FC236}">
                <a16:creationId xmlns:a16="http://schemas.microsoft.com/office/drawing/2014/main" id="{B3331AB4-70CF-4A82-884E-C82E0FDA7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929063"/>
            <a:ext cx="4273550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DBBC8AF-CAB7-482D-8E66-0634F1BC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/>
              <a:t>Kostanj</a:t>
            </a:r>
            <a:endParaRPr lang="en-GB" sz="40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8AF4C07-03F4-4EB4-909B-A35286EC8B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Nastopa kot glavni lik, junak pripovedi.</a:t>
            </a:r>
          </a:p>
          <a:p>
            <a:pPr eaLnBrk="1" hangingPunct="1"/>
            <a:r>
              <a:rPr lang="sl-SI" altLang="sl-SI"/>
              <a:t>Na začetku ga Cankar opisuje kot vojaka.</a:t>
            </a:r>
          </a:p>
          <a:p>
            <a:pPr eaLnBrk="1" hangingPunct="1"/>
            <a:r>
              <a:rPr lang="sl-SI" altLang="sl-SI"/>
              <a:t>Uporabljena je </a:t>
            </a:r>
            <a:r>
              <a:rPr lang="sl-SI" altLang="sl-SI" u="sng"/>
              <a:t>vegetacijska metaforika</a:t>
            </a:r>
            <a:r>
              <a:rPr lang="sl-SI" altLang="sl-SI"/>
              <a:t>: označuje naravne cikluse, letne čase in naravne elemente, ki so povezani z življenjem rastlin. </a:t>
            </a:r>
            <a:endParaRPr lang="en-GB" altLang="sl-SI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B9B602-A5DC-4EE6-9C57-F3C6F83C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D228DD0-C347-42B7-AFD5-D096266DDA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Moč kostanja pozitivno/blagodejno vpliva na ljudi, črpa pa jo iz smrti</a:t>
            </a:r>
            <a:endParaRPr lang="en-GB" altLang="sl-SI"/>
          </a:p>
        </p:txBody>
      </p:sp>
      <p:pic>
        <p:nvPicPr>
          <p:cNvPr id="16388" name="Picture 2" descr="http://www.bodieko.si/foto/2012/01/kostanj.jpg">
            <a:extLst>
              <a:ext uri="{FF2B5EF4-FFF2-40B4-BE49-F238E27FC236}">
                <a16:creationId xmlns:a16="http://schemas.microsoft.com/office/drawing/2014/main" id="{4E196A77-7B77-424F-811B-AFB229D22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424815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388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Altana</vt:lpstr>
      <vt:lpstr>Ivan Cankar Kostanj posebne sorte</vt:lpstr>
      <vt:lpstr>PowerPoint Presentation</vt:lpstr>
      <vt:lpstr>PowerPoint Presentation</vt:lpstr>
      <vt:lpstr>Podobe iz sanj (1917)</vt:lpstr>
      <vt:lpstr>PowerPoint Presentation</vt:lpstr>
      <vt:lpstr>Osrednji motiv</vt:lpstr>
      <vt:lpstr>Ideja</vt:lpstr>
      <vt:lpstr>Kostanj</vt:lpstr>
      <vt:lpstr>PowerPoint Presentation</vt:lpstr>
      <vt:lpstr>Simbolika</vt:lpstr>
      <vt:lpstr>Marjeta</vt:lpstr>
      <vt:lpstr>Pripovedovalec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2019-06-03T09:08:00Z</dcterms:created>
  <dcterms:modified xsi:type="dcterms:W3CDTF">2019-06-03T09:08:00Z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