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60" r:id="rId5"/>
    <p:sldId id="259" r:id="rId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80" autoAdjust="0"/>
  </p:normalViewPr>
  <p:slideViewPr>
    <p:cSldViewPr>
      <p:cViewPr varScale="1">
        <p:scale>
          <a:sx n="65" d="100"/>
          <a:sy n="65" d="100"/>
        </p:scale>
        <p:origin x="-66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Prostoročno 10">
            <a:extLst>
              <a:ext uri="{FF2B5EF4-FFF2-40B4-BE49-F238E27FC236}">
                <a16:creationId xmlns:a16="http://schemas.microsoft.com/office/drawing/2014/main" id="{E1578FE5-1103-4ED9-B8A4-0892CDC6409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12">
            <a:extLst>
              <a:ext uri="{FF2B5EF4-FFF2-40B4-BE49-F238E27FC236}">
                <a16:creationId xmlns:a16="http://schemas.microsoft.com/office/drawing/2014/main" id="{F08A635E-84FE-49FC-84EC-4806B9F7033F}"/>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9" name="Naslov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a:t>Kliknite, če želite urediti slog naslova matrice</a:t>
            </a:r>
            <a:endParaRPr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6" name="Ograda datuma 29">
            <a:extLst>
              <a:ext uri="{FF2B5EF4-FFF2-40B4-BE49-F238E27FC236}">
                <a16:creationId xmlns:a16="http://schemas.microsoft.com/office/drawing/2014/main" id="{5A06CC52-FFE9-4A06-B6C6-1792EB0B4E9D}"/>
              </a:ext>
            </a:extLst>
          </p:cNvPr>
          <p:cNvSpPr>
            <a:spLocks noGrp="1"/>
          </p:cNvSpPr>
          <p:nvPr>
            <p:ph type="dt" sz="half" idx="10"/>
          </p:nvPr>
        </p:nvSpPr>
        <p:spPr/>
        <p:txBody>
          <a:bodyPr/>
          <a:lstStyle>
            <a:lvl1pPr>
              <a:defRPr/>
            </a:lvl1pPr>
          </a:lstStyle>
          <a:p>
            <a:pPr>
              <a:defRPr/>
            </a:pPr>
            <a:fld id="{F910F124-E7ED-4417-BE2C-45F1FD159538}" type="datetimeFigureOut">
              <a:rPr lang="sl-SI"/>
              <a:pPr>
                <a:defRPr/>
              </a:pPr>
              <a:t>3. 06. 2019</a:t>
            </a:fld>
            <a:endParaRPr lang="sl-SI"/>
          </a:p>
        </p:txBody>
      </p:sp>
      <p:sp>
        <p:nvSpPr>
          <p:cNvPr id="7" name="Ograda noge 18">
            <a:extLst>
              <a:ext uri="{FF2B5EF4-FFF2-40B4-BE49-F238E27FC236}">
                <a16:creationId xmlns:a16="http://schemas.microsoft.com/office/drawing/2014/main" id="{BBA2BEDF-B1C6-455D-A046-02D2D4A20887}"/>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26">
            <a:extLst>
              <a:ext uri="{FF2B5EF4-FFF2-40B4-BE49-F238E27FC236}">
                <a16:creationId xmlns:a16="http://schemas.microsoft.com/office/drawing/2014/main" id="{DB06B831-B2C7-4776-99E5-E96ECBF9AE05}"/>
              </a:ext>
            </a:extLst>
          </p:cNvPr>
          <p:cNvSpPr>
            <a:spLocks noGrp="1"/>
          </p:cNvSpPr>
          <p:nvPr>
            <p:ph type="sldNum" sz="quarter" idx="12"/>
          </p:nvPr>
        </p:nvSpPr>
        <p:spPr/>
        <p:txBody>
          <a:bodyPr/>
          <a:lstStyle>
            <a:lvl1pPr>
              <a:defRPr/>
            </a:lvl1pPr>
          </a:lstStyle>
          <a:p>
            <a:fld id="{E1BB91B1-C8F2-4D07-8CDA-2FF6309D1C8D}" type="slidenum">
              <a:rPr lang="sl-SI" altLang="sl-SI"/>
              <a:pPr/>
              <a:t>‹#›</a:t>
            </a:fld>
            <a:endParaRPr lang="sl-SI" altLang="sl-SI"/>
          </a:p>
        </p:txBody>
      </p:sp>
    </p:spTree>
    <p:extLst>
      <p:ext uri="{BB962C8B-B14F-4D97-AF65-F5344CB8AC3E}">
        <p14:creationId xmlns:p14="http://schemas.microsoft.com/office/powerpoint/2010/main" val="3244993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6746F921-C60B-4FE6-98DF-5573E6E97757}"/>
              </a:ext>
            </a:extLst>
          </p:cNvPr>
          <p:cNvSpPr>
            <a:spLocks noGrp="1"/>
          </p:cNvSpPr>
          <p:nvPr>
            <p:ph type="dt" sz="half" idx="10"/>
          </p:nvPr>
        </p:nvSpPr>
        <p:spPr/>
        <p:txBody>
          <a:bodyPr/>
          <a:lstStyle>
            <a:lvl1pPr>
              <a:defRPr/>
            </a:lvl1pPr>
          </a:lstStyle>
          <a:p>
            <a:pPr>
              <a:defRPr/>
            </a:pPr>
            <a:fld id="{4BBDDEE0-D585-408A-824B-DB1084A23563}" type="datetimeFigureOut">
              <a:rPr lang="sl-SI"/>
              <a:pPr>
                <a:defRPr/>
              </a:pPr>
              <a:t>3. 06. 2019</a:t>
            </a:fld>
            <a:endParaRPr lang="sl-SI"/>
          </a:p>
        </p:txBody>
      </p:sp>
      <p:sp>
        <p:nvSpPr>
          <p:cNvPr id="5" name="Ograda noge 21">
            <a:extLst>
              <a:ext uri="{FF2B5EF4-FFF2-40B4-BE49-F238E27FC236}">
                <a16:creationId xmlns:a16="http://schemas.microsoft.com/office/drawing/2014/main" id="{E691F282-7162-437F-81B7-DEB7BA6AD4F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A2195506-47C6-469F-B836-D4E502AD9B15}"/>
              </a:ext>
            </a:extLst>
          </p:cNvPr>
          <p:cNvSpPr>
            <a:spLocks noGrp="1"/>
          </p:cNvSpPr>
          <p:nvPr>
            <p:ph type="sldNum" sz="quarter" idx="12"/>
          </p:nvPr>
        </p:nvSpPr>
        <p:spPr/>
        <p:txBody>
          <a:bodyPr/>
          <a:lstStyle>
            <a:lvl1pPr>
              <a:defRPr/>
            </a:lvl1pPr>
          </a:lstStyle>
          <a:p>
            <a:fld id="{C4788DF3-7C8E-4DBA-9D12-D76EED291466}" type="slidenum">
              <a:rPr lang="sl-SI" altLang="sl-SI"/>
              <a:pPr/>
              <a:t>‹#›</a:t>
            </a:fld>
            <a:endParaRPr lang="sl-SI" altLang="sl-SI"/>
          </a:p>
        </p:txBody>
      </p:sp>
    </p:spTree>
    <p:extLst>
      <p:ext uri="{BB962C8B-B14F-4D97-AF65-F5344CB8AC3E}">
        <p14:creationId xmlns:p14="http://schemas.microsoft.com/office/powerpoint/2010/main" val="400909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6EC6BA33-EFCD-46A1-AB03-510DDA545A62}"/>
              </a:ext>
            </a:extLst>
          </p:cNvPr>
          <p:cNvSpPr>
            <a:spLocks noGrp="1"/>
          </p:cNvSpPr>
          <p:nvPr>
            <p:ph type="dt" sz="half" idx="10"/>
          </p:nvPr>
        </p:nvSpPr>
        <p:spPr/>
        <p:txBody>
          <a:bodyPr/>
          <a:lstStyle>
            <a:lvl1pPr>
              <a:defRPr/>
            </a:lvl1pPr>
          </a:lstStyle>
          <a:p>
            <a:pPr>
              <a:defRPr/>
            </a:pPr>
            <a:fld id="{E00740FC-6C3B-4C39-88E0-C4874AFE3EE0}" type="datetimeFigureOut">
              <a:rPr lang="sl-SI"/>
              <a:pPr>
                <a:defRPr/>
              </a:pPr>
              <a:t>3. 06. 2019</a:t>
            </a:fld>
            <a:endParaRPr lang="sl-SI"/>
          </a:p>
        </p:txBody>
      </p:sp>
      <p:sp>
        <p:nvSpPr>
          <p:cNvPr id="5" name="Ograda noge 21">
            <a:extLst>
              <a:ext uri="{FF2B5EF4-FFF2-40B4-BE49-F238E27FC236}">
                <a16:creationId xmlns:a16="http://schemas.microsoft.com/office/drawing/2014/main" id="{AE544C45-1DD3-4551-88B8-E70570179BE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A84AC518-FD40-4AFC-8963-7BF50F1C0BDC}"/>
              </a:ext>
            </a:extLst>
          </p:cNvPr>
          <p:cNvSpPr>
            <a:spLocks noGrp="1"/>
          </p:cNvSpPr>
          <p:nvPr>
            <p:ph type="sldNum" sz="quarter" idx="12"/>
          </p:nvPr>
        </p:nvSpPr>
        <p:spPr/>
        <p:txBody>
          <a:bodyPr/>
          <a:lstStyle>
            <a:lvl1pPr>
              <a:defRPr/>
            </a:lvl1pPr>
          </a:lstStyle>
          <a:p>
            <a:fld id="{D413DD3B-F026-4BA6-B827-D2A053CEC576}" type="slidenum">
              <a:rPr lang="sl-SI" altLang="sl-SI"/>
              <a:pPr/>
              <a:t>‹#›</a:t>
            </a:fld>
            <a:endParaRPr lang="sl-SI" altLang="sl-SI"/>
          </a:p>
        </p:txBody>
      </p:sp>
    </p:spTree>
    <p:extLst>
      <p:ext uri="{BB962C8B-B14F-4D97-AF65-F5344CB8AC3E}">
        <p14:creationId xmlns:p14="http://schemas.microsoft.com/office/powerpoint/2010/main" val="67452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FDB4C547-A511-4BCE-8C6C-7102D1884035}"/>
              </a:ext>
            </a:extLst>
          </p:cNvPr>
          <p:cNvSpPr>
            <a:spLocks noGrp="1"/>
          </p:cNvSpPr>
          <p:nvPr>
            <p:ph type="dt" sz="half" idx="10"/>
          </p:nvPr>
        </p:nvSpPr>
        <p:spPr/>
        <p:txBody>
          <a:bodyPr/>
          <a:lstStyle>
            <a:lvl1pPr>
              <a:defRPr/>
            </a:lvl1pPr>
          </a:lstStyle>
          <a:p>
            <a:pPr>
              <a:defRPr/>
            </a:pPr>
            <a:fld id="{23B4B008-587E-49AD-95CB-F9DE4AA2C08D}" type="datetimeFigureOut">
              <a:rPr lang="sl-SI"/>
              <a:pPr>
                <a:defRPr/>
              </a:pPr>
              <a:t>3. 06. 2019</a:t>
            </a:fld>
            <a:endParaRPr lang="sl-SI"/>
          </a:p>
        </p:txBody>
      </p:sp>
      <p:sp>
        <p:nvSpPr>
          <p:cNvPr id="5" name="Ograda noge 21">
            <a:extLst>
              <a:ext uri="{FF2B5EF4-FFF2-40B4-BE49-F238E27FC236}">
                <a16:creationId xmlns:a16="http://schemas.microsoft.com/office/drawing/2014/main" id="{8A11AA5F-1B26-4FEC-8ACF-10D180C5938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A8F9FB90-961E-43FA-92CF-CA9C5D4D696B}"/>
              </a:ext>
            </a:extLst>
          </p:cNvPr>
          <p:cNvSpPr>
            <a:spLocks noGrp="1"/>
          </p:cNvSpPr>
          <p:nvPr>
            <p:ph type="sldNum" sz="quarter" idx="12"/>
          </p:nvPr>
        </p:nvSpPr>
        <p:spPr/>
        <p:txBody>
          <a:bodyPr/>
          <a:lstStyle>
            <a:lvl1pPr>
              <a:defRPr/>
            </a:lvl1pPr>
          </a:lstStyle>
          <a:p>
            <a:fld id="{4E07C046-EBDC-45B2-97EC-1D5E3EEA9510}" type="slidenum">
              <a:rPr lang="sl-SI" altLang="sl-SI"/>
              <a:pPr/>
              <a:t>‹#›</a:t>
            </a:fld>
            <a:endParaRPr lang="sl-SI" altLang="sl-SI"/>
          </a:p>
        </p:txBody>
      </p:sp>
    </p:spTree>
    <p:extLst>
      <p:ext uri="{BB962C8B-B14F-4D97-AF65-F5344CB8AC3E}">
        <p14:creationId xmlns:p14="http://schemas.microsoft.com/office/powerpoint/2010/main" val="295572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Prostoročno 10">
            <a:extLst>
              <a:ext uri="{FF2B5EF4-FFF2-40B4-BE49-F238E27FC236}">
                <a16:creationId xmlns:a16="http://schemas.microsoft.com/office/drawing/2014/main" id="{A1E37914-F34D-43D9-9587-1D692ADF43F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5" name="Prostoročno 12">
            <a:extLst>
              <a:ext uri="{FF2B5EF4-FFF2-40B4-BE49-F238E27FC236}">
                <a16:creationId xmlns:a16="http://schemas.microsoft.com/office/drawing/2014/main" id="{F7FACACE-EE47-4F68-9E7C-E59C802CE287}"/>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sl-SI"/>
              <a:t>Kliknite, če želite urediti slog naslova matrice</a:t>
            </a:r>
            <a:endParaRPr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6" name="Ograda datuma 3">
            <a:extLst>
              <a:ext uri="{FF2B5EF4-FFF2-40B4-BE49-F238E27FC236}">
                <a16:creationId xmlns:a16="http://schemas.microsoft.com/office/drawing/2014/main" id="{B8A3CB3C-08D8-4AF0-9F79-E77121CF7DCC}"/>
              </a:ext>
            </a:extLst>
          </p:cNvPr>
          <p:cNvSpPr>
            <a:spLocks noGrp="1"/>
          </p:cNvSpPr>
          <p:nvPr>
            <p:ph type="dt" sz="half" idx="10"/>
          </p:nvPr>
        </p:nvSpPr>
        <p:spPr/>
        <p:txBody>
          <a:bodyPr/>
          <a:lstStyle>
            <a:lvl1pPr>
              <a:defRPr/>
            </a:lvl1pPr>
          </a:lstStyle>
          <a:p>
            <a:pPr>
              <a:defRPr/>
            </a:pPr>
            <a:fld id="{B1F0C4E5-0F81-4CF4-8F7B-55057B54C89C}" type="datetimeFigureOut">
              <a:rPr lang="sl-SI"/>
              <a:pPr>
                <a:defRPr/>
              </a:pPr>
              <a:t>3. 06. 2019</a:t>
            </a:fld>
            <a:endParaRPr lang="sl-SI"/>
          </a:p>
        </p:txBody>
      </p:sp>
      <p:sp>
        <p:nvSpPr>
          <p:cNvPr id="7" name="Ograda noge 4">
            <a:extLst>
              <a:ext uri="{FF2B5EF4-FFF2-40B4-BE49-F238E27FC236}">
                <a16:creationId xmlns:a16="http://schemas.microsoft.com/office/drawing/2014/main" id="{7B1C981D-4643-4CD8-B793-26C557BBDAD0}"/>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5">
            <a:extLst>
              <a:ext uri="{FF2B5EF4-FFF2-40B4-BE49-F238E27FC236}">
                <a16:creationId xmlns:a16="http://schemas.microsoft.com/office/drawing/2014/main" id="{DFA48778-1341-455E-9340-D84CBFC8EC48}"/>
              </a:ext>
            </a:extLst>
          </p:cNvPr>
          <p:cNvSpPr>
            <a:spLocks noGrp="1"/>
          </p:cNvSpPr>
          <p:nvPr>
            <p:ph type="sldNum" sz="quarter" idx="12"/>
          </p:nvPr>
        </p:nvSpPr>
        <p:spPr/>
        <p:txBody>
          <a:bodyPr/>
          <a:lstStyle>
            <a:lvl1pPr>
              <a:defRPr/>
            </a:lvl1pPr>
          </a:lstStyle>
          <a:p>
            <a:fld id="{6D916618-41F1-4361-BF3E-BAB26A346306}" type="slidenum">
              <a:rPr lang="sl-SI" altLang="sl-SI"/>
              <a:pPr/>
              <a:t>‹#›</a:t>
            </a:fld>
            <a:endParaRPr lang="sl-SI" altLang="sl-SI"/>
          </a:p>
        </p:txBody>
      </p:sp>
    </p:spTree>
    <p:extLst>
      <p:ext uri="{BB962C8B-B14F-4D97-AF65-F5344CB8AC3E}">
        <p14:creationId xmlns:p14="http://schemas.microsoft.com/office/powerpoint/2010/main" val="28541799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8175310A-907A-4AD8-BA16-046CE2C12E95}"/>
              </a:ext>
            </a:extLst>
          </p:cNvPr>
          <p:cNvSpPr>
            <a:spLocks noGrp="1"/>
          </p:cNvSpPr>
          <p:nvPr>
            <p:ph type="dt" sz="half" idx="10"/>
          </p:nvPr>
        </p:nvSpPr>
        <p:spPr/>
        <p:txBody>
          <a:bodyPr/>
          <a:lstStyle>
            <a:lvl1pPr>
              <a:defRPr/>
            </a:lvl1pPr>
          </a:lstStyle>
          <a:p>
            <a:pPr>
              <a:defRPr/>
            </a:pPr>
            <a:fld id="{851ED190-6691-4BFD-BA34-7EC382661546}" type="datetimeFigureOut">
              <a:rPr lang="sl-SI"/>
              <a:pPr>
                <a:defRPr/>
              </a:pPr>
              <a:t>3. 06. 2019</a:t>
            </a:fld>
            <a:endParaRPr lang="sl-SI"/>
          </a:p>
        </p:txBody>
      </p:sp>
      <p:sp>
        <p:nvSpPr>
          <p:cNvPr id="6" name="Ograda noge 21">
            <a:extLst>
              <a:ext uri="{FF2B5EF4-FFF2-40B4-BE49-F238E27FC236}">
                <a16:creationId xmlns:a16="http://schemas.microsoft.com/office/drawing/2014/main" id="{47B3912F-5D50-4940-A6BC-368A4A11AB8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CF6ED77D-6C0B-4C9D-B2E4-BA1ECA9CA8EA}"/>
              </a:ext>
            </a:extLst>
          </p:cNvPr>
          <p:cNvSpPr>
            <a:spLocks noGrp="1"/>
          </p:cNvSpPr>
          <p:nvPr>
            <p:ph type="sldNum" sz="quarter" idx="12"/>
          </p:nvPr>
        </p:nvSpPr>
        <p:spPr/>
        <p:txBody>
          <a:bodyPr/>
          <a:lstStyle>
            <a:lvl1pPr>
              <a:defRPr/>
            </a:lvl1pPr>
          </a:lstStyle>
          <a:p>
            <a:fld id="{C22C6E56-2359-4986-9AAC-3AD04DD2B25F}" type="slidenum">
              <a:rPr lang="sl-SI" altLang="sl-SI"/>
              <a:pPr/>
              <a:t>‹#›</a:t>
            </a:fld>
            <a:endParaRPr lang="sl-SI" altLang="sl-SI"/>
          </a:p>
        </p:txBody>
      </p:sp>
    </p:spTree>
    <p:extLst>
      <p:ext uri="{BB962C8B-B14F-4D97-AF65-F5344CB8AC3E}">
        <p14:creationId xmlns:p14="http://schemas.microsoft.com/office/powerpoint/2010/main" val="30102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A491246D-47FE-429F-8CDE-38B35D02742E}"/>
              </a:ext>
            </a:extLst>
          </p:cNvPr>
          <p:cNvSpPr>
            <a:spLocks noGrp="1"/>
          </p:cNvSpPr>
          <p:nvPr>
            <p:ph type="dt" sz="half" idx="10"/>
          </p:nvPr>
        </p:nvSpPr>
        <p:spPr/>
        <p:txBody>
          <a:bodyPr/>
          <a:lstStyle>
            <a:lvl1pPr>
              <a:defRPr/>
            </a:lvl1pPr>
          </a:lstStyle>
          <a:p>
            <a:pPr>
              <a:defRPr/>
            </a:pPr>
            <a:fld id="{941D1994-E22B-494F-94F7-2D73040C613C}" type="datetimeFigureOut">
              <a:rPr lang="sl-SI"/>
              <a:pPr>
                <a:defRPr/>
              </a:pPr>
              <a:t>3. 06. 2019</a:t>
            </a:fld>
            <a:endParaRPr lang="sl-SI"/>
          </a:p>
        </p:txBody>
      </p:sp>
      <p:sp>
        <p:nvSpPr>
          <p:cNvPr id="8" name="Ograda noge 7">
            <a:extLst>
              <a:ext uri="{FF2B5EF4-FFF2-40B4-BE49-F238E27FC236}">
                <a16:creationId xmlns:a16="http://schemas.microsoft.com/office/drawing/2014/main" id="{DF802537-C325-4C46-A1CF-309E5DED2E45}"/>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BF9FFEC4-6D08-4BF1-BBD6-86A760A7A4E8}"/>
              </a:ext>
            </a:extLst>
          </p:cNvPr>
          <p:cNvSpPr>
            <a:spLocks noGrp="1"/>
          </p:cNvSpPr>
          <p:nvPr>
            <p:ph type="sldNum" sz="quarter" idx="12"/>
          </p:nvPr>
        </p:nvSpPr>
        <p:spPr/>
        <p:txBody>
          <a:bodyPr/>
          <a:lstStyle>
            <a:lvl1pPr>
              <a:defRPr/>
            </a:lvl1pPr>
          </a:lstStyle>
          <a:p>
            <a:fld id="{4D34263C-D137-4D44-91F1-7D14069E438F}" type="slidenum">
              <a:rPr lang="sl-SI" altLang="sl-SI"/>
              <a:pPr/>
              <a:t>‹#›</a:t>
            </a:fld>
            <a:endParaRPr lang="sl-SI" altLang="sl-SI"/>
          </a:p>
        </p:txBody>
      </p:sp>
    </p:spTree>
    <p:extLst>
      <p:ext uri="{BB962C8B-B14F-4D97-AF65-F5344CB8AC3E}">
        <p14:creationId xmlns:p14="http://schemas.microsoft.com/office/powerpoint/2010/main" val="25860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lstStyle>
            <a:lvl1pPr algn="l">
              <a:defRPr sz="4600"/>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B24D57AB-DD57-4EDD-8F4C-12C11705D2B2}"/>
              </a:ext>
            </a:extLst>
          </p:cNvPr>
          <p:cNvSpPr>
            <a:spLocks noGrp="1"/>
          </p:cNvSpPr>
          <p:nvPr>
            <p:ph type="dt" sz="half" idx="10"/>
          </p:nvPr>
        </p:nvSpPr>
        <p:spPr/>
        <p:txBody>
          <a:bodyPr/>
          <a:lstStyle>
            <a:lvl1pPr>
              <a:defRPr/>
            </a:lvl1pPr>
          </a:lstStyle>
          <a:p>
            <a:pPr>
              <a:defRPr/>
            </a:pPr>
            <a:fld id="{FDB972B0-5A16-45D7-B341-1CEE9267EA45}" type="datetimeFigureOut">
              <a:rPr lang="sl-SI"/>
              <a:pPr>
                <a:defRPr/>
              </a:pPr>
              <a:t>3. 06. 2019</a:t>
            </a:fld>
            <a:endParaRPr lang="sl-SI"/>
          </a:p>
        </p:txBody>
      </p:sp>
      <p:sp>
        <p:nvSpPr>
          <p:cNvPr id="4" name="Ograda noge 21">
            <a:extLst>
              <a:ext uri="{FF2B5EF4-FFF2-40B4-BE49-F238E27FC236}">
                <a16:creationId xmlns:a16="http://schemas.microsoft.com/office/drawing/2014/main" id="{B79BF24E-523B-4FA1-AB22-47F421252320}"/>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E878853E-76C7-4A8A-BD9C-FF69D3EB2E9C}"/>
              </a:ext>
            </a:extLst>
          </p:cNvPr>
          <p:cNvSpPr>
            <a:spLocks noGrp="1"/>
          </p:cNvSpPr>
          <p:nvPr>
            <p:ph type="sldNum" sz="quarter" idx="12"/>
          </p:nvPr>
        </p:nvSpPr>
        <p:spPr/>
        <p:txBody>
          <a:bodyPr/>
          <a:lstStyle>
            <a:lvl1pPr>
              <a:defRPr/>
            </a:lvl1pPr>
          </a:lstStyle>
          <a:p>
            <a:fld id="{3F9825E0-5823-4E66-ACD7-E3C15C9E2994}" type="slidenum">
              <a:rPr lang="sl-SI" altLang="sl-SI"/>
              <a:pPr/>
              <a:t>‹#›</a:t>
            </a:fld>
            <a:endParaRPr lang="sl-SI" altLang="sl-SI"/>
          </a:p>
        </p:txBody>
      </p:sp>
    </p:spTree>
    <p:extLst>
      <p:ext uri="{BB962C8B-B14F-4D97-AF65-F5344CB8AC3E}">
        <p14:creationId xmlns:p14="http://schemas.microsoft.com/office/powerpoint/2010/main" val="15122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A6B9CE33-2F11-4D74-92FC-F09F96397559}"/>
              </a:ext>
            </a:extLst>
          </p:cNvPr>
          <p:cNvSpPr>
            <a:spLocks noGrp="1"/>
          </p:cNvSpPr>
          <p:nvPr>
            <p:ph type="dt" sz="half" idx="10"/>
          </p:nvPr>
        </p:nvSpPr>
        <p:spPr/>
        <p:txBody>
          <a:bodyPr/>
          <a:lstStyle>
            <a:lvl1pPr>
              <a:defRPr/>
            </a:lvl1pPr>
          </a:lstStyle>
          <a:p>
            <a:pPr>
              <a:defRPr/>
            </a:pPr>
            <a:fld id="{F8C9752D-6B14-4AF0-B553-289F4DDB9B8A}" type="datetimeFigureOut">
              <a:rPr lang="sl-SI"/>
              <a:pPr>
                <a:defRPr/>
              </a:pPr>
              <a:t>3. 06. 2019</a:t>
            </a:fld>
            <a:endParaRPr lang="sl-SI"/>
          </a:p>
        </p:txBody>
      </p:sp>
      <p:sp>
        <p:nvSpPr>
          <p:cNvPr id="3" name="Ograda noge 21">
            <a:extLst>
              <a:ext uri="{FF2B5EF4-FFF2-40B4-BE49-F238E27FC236}">
                <a16:creationId xmlns:a16="http://schemas.microsoft.com/office/drawing/2014/main" id="{5B71AC74-A08A-403F-BE90-DF9A9F283F0E}"/>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AA3ED9CA-528D-47A5-B546-D4533FE235D7}"/>
              </a:ext>
            </a:extLst>
          </p:cNvPr>
          <p:cNvSpPr>
            <a:spLocks noGrp="1"/>
          </p:cNvSpPr>
          <p:nvPr>
            <p:ph type="sldNum" sz="quarter" idx="12"/>
          </p:nvPr>
        </p:nvSpPr>
        <p:spPr/>
        <p:txBody>
          <a:bodyPr/>
          <a:lstStyle>
            <a:lvl1pPr>
              <a:defRPr/>
            </a:lvl1pPr>
          </a:lstStyle>
          <a:p>
            <a:fld id="{98BE7948-9775-4327-BD35-9CE59EBCA9E2}" type="slidenum">
              <a:rPr lang="sl-SI" altLang="sl-SI"/>
              <a:pPr/>
              <a:t>‹#›</a:t>
            </a:fld>
            <a:endParaRPr lang="sl-SI" altLang="sl-SI"/>
          </a:p>
        </p:txBody>
      </p:sp>
    </p:spTree>
    <p:extLst>
      <p:ext uri="{BB962C8B-B14F-4D97-AF65-F5344CB8AC3E}">
        <p14:creationId xmlns:p14="http://schemas.microsoft.com/office/powerpoint/2010/main" val="161860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2BD96913-CEA9-4F4C-BBB2-CF5C40098BF2}"/>
              </a:ext>
            </a:extLst>
          </p:cNvPr>
          <p:cNvSpPr>
            <a:spLocks noGrp="1"/>
          </p:cNvSpPr>
          <p:nvPr>
            <p:ph type="dt" sz="half" idx="10"/>
          </p:nvPr>
        </p:nvSpPr>
        <p:spPr/>
        <p:txBody>
          <a:bodyPr/>
          <a:lstStyle>
            <a:lvl1pPr>
              <a:defRPr/>
            </a:lvl1pPr>
          </a:lstStyle>
          <a:p>
            <a:pPr>
              <a:defRPr/>
            </a:pPr>
            <a:fld id="{8E323EB3-7EF4-4CA5-939C-3B9F672A2290}" type="datetimeFigureOut">
              <a:rPr lang="sl-SI"/>
              <a:pPr>
                <a:defRPr/>
              </a:pPr>
              <a:t>3. 06. 2019</a:t>
            </a:fld>
            <a:endParaRPr lang="sl-SI"/>
          </a:p>
        </p:txBody>
      </p:sp>
      <p:sp>
        <p:nvSpPr>
          <p:cNvPr id="6" name="Ograda noge 5">
            <a:extLst>
              <a:ext uri="{FF2B5EF4-FFF2-40B4-BE49-F238E27FC236}">
                <a16:creationId xmlns:a16="http://schemas.microsoft.com/office/drawing/2014/main" id="{F87AA0F5-FA99-4566-A260-DA9AE64EDBC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E56EEB4E-9906-45B1-8400-FA3CFEE8186B}"/>
              </a:ext>
            </a:extLst>
          </p:cNvPr>
          <p:cNvSpPr>
            <a:spLocks noGrp="1"/>
          </p:cNvSpPr>
          <p:nvPr>
            <p:ph type="sldNum" sz="quarter" idx="12"/>
          </p:nvPr>
        </p:nvSpPr>
        <p:spPr>
          <a:xfrm>
            <a:off x="8156575" y="6421438"/>
            <a:ext cx="762000" cy="365125"/>
          </a:xfrm>
        </p:spPr>
        <p:txBody>
          <a:bodyPr/>
          <a:lstStyle>
            <a:lvl1pPr>
              <a:defRPr/>
            </a:lvl1pPr>
          </a:lstStyle>
          <a:p>
            <a:fld id="{87328B6E-CEDD-480B-953D-0D23870F5DD3}" type="slidenum">
              <a:rPr lang="sl-SI" altLang="sl-SI"/>
              <a:pPr/>
              <a:t>‹#›</a:t>
            </a:fld>
            <a:endParaRPr lang="sl-SI" altLang="sl-SI"/>
          </a:p>
        </p:txBody>
      </p:sp>
    </p:spTree>
    <p:extLst>
      <p:ext uri="{BB962C8B-B14F-4D97-AF65-F5344CB8AC3E}">
        <p14:creationId xmlns:p14="http://schemas.microsoft.com/office/powerpoint/2010/main" val="288354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sl-SI"/>
              <a:t>Kliknite, če želite urediti slog naslova matrice</a:t>
            </a:r>
            <a:endParaRPr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sl-SI"/>
              <a:t>Kliknite, če želite urediti sloge besedila matrice</a:t>
            </a:r>
          </a:p>
        </p:txBody>
      </p:sp>
      <p:sp>
        <p:nvSpPr>
          <p:cNvPr id="5" name="Ograda datuma 4">
            <a:extLst>
              <a:ext uri="{FF2B5EF4-FFF2-40B4-BE49-F238E27FC236}">
                <a16:creationId xmlns:a16="http://schemas.microsoft.com/office/drawing/2014/main" id="{9970C139-1EE5-4227-B7BC-5AE15BA719AF}"/>
              </a:ext>
            </a:extLst>
          </p:cNvPr>
          <p:cNvSpPr>
            <a:spLocks noGrp="1"/>
          </p:cNvSpPr>
          <p:nvPr>
            <p:ph type="dt" sz="half" idx="10"/>
          </p:nvPr>
        </p:nvSpPr>
        <p:spPr/>
        <p:txBody>
          <a:bodyPr/>
          <a:lstStyle>
            <a:lvl1pPr>
              <a:defRPr/>
            </a:lvl1pPr>
          </a:lstStyle>
          <a:p>
            <a:pPr>
              <a:defRPr/>
            </a:pPr>
            <a:fld id="{199C6055-EECD-44BA-B628-1D085527F87B}" type="datetimeFigureOut">
              <a:rPr lang="sl-SI"/>
              <a:pPr>
                <a:defRPr/>
              </a:pPr>
              <a:t>3. 06. 2019</a:t>
            </a:fld>
            <a:endParaRPr lang="sl-SI"/>
          </a:p>
        </p:txBody>
      </p:sp>
      <p:sp>
        <p:nvSpPr>
          <p:cNvPr id="6" name="Ograda noge 5">
            <a:extLst>
              <a:ext uri="{FF2B5EF4-FFF2-40B4-BE49-F238E27FC236}">
                <a16:creationId xmlns:a16="http://schemas.microsoft.com/office/drawing/2014/main" id="{A4CA75FD-0B86-436C-888A-A8C4A1548EA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6F4610E0-E46B-4A5F-AB0F-159A49D342EE}"/>
              </a:ext>
            </a:extLst>
          </p:cNvPr>
          <p:cNvSpPr>
            <a:spLocks noGrp="1"/>
          </p:cNvSpPr>
          <p:nvPr>
            <p:ph type="sldNum" sz="quarter" idx="12"/>
          </p:nvPr>
        </p:nvSpPr>
        <p:spPr/>
        <p:txBody>
          <a:bodyPr/>
          <a:lstStyle>
            <a:lvl1pPr>
              <a:defRPr/>
            </a:lvl1pPr>
          </a:lstStyle>
          <a:p>
            <a:fld id="{935BE358-4578-49C1-AD79-5488F457F382}" type="slidenum">
              <a:rPr lang="sl-SI" altLang="sl-SI"/>
              <a:pPr/>
              <a:t>‹#›</a:t>
            </a:fld>
            <a:endParaRPr lang="sl-SI" altLang="sl-SI"/>
          </a:p>
        </p:txBody>
      </p:sp>
    </p:spTree>
    <p:extLst>
      <p:ext uri="{BB962C8B-B14F-4D97-AF65-F5344CB8AC3E}">
        <p14:creationId xmlns:p14="http://schemas.microsoft.com/office/powerpoint/2010/main" val="237031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Prostoročno 11">
            <a:extLst>
              <a:ext uri="{FF2B5EF4-FFF2-40B4-BE49-F238E27FC236}">
                <a16:creationId xmlns:a16="http://schemas.microsoft.com/office/drawing/2014/main" id="{F15527E9-4E95-452C-A9A2-5D8B9386E737}"/>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endParaRPr>
          </a:p>
        </p:txBody>
      </p:sp>
      <p:sp>
        <p:nvSpPr>
          <p:cNvPr id="16" name="Prostoročno 15">
            <a:extLst>
              <a:ext uri="{FF2B5EF4-FFF2-40B4-BE49-F238E27FC236}">
                <a16:creationId xmlns:a16="http://schemas.microsoft.com/office/drawing/2014/main" id="{AD5735C7-8650-410E-AFB3-C7439A0B7ED9}"/>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endParaRPr>
          </a:p>
        </p:txBody>
      </p:sp>
      <p:sp>
        <p:nvSpPr>
          <p:cNvPr id="1028" name="Ograda naslova 8">
            <a:extLst>
              <a:ext uri="{FF2B5EF4-FFF2-40B4-BE49-F238E27FC236}">
                <a16:creationId xmlns:a16="http://schemas.microsoft.com/office/drawing/2014/main" id="{E19327A5-58DF-401F-95A4-B5A9166F69FD}"/>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EA9788B4-286A-4F8E-A3CE-915BE5A92B64}"/>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3DD8B39A-026E-45E6-AAA6-176E6EC051A0}"/>
              </a:ext>
            </a:extLst>
          </p:cNvPr>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defRPr>
            </a:lvl1pPr>
          </a:lstStyle>
          <a:p>
            <a:pPr>
              <a:defRPr/>
            </a:pPr>
            <a:fld id="{222E91EB-2C07-4DC3-B591-1BD9754E0BAF}" type="datetimeFigureOut">
              <a:rPr lang="sl-SI"/>
              <a:pPr>
                <a:defRPr/>
              </a:pPr>
              <a:t>3. 06. 2019</a:t>
            </a:fld>
            <a:endParaRPr lang="sl-SI"/>
          </a:p>
        </p:txBody>
      </p:sp>
      <p:sp>
        <p:nvSpPr>
          <p:cNvPr id="22" name="Ograda noge 21">
            <a:extLst>
              <a:ext uri="{FF2B5EF4-FFF2-40B4-BE49-F238E27FC236}">
                <a16:creationId xmlns:a16="http://schemas.microsoft.com/office/drawing/2014/main" id="{7D633B2F-8868-45C4-8310-9287B723E2D5}"/>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DD909F33-75D2-45B1-8D4E-37A1369257BB}"/>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defRPr>
            </a:lvl1pPr>
          </a:lstStyle>
          <a:p>
            <a:fld id="{7D0227A8-ADF9-4E1E-BB5F-DD0FAE491242}"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683" r:id="rId1"/>
    <p:sldLayoutId id="2147483677" r:id="rId2"/>
    <p:sldLayoutId id="2147483684" r:id="rId3"/>
    <p:sldLayoutId id="2147483678" r:id="rId4"/>
    <p:sldLayoutId id="2147483685" r:id="rId5"/>
    <p:sldLayoutId id="2147483679" r:id="rId6"/>
    <p:sldLayoutId id="2147483680" r:id="rId7"/>
    <p:sldLayoutId id="2147483686" r:id="rId8"/>
    <p:sldLayoutId id="2147483687" r:id="rId9"/>
    <p:sldLayoutId id="2147483681" r:id="rId10"/>
    <p:sldLayoutId id="214748368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anose="020B0503020102020204" pitchFamily="34" charset="0"/>
        </a:defRPr>
      </a:lvl2pPr>
      <a:lvl3pPr algn="l" rtl="0" fontAlgn="base">
        <a:spcBef>
          <a:spcPct val="0"/>
        </a:spcBef>
        <a:spcAft>
          <a:spcPct val="0"/>
        </a:spcAft>
        <a:defRPr sz="4600">
          <a:solidFill>
            <a:schemeClr val="tx1"/>
          </a:solidFill>
          <a:latin typeface="Franklin Gothic Book" panose="020B0503020102020204" pitchFamily="34" charset="0"/>
        </a:defRPr>
      </a:lvl3pPr>
      <a:lvl4pPr algn="l" rtl="0" fontAlgn="base">
        <a:spcBef>
          <a:spcPct val="0"/>
        </a:spcBef>
        <a:spcAft>
          <a:spcPct val="0"/>
        </a:spcAft>
        <a:defRPr sz="4600">
          <a:solidFill>
            <a:schemeClr val="tx1"/>
          </a:solidFill>
          <a:latin typeface="Franklin Gothic Book" panose="020B0503020102020204" pitchFamily="34" charset="0"/>
        </a:defRPr>
      </a:lvl4pPr>
      <a:lvl5pPr algn="l" rtl="0" fontAlgn="base">
        <a:spcBef>
          <a:spcPct val="0"/>
        </a:spcBef>
        <a:spcAft>
          <a:spcPct val="0"/>
        </a:spcAft>
        <a:defRPr sz="4600">
          <a:solidFill>
            <a:schemeClr val="tx1"/>
          </a:solidFill>
          <a:latin typeface="Franklin Gothic Book" panose="020B0503020102020204" pitchFamily="34" charset="0"/>
        </a:defRPr>
      </a:lvl5pPr>
      <a:lvl6pPr marL="457200" algn="l" rtl="0" fontAlgn="base">
        <a:spcBef>
          <a:spcPct val="0"/>
        </a:spcBef>
        <a:spcAft>
          <a:spcPct val="0"/>
        </a:spcAft>
        <a:defRPr sz="4600">
          <a:solidFill>
            <a:schemeClr val="tx1"/>
          </a:solidFill>
          <a:latin typeface="Franklin Gothic Book" panose="020B0503020102020204" pitchFamily="34" charset="0"/>
        </a:defRPr>
      </a:lvl6pPr>
      <a:lvl7pPr marL="914400" algn="l" rtl="0" fontAlgn="base">
        <a:spcBef>
          <a:spcPct val="0"/>
        </a:spcBef>
        <a:spcAft>
          <a:spcPct val="0"/>
        </a:spcAft>
        <a:defRPr sz="4600">
          <a:solidFill>
            <a:schemeClr val="tx1"/>
          </a:solidFill>
          <a:latin typeface="Franklin Gothic Book" panose="020B0503020102020204" pitchFamily="34" charset="0"/>
        </a:defRPr>
      </a:lvl7pPr>
      <a:lvl8pPr marL="1371600" algn="l" rtl="0" fontAlgn="base">
        <a:spcBef>
          <a:spcPct val="0"/>
        </a:spcBef>
        <a:spcAft>
          <a:spcPct val="0"/>
        </a:spcAft>
        <a:defRPr sz="4600">
          <a:solidFill>
            <a:schemeClr val="tx1"/>
          </a:solidFill>
          <a:latin typeface="Franklin Gothic Book" panose="020B0503020102020204" pitchFamily="34" charset="0"/>
        </a:defRPr>
      </a:lvl8pPr>
      <a:lvl9pPr marL="1828800" algn="l" rtl="0" fontAlgn="base">
        <a:spcBef>
          <a:spcPct val="0"/>
        </a:spcBef>
        <a:spcAft>
          <a:spcPct val="0"/>
        </a:spcAft>
        <a:defRPr sz="4600">
          <a:solidFill>
            <a:schemeClr val="tx1"/>
          </a:solidFill>
          <a:latin typeface="Franklin Gothic Book" panose="020B0503020102020204" pitchFamily="34" charset="0"/>
        </a:defRPr>
      </a:lvl9pPr>
    </p:titleStyle>
    <p:bodyStyle>
      <a:lvl1pPr marL="419100"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apedia.mobi/sl/Jurij_Dalmatin" TargetMode="External"/><Relationship Id="rId5" Type="http://schemas.openxmlformats.org/officeDocument/2006/relationships/hyperlink" Target="http://ro.zrsss.si/projekti/slo/trubar/Dalmatin_J.htm" TargetMode="External"/><Relationship Id="rId4" Type="http://schemas.openxmlformats.org/officeDocument/2006/relationships/hyperlink" Target="http://www.biblija.net/biblija.cg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C5BCCE-43CF-43DE-B1A8-0B8C3176B017}"/>
              </a:ext>
            </a:extLst>
          </p:cNvPr>
          <p:cNvSpPr>
            <a:spLocks noGrp="1"/>
          </p:cNvSpPr>
          <p:nvPr>
            <p:ph type="ctrTitle"/>
          </p:nvPr>
        </p:nvSpPr>
        <p:spPr>
          <a:xfrm>
            <a:off x="-1643106" y="285728"/>
            <a:ext cx="7772400" cy="1470025"/>
          </a:xfrm>
        </p:spPr>
        <p:txBody>
          <a:bodyPr>
            <a:normAutofit/>
          </a:bodyPr>
          <a:lstStyle/>
          <a:p>
            <a:pPr fontAlgn="auto">
              <a:spcAft>
                <a:spcPts val="0"/>
              </a:spcAft>
              <a:defRPr/>
            </a:pPr>
            <a:r>
              <a:rPr lang="sl-SI">
                <a:latin typeface="Arial Black" pitchFamily="34" charset="0"/>
              </a:rPr>
              <a:t>JURIJ DALMATIN </a:t>
            </a:r>
          </a:p>
        </p:txBody>
      </p:sp>
      <p:pic>
        <p:nvPicPr>
          <p:cNvPr id="1026" name="Picture 2">
            <a:extLst>
              <a:ext uri="{FF2B5EF4-FFF2-40B4-BE49-F238E27FC236}">
                <a16:creationId xmlns:a16="http://schemas.microsoft.com/office/drawing/2014/main" id="{D47D2FB4-7E7E-4967-BFEA-6FEB031A5736}"/>
              </a:ext>
            </a:extLst>
          </p:cNvPr>
          <p:cNvPicPr>
            <a:picLocks noChangeAspect="1" noChangeArrowheads="1"/>
          </p:cNvPicPr>
          <p:nvPr/>
        </p:nvPicPr>
        <p:blipFill>
          <a:blip r:embed="rId2" cstate="print"/>
          <a:srcRect/>
          <a:stretch>
            <a:fillRect/>
          </a:stretch>
        </p:blipFill>
        <p:spPr bwMode="auto">
          <a:xfrm>
            <a:off x="6924809" y="5357826"/>
            <a:ext cx="2219192" cy="1500174"/>
          </a:xfrm>
          <a:prstGeom prst="rect">
            <a:avLst/>
          </a:prstGeom>
          <a:noFill/>
          <a:ln w="9525">
            <a:noFill/>
            <a:miter lim="800000"/>
            <a:headEnd/>
            <a:tailEnd/>
          </a:ln>
          <a:effectLst>
            <a:softEdge rad="63500"/>
          </a:effectLst>
        </p:spPr>
      </p:pic>
      <p:sp>
        <p:nvSpPr>
          <p:cNvPr id="7172" name="PoljeZBesedilom 5">
            <a:extLst>
              <a:ext uri="{FF2B5EF4-FFF2-40B4-BE49-F238E27FC236}">
                <a16:creationId xmlns:a16="http://schemas.microsoft.com/office/drawing/2014/main" id="{F4CBA48F-26E0-4E34-920F-0D89F0A3DE74}"/>
              </a:ext>
            </a:extLst>
          </p:cNvPr>
          <p:cNvSpPr txBox="1">
            <a:spLocks noChangeArrowheads="1"/>
          </p:cNvSpPr>
          <p:nvPr/>
        </p:nvSpPr>
        <p:spPr bwMode="auto">
          <a:xfrm>
            <a:off x="0" y="1285875"/>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Tx/>
              <a:buChar char="-"/>
            </a:pPr>
            <a:r>
              <a:rPr lang="sl-SI" altLang="sl-SI" sz="2000">
                <a:cs typeface="Arial" panose="020B0604020202020204" pitchFamily="34" charset="0"/>
              </a:rPr>
              <a:t>Rodil se je leta 1547 v Krškem, njegov rod pa verjetno izhaja iz Dalmacije.</a:t>
            </a:r>
          </a:p>
          <a:p>
            <a:pPr>
              <a:buFontTx/>
              <a:buChar char="-"/>
            </a:pPr>
            <a:r>
              <a:rPr lang="sl-SI" altLang="sl-SI" sz="2000">
                <a:cs typeface="Arial" panose="020B0604020202020204" pitchFamily="34" charset="0"/>
              </a:rPr>
              <a:t>Imenujemo ga tudi Trubarjev naslednik</a:t>
            </a:r>
          </a:p>
          <a:p>
            <a:pPr>
              <a:buFontTx/>
              <a:buChar char="-"/>
            </a:pPr>
            <a:r>
              <a:rPr lang="sl-SI" altLang="sl-SI" sz="2000">
                <a:cs typeface="Arial" panose="020B0604020202020204" pitchFamily="34" charset="0"/>
              </a:rPr>
              <a:t>Do 18 leta se je šolal v Krškem pri Adamu Bohoriču,pod njegovim vplivom pa je tudi postal protestant.</a:t>
            </a:r>
          </a:p>
          <a:p>
            <a:pPr>
              <a:buFontTx/>
              <a:buChar char="-"/>
            </a:pPr>
            <a:r>
              <a:rPr lang="sl-SI" altLang="sl-SI" sz="2000">
                <a:cs typeface="Arial" panose="020B0604020202020204" pitchFamily="34" charset="0"/>
              </a:rPr>
              <a:t>Leta 1565 je odšel na Würtemberško v samostansko šolo,in se po končani latinski šoli 1566 vpisal na tübinško univerzo ( kot štipendist Tyfernovega sklada), kjer je študiral filozofijo in protestantsko teologijo.</a:t>
            </a:r>
          </a:p>
          <a:p>
            <a:pPr>
              <a:buFontTx/>
              <a:buChar char="-"/>
            </a:pPr>
            <a:r>
              <a:rPr lang="sl-SI" altLang="sl-SI" sz="2000">
                <a:cs typeface="Arial" panose="020B0604020202020204" pitchFamily="34" charset="0"/>
              </a:rPr>
              <a:t>Leta 1569 je dosegel Bakalavreat in še istega leta magistriral</a:t>
            </a:r>
          </a:p>
          <a:p>
            <a:pPr>
              <a:buFontTx/>
              <a:buChar char="-"/>
            </a:pPr>
            <a:r>
              <a:rPr lang="sl-SI" altLang="sl-SI" sz="2000">
                <a:cs typeface="Arial" panose="020B0604020202020204" pitchFamily="34" charset="0"/>
              </a:rPr>
              <a:t>V vseh letih študija je zanj očetovsko skrbel Trubar ter ga vzpodbujal pri učenju materinščine, začel je prevajati svetopisemska besedila</a:t>
            </a:r>
          </a:p>
          <a:p>
            <a:pPr>
              <a:buFontTx/>
              <a:buChar char="-"/>
            </a:pPr>
            <a:r>
              <a:rPr lang="sl-SI" altLang="sl-SI" sz="2000">
                <a:cs typeface="Arial" panose="020B0604020202020204" pitchFamily="34" charset="0"/>
              </a:rPr>
              <a:t>Na poziv kranjskih deželnih stanov in z dovoljenjem Würtemberškega vojvode Ludvika je 1572 nastopil službo slovenskega in nemškega pridigarja v Ljubljani. Bil je tudi nadzornik stanovske šole v Ljubljani in član cerkvenega sveta</a:t>
            </a:r>
          </a:p>
          <a:p>
            <a:pPr>
              <a:buFontTx/>
              <a:buChar char="-"/>
            </a:pPr>
            <a:r>
              <a:rPr lang="sl-SI" altLang="sl-SI" sz="2000">
                <a:cs typeface="Arial" panose="020B0604020202020204" pitchFamily="34" charset="0"/>
              </a:rPr>
              <a:t>Umrl je v Ljubljani, 31.8.1589.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F980A619-3A0A-4C30-9BE0-4A8F66D649A3}"/>
              </a:ext>
            </a:extLst>
          </p:cNvPr>
          <p:cNvSpPr>
            <a:spLocks noGrp="1"/>
          </p:cNvSpPr>
          <p:nvPr>
            <p:ph type="title"/>
          </p:nvPr>
        </p:nvSpPr>
        <p:spPr>
          <a:xfrm>
            <a:off x="285750" y="0"/>
            <a:ext cx="1728788" cy="1143000"/>
          </a:xfrm>
        </p:spPr>
        <p:txBody>
          <a:bodyPr/>
          <a:lstStyle/>
          <a:p>
            <a:r>
              <a:rPr lang="sl-SI" altLang="sl-SI"/>
              <a:t>Biblija</a:t>
            </a:r>
          </a:p>
        </p:txBody>
      </p:sp>
      <p:sp>
        <p:nvSpPr>
          <p:cNvPr id="8195" name="Ograda vsebine 2">
            <a:extLst>
              <a:ext uri="{FF2B5EF4-FFF2-40B4-BE49-F238E27FC236}">
                <a16:creationId xmlns:a16="http://schemas.microsoft.com/office/drawing/2014/main" id="{30664DEB-9BC7-41C5-BC84-25225946C699}"/>
              </a:ext>
            </a:extLst>
          </p:cNvPr>
          <p:cNvSpPr>
            <a:spLocks noGrp="1"/>
          </p:cNvSpPr>
          <p:nvPr>
            <p:ph idx="1"/>
          </p:nvPr>
        </p:nvSpPr>
        <p:spPr>
          <a:xfrm>
            <a:off x="857250" y="1600200"/>
            <a:ext cx="7829550" cy="4525963"/>
          </a:xfrm>
        </p:spPr>
        <p:txBody>
          <a:bodyPr/>
          <a:lstStyle/>
          <a:p>
            <a:pPr>
              <a:buFont typeface="Wingdings 2" panose="05020102010507070707" pitchFamily="18" charset="2"/>
              <a:buNone/>
            </a:pPr>
            <a:r>
              <a:rPr lang="sl-SI" altLang="sl-SI" sz="2000"/>
              <a:t>    </a:t>
            </a:r>
          </a:p>
        </p:txBody>
      </p:sp>
      <p:sp>
        <p:nvSpPr>
          <p:cNvPr id="8196" name="PoljeZBesedilom 3">
            <a:extLst>
              <a:ext uri="{FF2B5EF4-FFF2-40B4-BE49-F238E27FC236}">
                <a16:creationId xmlns:a16="http://schemas.microsoft.com/office/drawing/2014/main" id="{4AB27621-2D71-419A-B7CA-E1B108F86891}"/>
              </a:ext>
            </a:extLst>
          </p:cNvPr>
          <p:cNvSpPr txBox="1">
            <a:spLocks noChangeArrowheads="1"/>
          </p:cNvSpPr>
          <p:nvPr/>
        </p:nvSpPr>
        <p:spPr bwMode="auto">
          <a:xfrm>
            <a:off x="0" y="1571625"/>
            <a:ext cx="864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2000"/>
              <a:t> </a:t>
            </a:r>
          </a:p>
        </p:txBody>
      </p:sp>
      <p:sp>
        <p:nvSpPr>
          <p:cNvPr id="8197" name="PoljeZBesedilom 7">
            <a:extLst>
              <a:ext uri="{FF2B5EF4-FFF2-40B4-BE49-F238E27FC236}">
                <a16:creationId xmlns:a16="http://schemas.microsoft.com/office/drawing/2014/main" id="{22D879B3-7267-4218-9C44-B1B9EB60F165}"/>
              </a:ext>
            </a:extLst>
          </p:cNvPr>
          <p:cNvSpPr txBox="1">
            <a:spLocks noChangeArrowheads="1"/>
          </p:cNvSpPr>
          <p:nvPr/>
        </p:nvSpPr>
        <p:spPr bwMode="auto">
          <a:xfrm>
            <a:off x="0" y="1143000"/>
            <a:ext cx="914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2000">
                <a:cs typeface="Arial" panose="020B0604020202020204" pitchFamily="34" charset="0"/>
              </a:rPr>
              <a:t>-Najbolj znan je kot prevajalec svetega pisma v slovenščino (</a:t>
            </a:r>
            <a:r>
              <a:rPr lang="sl-SI" altLang="sl-SI" sz="2000">
                <a:solidFill>
                  <a:srgbClr val="C00000"/>
                </a:solidFill>
                <a:cs typeface="Arial" panose="020B0604020202020204" pitchFamily="34" charset="0"/>
              </a:rPr>
              <a:t>BIBLIA</a:t>
            </a:r>
            <a:r>
              <a:rPr lang="sl-SI" altLang="sl-SI" sz="2000">
                <a:cs typeface="Arial" panose="020B0604020202020204" pitchFamily="34" charset="0"/>
              </a:rPr>
              <a:t>). Knjiga je bila sprva tiskana v Mandelčevi tiskarni v Ljubljani, po prepovedi tiska pa so jo natisnili v Wittenbergu in jo k nam skrivoma prepeljali v sodih.</a:t>
            </a:r>
          </a:p>
          <a:p>
            <a:r>
              <a:rPr lang="sl-SI" altLang="sl-SI" sz="2000">
                <a:cs typeface="Arial" panose="020B0604020202020204" pitchFamily="34" charset="0"/>
              </a:rPr>
              <a:t>-Vseh 95 tiskovnih pol velikega formata (ok. 35x25 cm) je bilo postavljenih, skorigiranih in v 1500 izvodih natisnjenih do 9. novembra, to je v 166 dnevih. </a:t>
            </a:r>
          </a:p>
          <a:p>
            <a:r>
              <a:rPr lang="sl-SI" altLang="sl-SI" sz="2000">
                <a:cs typeface="Arial" panose="020B0604020202020204" pitchFamily="34" charset="0"/>
              </a:rPr>
              <a:t>-Prva pošiljka vezanih slovenskih Biblij je odšla iz Wittenberga že tik pred božičem </a:t>
            </a:r>
          </a:p>
          <a:p>
            <a:r>
              <a:rPr lang="pl-PL" altLang="sl-SI" sz="2000">
                <a:cs typeface="Arial" panose="020B0604020202020204" pitchFamily="34" charset="0"/>
              </a:rPr>
              <a:t>-Slovenska Biblija je izšla z letnico 1584 </a:t>
            </a:r>
            <a:endParaRPr lang="sl-SI" altLang="sl-SI" sz="2000">
              <a:cs typeface="Arial" panose="020B0604020202020204" pitchFamily="34" charset="0"/>
            </a:endParaRPr>
          </a:p>
          <a:p>
            <a:r>
              <a:rPr lang="sl-SI" altLang="sl-SI" sz="2000">
                <a:cs typeface="Arial" panose="020B0604020202020204" pitchFamily="34" charset="0"/>
              </a:rPr>
              <a:t>- v domovino prišla skrita v 1500 sodih, razvažali so jo po Kranjski, Štajerski in Koroški  približno 2 leti. </a:t>
            </a:r>
          </a:p>
          <a:p>
            <a:r>
              <a:rPr lang="sl-SI" altLang="sl-SI" sz="2000">
                <a:cs typeface="Arial" panose="020B0604020202020204" pitchFamily="34" charset="0"/>
              </a:rPr>
              <a:t>-Dalmatin in Bohorič sta se vrnila v Ljubljano 8. 2. 1584. Ker smemo domnevati, da je bil v njuni prtljagi tudi kak izvod Biblije, bi se torej lahko vsakič, ko praznujemo Prešernov dan, tudi spomnili, da je 8. februarja prispela v Ljubljano vélika Knjiga, ki so jo Slovencem priskrbeli slovenski protestanti. </a:t>
            </a:r>
          </a:p>
          <a:p>
            <a:r>
              <a:rPr lang="sl-SI" altLang="sl-SI" sz="2000"/>
              <a:t> </a:t>
            </a:r>
          </a:p>
          <a:p>
            <a:endParaRPr lang="sl-SI" altLang="sl-S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09AD572E-7EAA-4828-B848-4B325A37E7BF}"/>
              </a:ext>
            </a:extLst>
          </p:cNvPr>
          <p:cNvSpPr>
            <a:spLocks noChangeArrowheads="1"/>
          </p:cNvSpPr>
          <p:nvPr/>
        </p:nvSpPr>
        <p:spPr bwMode="auto">
          <a:xfrm>
            <a:off x="0" y="1428750"/>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457200" algn="l"/>
              </a:tabLst>
              <a:defRPr>
                <a:solidFill>
                  <a:schemeClr val="tx1"/>
                </a:solidFill>
                <a:latin typeface="Arial" panose="020B0604020202020204" pitchFamily="34" charset="0"/>
              </a:defRPr>
            </a:lvl1pPr>
            <a:lvl2pPr marL="742950" indent="-285750">
              <a:tabLst>
                <a:tab pos="457200" algn="l"/>
              </a:tabLst>
              <a:defRPr>
                <a:solidFill>
                  <a:schemeClr val="tx1"/>
                </a:solidFill>
                <a:latin typeface="Arial" panose="020B0604020202020204" pitchFamily="34" charset="0"/>
              </a:defRPr>
            </a:lvl2pPr>
            <a:lvl3pPr marL="1143000" indent="-228600">
              <a:tabLst>
                <a:tab pos="457200" algn="l"/>
              </a:tabLst>
              <a:defRPr>
                <a:solidFill>
                  <a:schemeClr val="tx1"/>
                </a:solidFill>
                <a:latin typeface="Arial" panose="020B0604020202020204" pitchFamily="34" charset="0"/>
              </a:defRPr>
            </a:lvl3pPr>
            <a:lvl4pPr marL="1600200" indent="-228600">
              <a:tabLst>
                <a:tab pos="457200" algn="l"/>
              </a:tabLst>
              <a:defRPr>
                <a:solidFill>
                  <a:schemeClr val="tx1"/>
                </a:solidFill>
                <a:latin typeface="Arial" panose="020B0604020202020204" pitchFamily="34" charset="0"/>
              </a:defRPr>
            </a:lvl4pPr>
            <a:lvl5pPr marL="2057400" indent="-228600">
              <a:tabLst>
                <a:tab pos="457200" algn="l"/>
              </a:tabLst>
              <a:defRPr>
                <a:solidFill>
                  <a:schemeClr val="tx1"/>
                </a:solidFill>
                <a:latin typeface="Arial" panose="020B0604020202020204" pitchFamily="34" charset="0"/>
              </a:defRPr>
            </a:lvl5pPr>
            <a:lvl6pPr marL="2514600" indent="-228600" fontAlgn="base">
              <a:spcBef>
                <a:spcPct val="0"/>
              </a:spcBef>
              <a:spcAft>
                <a:spcPct val="0"/>
              </a:spcAft>
              <a:tabLst>
                <a:tab pos="457200" algn="l"/>
              </a:tabLst>
              <a:defRPr>
                <a:solidFill>
                  <a:schemeClr val="tx1"/>
                </a:solidFill>
                <a:latin typeface="Arial" panose="020B0604020202020204" pitchFamily="34" charset="0"/>
              </a:defRPr>
            </a:lvl6pPr>
            <a:lvl7pPr marL="2971800" indent="-228600" fontAlgn="base">
              <a:spcBef>
                <a:spcPct val="0"/>
              </a:spcBef>
              <a:spcAft>
                <a:spcPct val="0"/>
              </a:spcAft>
              <a:tabLst>
                <a:tab pos="457200" algn="l"/>
              </a:tabLst>
              <a:defRPr>
                <a:solidFill>
                  <a:schemeClr val="tx1"/>
                </a:solidFill>
                <a:latin typeface="Arial" panose="020B0604020202020204" pitchFamily="34" charset="0"/>
              </a:defRPr>
            </a:lvl7pPr>
            <a:lvl8pPr marL="3429000" indent="-228600" fontAlgn="base">
              <a:spcBef>
                <a:spcPct val="0"/>
              </a:spcBef>
              <a:spcAft>
                <a:spcPct val="0"/>
              </a:spcAft>
              <a:tabLst>
                <a:tab pos="457200" algn="l"/>
              </a:tabLst>
              <a:defRPr>
                <a:solidFill>
                  <a:schemeClr val="tx1"/>
                </a:solidFill>
                <a:latin typeface="Arial" panose="020B0604020202020204" pitchFamily="34" charset="0"/>
              </a:defRPr>
            </a:lvl8pPr>
            <a:lvl9pPr marL="3886200" indent="-228600" fontAlgn="base">
              <a:spcBef>
                <a:spcPct val="0"/>
              </a:spcBef>
              <a:spcAft>
                <a:spcPct val="0"/>
              </a:spcAft>
              <a:tabLst>
                <a:tab pos="457200" algn="l"/>
              </a:tabLst>
              <a:defRPr>
                <a:solidFill>
                  <a:schemeClr val="tx1"/>
                </a:solidFill>
                <a:latin typeface="Arial" panose="020B0604020202020204" pitchFamily="34" charset="0"/>
              </a:defRPr>
            </a:lvl9pPr>
          </a:lstStyle>
          <a:p>
            <a:r>
              <a:rPr lang="sl-SI" altLang="sl-SI" sz="2000">
                <a:ea typeface="Times New Roman" panose="02020603050405020304" pitchFamily="18" charset="0"/>
                <a:cs typeface="Arial" panose="020B0604020202020204" pitchFamily="34" charset="0"/>
              </a:rPr>
              <a:t>Kaj pomeni prevod Biblije za Slovence</a:t>
            </a:r>
          </a:p>
          <a:p>
            <a:pPr eaLnBrk="0" hangingPunct="0">
              <a:buFontTx/>
              <a:buChar char="•"/>
            </a:pPr>
            <a:r>
              <a:rPr lang="sl-SI" altLang="sl-SI" sz="2000">
                <a:ea typeface="Times New Roman" panose="02020603050405020304" pitchFamily="18" charset="0"/>
                <a:cs typeface="Arial" panose="020B0604020202020204" pitchFamily="34" charset="0"/>
              </a:rPr>
              <a:t>Celoten prevod pomeni slovencem veliko kulturno in jezikovno dejanje</a:t>
            </a:r>
            <a:endParaRPr lang="sl-SI" altLang="sl-SI" sz="2000">
              <a:cs typeface="Arial" panose="020B0604020202020204" pitchFamily="34" charset="0"/>
            </a:endParaRPr>
          </a:p>
          <a:p>
            <a:pPr eaLnBrk="0" hangingPunct="0">
              <a:buFontTx/>
              <a:buChar char="•"/>
            </a:pPr>
            <a:r>
              <a:rPr lang="sl-SI" altLang="sl-SI" sz="2000">
                <a:cs typeface="Times New Roman" panose="02020603050405020304" pitchFamily="18" charset="0"/>
              </a:rPr>
              <a:t>je temeljno književno delo slovenske protestantske književnosti, ter edinstveno delo na vsej kulturnozgodovinski razvojni poti slovenstva. </a:t>
            </a:r>
            <a:endParaRPr lang="sl-SI" altLang="sl-SI" sz="2000">
              <a:cs typeface="Arial" panose="020B0604020202020204" pitchFamily="34" charset="0"/>
            </a:endParaRPr>
          </a:p>
          <a:p>
            <a:pPr eaLnBrk="0" hangingPunct="0">
              <a:buFontTx/>
              <a:buChar char="•"/>
            </a:pPr>
            <a:r>
              <a:rPr lang="sl-SI" altLang="sl-SI" sz="2000">
                <a:cs typeface="Times New Roman" panose="02020603050405020304" pitchFamily="18" charset="0"/>
              </a:rPr>
              <a:t>Bilo je podlaga naslednjim izdajam Biblije v slovenskem jeziku v naslednjih stoletjih.</a:t>
            </a:r>
            <a:endParaRPr lang="sl-SI" altLang="sl-SI" sz="2000">
              <a:cs typeface="Arial" panose="020B0604020202020204" pitchFamily="34" charset="0"/>
            </a:endParaRPr>
          </a:p>
          <a:p>
            <a:pPr eaLnBrk="0" hangingPunct="0">
              <a:buFontTx/>
              <a:buChar char="•"/>
            </a:pPr>
            <a:r>
              <a:rPr lang="sl-SI" altLang="sl-SI" sz="2000">
                <a:cs typeface="Times New Roman" panose="02020603050405020304" pitchFamily="18" charset="0"/>
              </a:rPr>
              <a:t>Tudi protestantski cerkveni pesmi je dal večjo svežino, v njej je skušal uskladiti besedni naglas z metričnim poudarkom.</a:t>
            </a:r>
          </a:p>
        </p:txBody>
      </p:sp>
      <p:sp>
        <p:nvSpPr>
          <p:cNvPr id="9219" name="Rectangle 2">
            <a:extLst>
              <a:ext uri="{FF2B5EF4-FFF2-40B4-BE49-F238E27FC236}">
                <a16:creationId xmlns:a16="http://schemas.microsoft.com/office/drawing/2014/main" id="{BCE12047-6306-4A21-9292-A19773B667CF}"/>
              </a:ext>
            </a:extLst>
          </p:cNvPr>
          <p:cNvSpPr>
            <a:spLocks noChangeArrowheads="1"/>
          </p:cNvSpPr>
          <p:nvPr/>
        </p:nvSpPr>
        <p:spPr bwMode="auto">
          <a:xfrm>
            <a:off x="0" y="485775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2000">
                <a:cs typeface="Times New Roman" panose="02020603050405020304" pitchFamily="18" charset="0"/>
              </a:rPr>
              <a:t>Citat, ki ga je Jurij Dalmatin rekel o Svetemu pismu:</a:t>
            </a:r>
            <a:endParaRPr lang="sl-SI" altLang="sl-SI" sz="2000"/>
          </a:p>
          <a:p>
            <a:pPr eaLnBrk="0" hangingPunct="0"/>
            <a:r>
              <a:rPr lang="sl-SI" altLang="sl-SI" sz="2000" b="1">
                <a:cs typeface="Times New Roman" panose="02020603050405020304" pitchFamily="18" charset="0"/>
              </a:rPr>
              <a:t>Jurij Dalmatin</a:t>
            </a:r>
            <a:r>
              <a:rPr lang="sl-SI" altLang="sl-SI" sz="2000">
                <a:cs typeface="Times New Roman" panose="02020603050405020304" pitchFamily="18" charset="0"/>
              </a:rPr>
              <a:t>: "Samo tej besedi moramo kakor pravilu, meri in navodilu verovati, po njej Bogu služiti in ravnati vse svoje dejanje, da prideta nad nas in nad nami ostaneta Božji mir in milost." </a:t>
            </a:r>
            <a:endParaRPr lang="sl-SI" altLang="sl-SI" sz="2000"/>
          </a:p>
        </p:txBody>
      </p:sp>
      <p:sp>
        <p:nvSpPr>
          <p:cNvPr id="9220" name="Naslov 1">
            <a:extLst>
              <a:ext uri="{FF2B5EF4-FFF2-40B4-BE49-F238E27FC236}">
                <a16:creationId xmlns:a16="http://schemas.microsoft.com/office/drawing/2014/main" id="{3D7C5023-C62B-4D45-8201-B0C5B6874F2F}"/>
              </a:ext>
            </a:extLst>
          </p:cNvPr>
          <p:cNvSpPr>
            <a:spLocks noGrp="1"/>
          </p:cNvSpPr>
          <p:nvPr>
            <p:ph type="title"/>
          </p:nvPr>
        </p:nvSpPr>
        <p:spPr>
          <a:xfrm>
            <a:off x="357188" y="0"/>
            <a:ext cx="1728787" cy="1143000"/>
          </a:xfrm>
        </p:spPr>
        <p:txBody>
          <a:bodyPr/>
          <a:lstStyle/>
          <a:p>
            <a:r>
              <a:rPr lang="sl-SI" altLang="sl-SI"/>
              <a:t>Biblija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3D7C656E-8E04-4DE1-92B0-667E3DC249A1}"/>
              </a:ext>
            </a:extLst>
          </p:cNvPr>
          <p:cNvPicPr>
            <a:picLocks noChangeAspect="1" noChangeArrowheads="1"/>
          </p:cNvPicPr>
          <p:nvPr/>
        </p:nvPicPr>
        <p:blipFill>
          <a:blip r:embed="rId2"/>
          <a:srcRect/>
          <a:stretch>
            <a:fillRect/>
          </a:stretch>
        </p:blipFill>
        <p:spPr bwMode="auto">
          <a:xfrm>
            <a:off x="4592855" y="214290"/>
            <a:ext cx="4551145" cy="3076574"/>
          </a:xfrm>
          <a:prstGeom prst="rect">
            <a:avLst/>
          </a:prstGeom>
          <a:noFill/>
          <a:ln w="9525">
            <a:noFill/>
            <a:miter lim="800000"/>
            <a:headEnd/>
            <a:tailEnd/>
          </a:ln>
          <a:effectLst>
            <a:softEdge rad="31750"/>
          </a:effectLst>
        </p:spPr>
      </p:pic>
      <p:sp>
        <p:nvSpPr>
          <p:cNvPr id="3" name="Ograda vsebine 2">
            <a:extLst>
              <a:ext uri="{FF2B5EF4-FFF2-40B4-BE49-F238E27FC236}">
                <a16:creationId xmlns:a16="http://schemas.microsoft.com/office/drawing/2014/main" id="{F7F8D4D2-881B-4F8F-9BBE-79EC002DF1DE}"/>
              </a:ext>
            </a:extLst>
          </p:cNvPr>
          <p:cNvSpPr>
            <a:spLocks noGrp="1"/>
          </p:cNvSpPr>
          <p:nvPr>
            <p:ph idx="1"/>
          </p:nvPr>
        </p:nvSpPr>
        <p:spPr>
          <a:xfrm>
            <a:off x="285750" y="1571625"/>
            <a:ext cx="7467600" cy="4525963"/>
          </a:xfrm>
        </p:spPr>
        <p:txBody>
          <a:bodyPr>
            <a:normAutofit lnSpcReduction="10000"/>
          </a:bodyPr>
          <a:lstStyle/>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endParaRPr lang="sl-SI" sz="2000" b="1" dirty="0"/>
          </a:p>
          <a:p>
            <a:pPr marL="420624" indent="-384048" fontAlgn="auto">
              <a:spcAft>
                <a:spcPts val="0"/>
              </a:spcAft>
              <a:buFont typeface="Wingdings 2"/>
              <a:buChar char=""/>
              <a:defRPr/>
            </a:pPr>
            <a:r>
              <a:rPr lang="sl-SI" sz="2000" b="1" dirty="0"/>
              <a:t>»</a:t>
            </a:r>
            <a:r>
              <a:rPr lang="sl-SI" sz="2000" b="1" dirty="0" err="1"/>
              <a:t>ZAKEJ</a:t>
            </a:r>
            <a:r>
              <a:rPr lang="sl-SI" sz="2000" b="1" dirty="0"/>
              <a:t> </a:t>
            </a:r>
            <a:r>
              <a:rPr lang="sl-SI" sz="2000" b="1" dirty="0" err="1"/>
              <a:t>ČLOVIEŠKU</a:t>
            </a:r>
            <a:r>
              <a:rPr lang="sl-SI" sz="2000" b="1" dirty="0"/>
              <a:t> SERCE JE KAKOR ENA BARKA NAD ENIM DIVJIM MORJEM, KATERO FORTUNE </a:t>
            </a:r>
            <a:r>
              <a:rPr lang="sl-SI" sz="2000" b="1" dirty="0" err="1"/>
              <a:t>INU</a:t>
            </a:r>
            <a:r>
              <a:rPr lang="sl-SI" sz="2000" b="1" dirty="0"/>
              <a:t> VIHARJI OD ŠTIRIH STRANI TEGA SVETA GONIJO.« </a:t>
            </a:r>
            <a:r>
              <a:rPr lang="sl-SI" sz="2000" dirty="0"/>
              <a:t>(Jurij Dalmatin, </a:t>
            </a:r>
            <a:r>
              <a:rPr lang="sl-SI" sz="2000" dirty="0" err="1"/>
              <a:t>Biblia</a:t>
            </a:r>
            <a:r>
              <a:rPr lang="sl-SI" sz="2000" dirty="0"/>
              <a:t> 1584)</a:t>
            </a:r>
          </a:p>
          <a:p>
            <a:pPr marL="420624" indent="-384048" fontAlgn="auto">
              <a:spcAft>
                <a:spcPts val="0"/>
              </a:spcAft>
              <a:buFont typeface="Wingdings 2"/>
              <a:buChar char=""/>
              <a:defRPr/>
            </a:pPr>
            <a:endParaRPr lang="sl-SI" dirty="0"/>
          </a:p>
        </p:txBody>
      </p:sp>
      <p:pic>
        <p:nvPicPr>
          <p:cNvPr id="17410" name="Picture 2">
            <a:extLst>
              <a:ext uri="{FF2B5EF4-FFF2-40B4-BE49-F238E27FC236}">
                <a16:creationId xmlns:a16="http://schemas.microsoft.com/office/drawing/2014/main" id="{DC95C811-FE21-4640-A996-87B7E2C18B83}"/>
              </a:ext>
            </a:extLst>
          </p:cNvPr>
          <p:cNvPicPr>
            <a:picLocks noChangeAspect="1" noChangeArrowheads="1"/>
          </p:cNvPicPr>
          <p:nvPr/>
        </p:nvPicPr>
        <p:blipFill>
          <a:blip r:embed="rId3"/>
          <a:srcRect/>
          <a:stretch>
            <a:fillRect/>
          </a:stretch>
        </p:blipFill>
        <p:spPr bwMode="auto">
          <a:xfrm>
            <a:off x="428596" y="285728"/>
            <a:ext cx="1901918" cy="3051204"/>
          </a:xfrm>
          <a:prstGeom prst="rect">
            <a:avLst/>
          </a:prstGeom>
          <a:noFill/>
          <a:ln w="9525">
            <a:noFill/>
            <a:miter lim="800000"/>
            <a:headEnd/>
            <a:tailEnd/>
          </a:ln>
          <a:effectLst>
            <a:softEdge rad="31750"/>
          </a:effectLst>
        </p:spPr>
      </p:pic>
      <p:pic>
        <p:nvPicPr>
          <p:cNvPr id="17413" name="Picture 5">
            <a:extLst>
              <a:ext uri="{FF2B5EF4-FFF2-40B4-BE49-F238E27FC236}">
                <a16:creationId xmlns:a16="http://schemas.microsoft.com/office/drawing/2014/main" id="{D2B937AE-5878-45D6-A33E-3E0D7947F5FF}"/>
              </a:ext>
            </a:extLst>
          </p:cNvPr>
          <p:cNvPicPr>
            <a:picLocks noChangeAspect="1" noChangeArrowheads="1"/>
          </p:cNvPicPr>
          <p:nvPr/>
        </p:nvPicPr>
        <p:blipFill>
          <a:blip r:embed="rId4"/>
          <a:srcRect/>
          <a:stretch>
            <a:fillRect/>
          </a:stretch>
        </p:blipFill>
        <p:spPr bwMode="auto">
          <a:xfrm>
            <a:off x="7572396" y="4000504"/>
            <a:ext cx="1285884" cy="2117004"/>
          </a:xfrm>
          <a:prstGeom prst="rect">
            <a:avLst/>
          </a:prstGeom>
          <a:noFill/>
          <a:ln w="9525">
            <a:noFill/>
            <a:miter lim="800000"/>
            <a:headEnd/>
            <a:tailEnd/>
          </a:ln>
          <a:effectLst>
            <a:softEdge rad="31750"/>
          </a:effectLst>
        </p:spPr>
      </p:pic>
      <p:pic>
        <p:nvPicPr>
          <p:cNvPr id="17415" name="Picture 7">
            <a:extLst>
              <a:ext uri="{FF2B5EF4-FFF2-40B4-BE49-F238E27FC236}">
                <a16:creationId xmlns:a16="http://schemas.microsoft.com/office/drawing/2014/main" id="{EABB8362-BC5B-45A9-99F9-E417DD67631E}"/>
              </a:ext>
            </a:extLst>
          </p:cNvPr>
          <p:cNvPicPr>
            <a:picLocks noChangeAspect="1" noChangeArrowheads="1"/>
          </p:cNvPicPr>
          <p:nvPr/>
        </p:nvPicPr>
        <p:blipFill>
          <a:blip r:embed="rId5"/>
          <a:srcRect/>
          <a:stretch>
            <a:fillRect/>
          </a:stretch>
        </p:blipFill>
        <p:spPr bwMode="auto">
          <a:xfrm>
            <a:off x="2500298" y="285728"/>
            <a:ext cx="1982641" cy="3000396"/>
          </a:xfrm>
          <a:prstGeom prst="rect">
            <a:avLst/>
          </a:prstGeom>
          <a:noFill/>
          <a:ln w="9525">
            <a:noFill/>
            <a:miter lim="800000"/>
            <a:headEnd/>
            <a:tailEnd/>
          </a:ln>
          <a:effectLst>
            <a:softEdge rad="31750"/>
          </a:effectLst>
        </p:spPr>
      </p:pic>
      <p:sp>
        <p:nvSpPr>
          <p:cNvPr id="10247" name="PoljeZBesedilom 10">
            <a:extLst>
              <a:ext uri="{FF2B5EF4-FFF2-40B4-BE49-F238E27FC236}">
                <a16:creationId xmlns:a16="http://schemas.microsoft.com/office/drawing/2014/main" id="{8F2AD6BF-8286-44E8-8AD9-ED88570F4B89}"/>
              </a:ext>
            </a:extLst>
          </p:cNvPr>
          <p:cNvSpPr txBox="1">
            <a:spLocks noChangeArrowheads="1"/>
          </p:cNvSpPr>
          <p:nvPr/>
        </p:nvSpPr>
        <p:spPr bwMode="auto">
          <a:xfrm>
            <a:off x="428625" y="3571875"/>
            <a:ext cx="6715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3600">
                <a:solidFill>
                  <a:srgbClr val="C00000"/>
                </a:solidFill>
              </a:rPr>
              <a:t>BIBLIA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3BAE349-F15C-4F6F-8C05-C4A4172BF8B1}"/>
              </a:ext>
            </a:extLst>
          </p:cNvPr>
          <p:cNvPicPr>
            <a:picLocks noChangeAspect="1" noChangeArrowheads="1"/>
          </p:cNvPicPr>
          <p:nvPr/>
        </p:nvPicPr>
        <p:blipFill>
          <a:blip r:embed="rId2" cstate="print"/>
          <a:srcRect/>
          <a:stretch>
            <a:fillRect/>
          </a:stretch>
        </p:blipFill>
        <p:spPr bwMode="auto">
          <a:xfrm>
            <a:off x="3000364" y="1500174"/>
            <a:ext cx="3381644" cy="2285992"/>
          </a:xfrm>
          <a:prstGeom prst="rect">
            <a:avLst/>
          </a:prstGeom>
          <a:noFill/>
          <a:ln w="9525">
            <a:noFill/>
            <a:miter lim="800000"/>
            <a:headEnd/>
            <a:tailEnd/>
          </a:ln>
          <a:effectLst>
            <a:softEdge rad="63500"/>
          </a:effectLst>
        </p:spPr>
      </p:pic>
      <p:pic>
        <p:nvPicPr>
          <p:cNvPr id="11267" name="Picture 2">
            <a:extLst>
              <a:ext uri="{FF2B5EF4-FFF2-40B4-BE49-F238E27FC236}">
                <a16:creationId xmlns:a16="http://schemas.microsoft.com/office/drawing/2014/main" id="{3D6DE74A-45E7-490E-ADB7-2D3BD0D71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500438"/>
            <a:ext cx="2286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PoljeZBesedilom 4">
            <a:extLst>
              <a:ext uri="{FF2B5EF4-FFF2-40B4-BE49-F238E27FC236}">
                <a16:creationId xmlns:a16="http://schemas.microsoft.com/office/drawing/2014/main" id="{0A080CFF-31AA-4BE5-9271-4D30518F34DF}"/>
              </a:ext>
            </a:extLst>
          </p:cNvPr>
          <p:cNvSpPr txBox="1">
            <a:spLocks noChangeArrowheads="1"/>
          </p:cNvSpPr>
          <p:nvPr/>
        </p:nvSpPr>
        <p:spPr bwMode="auto">
          <a:xfrm>
            <a:off x="2857500" y="3857625"/>
            <a:ext cx="59293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2000">
                <a:cs typeface="Arial" panose="020B0604020202020204" pitchFamily="34" charset="0"/>
              </a:rPr>
              <a:t>VIRI IN LITERATURA :</a:t>
            </a:r>
          </a:p>
          <a:p>
            <a:r>
              <a:rPr lang="sl-SI" altLang="sl-SI" sz="2000">
                <a:cs typeface="Arial" panose="020B0604020202020204" pitchFamily="34" charset="0"/>
              </a:rPr>
              <a:t>-učbenik za 8.r</a:t>
            </a:r>
          </a:p>
          <a:p>
            <a:r>
              <a:rPr lang="sl-SI" altLang="sl-SI" sz="2000">
                <a:cs typeface="Arial" panose="020B0604020202020204" pitchFamily="34" charset="0"/>
              </a:rPr>
              <a:t>-internet:</a:t>
            </a:r>
          </a:p>
          <a:p>
            <a:r>
              <a:rPr lang="sl-SI" altLang="sl-SI" sz="2000">
                <a:cs typeface="Arial" panose="020B0604020202020204" pitchFamily="34" charset="0"/>
                <a:hlinkClick r:id="rId4"/>
              </a:rPr>
              <a:t>http://www.biblija.net/biblija.cgi</a:t>
            </a:r>
            <a:endParaRPr lang="sl-SI" altLang="sl-SI" sz="2000">
              <a:cs typeface="Arial" panose="020B0604020202020204" pitchFamily="34" charset="0"/>
            </a:endParaRPr>
          </a:p>
          <a:p>
            <a:r>
              <a:rPr lang="sl-SI" altLang="sl-SI" sz="2000">
                <a:cs typeface="Arial" panose="020B0604020202020204" pitchFamily="34" charset="0"/>
                <a:hlinkClick r:id="rId5"/>
              </a:rPr>
              <a:t>http://ro.zrsss.si/projekti/slo/trubar/Dalmatin_J.htm</a:t>
            </a:r>
            <a:endParaRPr lang="sl-SI" altLang="sl-SI" sz="2000">
              <a:cs typeface="Arial" panose="020B0604020202020204" pitchFamily="34" charset="0"/>
            </a:endParaRPr>
          </a:p>
          <a:p>
            <a:r>
              <a:rPr lang="sl-SI" altLang="sl-SI" sz="2000">
                <a:cs typeface="Arial" panose="020B0604020202020204" pitchFamily="34" charset="0"/>
                <a:hlinkClick r:id="rId6"/>
              </a:rPr>
              <a:t>http://wapedia.mobi/sl/Jurij_Dalmatin#1</a:t>
            </a:r>
            <a:r>
              <a:rPr lang="sl-SI" altLang="sl-SI" sz="2000">
                <a:cs typeface="Arial" panose="020B0604020202020204" pitchFamily="34" charset="0"/>
              </a:rPr>
              <a:t>.</a:t>
            </a:r>
          </a:p>
          <a:p>
            <a:endParaRPr lang="sl-SI" altLang="sl-SI" sz="2000">
              <a:cs typeface="Arial" panose="020B0604020202020204" pitchFamily="34" charset="0"/>
            </a:endParaRPr>
          </a:p>
          <a:p>
            <a:endParaRPr lang="sl-SI" altLang="sl-SI" sz="2000">
              <a:cs typeface="Arial" panose="020B0604020202020204" pitchFamily="34" charset="0"/>
            </a:endParaRPr>
          </a:p>
          <a:p>
            <a:endParaRPr lang="sl-SI" altLang="sl-SI" sz="2000">
              <a:cs typeface="Arial" panose="020B0604020202020204" pitchFamily="34" charset="0"/>
            </a:endParaRPr>
          </a:p>
          <a:p>
            <a:endParaRPr lang="sl-SI" altLang="sl-SI" sz="2000">
              <a:cs typeface="Arial" panose="020B0604020202020204" pitchFamily="34" charset="0"/>
            </a:endParaRPr>
          </a:p>
          <a:p>
            <a:endParaRPr lang="sl-SI" altLang="sl-SI" sz="2000">
              <a:cs typeface="Arial" panose="020B0604020202020204" pitchFamily="34" charset="0"/>
            </a:endParaRPr>
          </a:p>
          <a:p>
            <a:endParaRPr lang="sl-SI" altLang="sl-SI"/>
          </a:p>
          <a:p>
            <a:endParaRPr lang="sl-SI" altLang="sl-SI"/>
          </a:p>
        </p:txBody>
      </p:sp>
      <p:sp>
        <p:nvSpPr>
          <p:cNvPr id="11269" name="PoljeZBesedilom 5">
            <a:extLst>
              <a:ext uri="{FF2B5EF4-FFF2-40B4-BE49-F238E27FC236}">
                <a16:creationId xmlns:a16="http://schemas.microsoft.com/office/drawing/2014/main" id="{5277E0D0-AFE5-44BE-991A-12977EA509C3}"/>
              </a:ext>
            </a:extLst>
          </p:cNvPr>
          <p:cNvSpPr txBox="1">
            <a:spLocks noChangeArrowheads="1"/>
          </p:cNvSpPr>
          <p:nvPr/>
        </p:nvSpPr>
        <p:spPr bwMode="auto">
          <a:xfrm>
            <a:off x="285750" y="285750"/>
            <a:ext cx="5429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sl-SI" altLang="sl-SI" sz="2000">
                <a:solidFill>
                  <a:srgbClr val="C00000"/>
                </a:solidFill>
                <a:cs typeface="Arial" panose="020B0604020202020204" pitchFamily="34" charset="0"/>
              </a:rPr>
              <a:t>Ostala njegova dela:</a:t>
            </a:r>
          </a:p>
          <a:p>
            <a:r>
              <a:rPr lang="sl-SI" altLang="sl-SI" sz="2000" i="1">
                <a:cs typeface="Arial" panose="020B0604020202020204" pitchFamily="34" charset="0"/>
              </a:rPr>
              <a:t>-Karšanske lepe molitve</a:t>
            </a:r>
            <a:r>
              <a:rPr lang="sl-SI" altLang="sl-SI" sz="2000">
                <a:cs typeface="Arial" panose="020B0604020202020204" pitchFamily="34" charset="0"/>
              </a:rPr>
              <a:t> (1584) </a:t>
            </a:r>
          </a:p>
          <a:p>
            <a:r>
              <a:rPr lang="sl-SI" altLang="sl-SI" sz="2000" i="1">
                <a:cs typeface="Arial" panose="020B0604020202020204" pitchFamily="34" charset="0"/>
              </a:rPr>
              <a:t>-Ta kratki wittenberški katekizmus</a:t>
            </a:r>
            <a:r>
              <a:rPr lang="sl-SI" altLang="sl-SI" sz="2000">
                <a:cs typeface="Arial" panose="020B0604020202020204" pitchFamily="34" charset="0"/>
              </a:rPr>
              <a:t> (1585) </a:t>
            </a:r>
          </a:p>
          <a:p>
            <a:r>
              <a:rPr lang="sl-SI" altLang="sl-SI" sz="2000" i="1">
                <a:cs typeface="Arial" panose="020B0604020202020204" pitchFamily="34" charset="0"/>
              </a:rPr>
              <a:t>-Agenda</a:t>
            </a:r>
            <a:r>
              <a:rPr lang="sl-SI" altLang="sl-SI" sz="2000">
                <a:cs typeface="Arial" panose="020B0604020202020204" pitchFamily="34" charset="0"/>
              </a:rPr>
              <a:t> (1589)</a:t>
            </a:r>
          </a:p>
        </p:txBody>
      </p:sp>
      <p:pic>
        <p:nvPicPr>
          <p:cNvPr id="8" name="Picture 3">
            <a:extLst>
              <a:ext uri="{FF2B5EF4-FFF2-40B4-BE49-F238E27FC236}">
                <a16:creationId xmlns:a16="http://schemas.microsoft.com/office/drawing/2014/main" id="{BB347232-CFC6-4B12-9E42-B187D65EF194}"/>
              </a:ext>
            </a:extLst>
          </p:cNvPr>
          <p:cNvPicPr>
            <a:picLocks noChangeAspect="1" noChangeArrowheads="1"/>
          </p:cNvPicPr>
          <p:nvPr/>
        </p:nvPicPr>
        <p:blipFill>
          <a:blip r:embed="rId7"/>
          <a:srcRect/>
          <a:stretch>
            <a:fillRect/>
          </a:stretch>
        </p:blipFill>
        <p:spPr bwMode="auto">
          <a:xfrm>
            <a:off x="7143768" y="214290"/>
            <a:ext cx="1785918" cy="2375273"/>
          </a:xfrm>
          <a:prstGeom prst="rect">
            <a:avLst/>
          </a:prstGeom>
          <a:noFill/>
          <a:ln w="9525">
            <a:noFill/>
            <a:miter lim="800000"/>
            <a:headEnd/>
            <a:tailEnd/>
          </a:ln>
          <a:effectLst>
            <a:softEdge rad="63500"/>
          </a:effectLst>
        </p:spPr>
      </p:pic>
    </p:spTree>
  </p:cSld>
  <p:clrMapOvr>
    <a:masterClrMapping/>
  </p:clrMapOvr>
</p:sld>
</file>

<file path=ppt/theme/theme1.xml><?xml version="1.0" encoding="utf-8"?>
<a:theme xmlns:a="http://schemas.openxmlformats.org/drawingml/2006/main" name="Tehnika">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568</Words>
  <Application>Microsoft Office PowerPoint</Application>
  <PresentationFormat>On-screen Show (4:3)</PresentationFormat>
  <Paragraphs>53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Franklin Gothic Book</vt:lpstr>
      <vt:lpstr>Wingdings 2</vt:lpstr>
      <vt:lpstr>Tehnika</vt:lpstr>
      <vt:lpstr>JURIJ DALMATIN </vt:lpstr>
      <vt:lpstr>Biblija</vt:lpstr>
      <vt:lpstr>Biblija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2019-06-03T09:08:02Z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