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9" r:id="rId1"/>
  </p:sldMasterIdLst>
  <p:sldIdLst>
    <p:sldId id="256" r:id="rId2"/>
    <p:sldId id="261" r:id="rId3"/>
    <p:sldId id="257" r:id="rId4"/>
    <p:sldId id="262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84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>
            <a:extLst>
              <a:ext uri="{FF2B5EF4-FFF2-40B4-BE49-F238E27FC236}">
                <a16:creationId xmlns:a16="http://schemas.microsoft.com/office/drawing/2014/main" id="{298B7C27-3009-44C6-8ADF-FC27173A9ED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11267" name="Rectangle 3">
              <a:extLst>
                <a:ext uri="{FF2B5EF4-FFF2-40B4-BE49-F238E27FC236}">
                  <a16:creationId xmlns:a16="http://schemas.microsoft.com/office/drawing/2014/main" id="{CD9EDAD5-4ADA-48DF-B524-74F95F2CF6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l-SI" altLang="sl-SI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1268" name="Group 4">
              <a:extLst>
                <a:ext uri="{FF2B5EF4-FFF2-40B4-BE49-F238E27FC236}">
                  <a16:creationId xmlns:a16="http://schemas.microsoft.com/office/drawing/2014/main" id="{59D1BA88-A610-42BA-B545-75146C9ADD1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1269" name="Rectangle 5">
                <a:extLst>
                  <a:ext uri="{FF2B5EF4-FFF2-40B4-BE49-F238E27FC236}">
                    <a16:creationId xmlns:a16="http://schemas.microsoft.com/office/drawing/2014/main" id="{C7A900A3-3C8A-4479-8273-E497B2A8AE03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sl-SI" altLang="sl-SI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270" name="Rectangle 6">
                <a:extLst>
                  <a:ext uri="{FF2B5EF4-FFF2-40B4-BE49-F238E27FC236}">
                    <a16:creationId xmlns:a16="http://schemas.microsoft.com/office/drawing/2014/main" id="{A4EE2921-56A5-4459-8F4D-38E2A8B7C9E9}"/>
                  </a:ext>
                </a:extLst>
              </p:cNvPr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sl-SI" altLang="sl-SI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271" name="Line 7">
                <a:extLst>
                  <a:ext uri="{FF2B5EF4-FFF2-40B4-BE49-F238E27FC236}">
                    <a16:creationId xmlns:a16="http://schemas.microsoft.com/office/drawing/2014/main" id="{053C1263-04B4-455B-B925-133CC662EC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  <p:grpSp>
          <p:nvGrpSpPr>
            <p:cNvPr id="11272" name="Group 8">
              <a:extLst>
                <a:ext uri="{FF2B5EF4-FFF2-40B4-BE49-F238E27FC236}">
                  <a16:creationId xmlns:a16="http://schemas.microsoft.com/office/drawing/2014/main" id="{DCED5BEC-E41D-4032-97DE-905FA81E952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11273" name="Rectangle 9">
                <a:extLst>
                  <a:ext uri="{FF2B5EF4-FFF2-40B4-BE49-F238E27FC236}">
                    <a16:creationId xmlns:a16="http://schemas.microsoft.com/office/drawing/2014/main" id="{A65C3B59-A678-4FDC-AA60-8DC9F55F3A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sl-SI" altLang="sl-SI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274" name="Line 10">
                <a:extLst>
                  <a:ext uri="{FF2B5EF4-FFF2-40B4-BE49-F238E27FC236}">
                    <a16:creationId xmlns:a16="http://schemas.microsoft.com/office/drawing/2014/main" id="{9AD30125-764B-49C1-9D64-E69C395C9F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</p:grpSp>
      <p:sp>
        <p:nvSpPr>
          <p:cNvPr id="11275" name="Rectangle 11">
            <a:extLst>
              <a:ext uri="{FF2B5EF4-FFF2-40B4-BE49-F238E27FC236}">
                <a16:creationId xmlns:a16="http://schemas.microsoft.com/office/drawing/2014/main" id="{01602D44-A937-445F-ACEA-F96D6816944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de-DE" altLang="sl-SI" noProof="0"/>
              <a:t>Kliknite, če želite urediti slog naslova matrice</a:t>
            </a:r>
          </a:p>
        </p:txBody>
      </p:sp>
      <p:sp>
        <p:nvSpPr>
          <p:cNvPr id="11276" name="Rectangle 12">
            <a:extLst>
              <a:ext uri="{FF2B5EF4-FFF2-40B4-BE49-F238E27FC236}">
                <a16:creationId xmlns:a16="http://schemas.microsoft.com/office/drawing/2014/main" id="{F50B0D9F-E9EB-4EBC-A845-83B16FD43B2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de-DE" altLang="sl-SI" noProof="0"/>
              <a:t>Kliknite, če želite urediti slog podnaslova matrice</a:t>
            </a:r>
          </a:p>
        </p:txBody>
      </p:sp>
      <p:sp>
        <p:nvSpPr>
          <p:cNvPr id="11277" name="Rectangle 13">
            <a:extLst>
              <a:ext uri="{FF2B5EF4-FFF2-40B4-BE49-F238E27FC236}">
                <a16:creationId xmlns:a16="http://schemas.microsoft.com/office/drawing/2014/main" id="{4339B21E-C76C-4B73-8DC7-DD32CEC42E3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de-DE" altLang="sl-SI"/>
          </a:p>
        </p:txBody>
      </p:sp>
      <p:sp>
        <p:nvSpPr>
          <p:cNvPr id="11278" name="Rectangle 14">
            <a:extLst>
              <a:ext uri="{FF2B5EF4-FFF2-40B4-BE49-F238E27FC236}">
                <a16:creationId xmlns:a16="http://schemas.microsoft.com/office/drawing/2014/main" id="{43A646BD-288D-4F58-880F-FB9CA75E728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de-DE" altLang="sl-SI"/>
          </a:p>
        </p:txBody>
      </p:sp>
      <p:sp>
        <p:nvSpPr>
          <p:cNvPr id="11279" name="Rectangle 15">
            <a:extLst>
              <a:ext uri="{FF2B5EF4-FFF2-40B4-BE49-F238E27FC236}">
                <a16:creationId xmlns:a16="http://schemas.microsoft.com/office/drawing/2014/main" id="{9E089A9C-AB60-4BC2-A483-52338432F64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C2D3ADF-6B80-478A-B546-4B346DD835D1}" type="slidenum">
              <a:rPr lang="de-DE" altLang="sl-SI"/>
              <a:pPr/>
              <a:t>‹#›</a:t>
            </a:fld>
            <a:endParaRPr lang="de-DE" alt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8F5E9-2C24-42F0-8275-A85BCFDD0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904B6D-52ED-470D-8A17-71311E7DE6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7AD3AE-C908-45F0-BDA2-05B14C1C1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327EB8-EB27-4CC8-B2E5-C19354E6E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B402D-4DB4-467D-A0B5-E234EA3C5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EE69BE-1295-4AB9-ADED-606A55E95A50}" type="slidenum">
              <a:rPr lang="de-DE" altLang="sl-SI"/>
              <a:pPr/>
              <a:t>‹#›</a:t>
            </a:fld>
            <a:endParaRPr lang="de-DE" altLang="sl-SI"/>
          </a:p>
        </p:txBody>
      </p:sp>
    </p:spTree>
    <p:extLst>
      <p:ext uri="{BB962C8B-B14F-4D97-AF65-F5344CB8AC3E}">
        <p14:creationId xmlns:p14="http://schemas.microsoft.com/office/powerpoint/2010/main" val="3499464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6E6AF6-D5BF-4614-AA59-60C7083D07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D7C8C7-B676-45A8-86DD-5A11BAE362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639F5-85D8-4E18-BE55-6F19CCD68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E28FD9-DCBF-4611-AA29-FE3682231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9009ED-EBED-4CC6-9ADF-67A3ACF82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6D5C90-3BD1-47C4-BC32-F76F3123B46D}" type="slidenum">
              <a:rPr lang="de-DE" altLang="sl-SI"/>
              <a:pPr/>
              <a:t>‹#›</a:t>
            </a:fld>
            <a:endParaRPr lang="de-DE" altLang="sl-SI"/>
          </a:p>
        </p:txBody>
      </p:sp>
    </p:spTree>
    <p:extLst>
      <p:ext uri="{BB962C8B-B14F-4D97-AF65-F5344CB8AC3E}">
        <p14:creationId xmlns:p14="http://schemas.microsoft.com/office/powerpoint/2010/main" val="1513103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DC689-38F7-42C9-A771-D1A66A5E2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91CB3-C9C7-451C-BD37-6077E9EFA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240636-6903-40BD-B187-10F8A62FF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681F1D-CDAB-4684-831D-FDDCFA317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F7C144-FE44-4409-AAE4-42A71F2BF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6A095E-192E-43E9-B590-A7A3250AEE4E}" type="slidenum">
              <a:rPr lang="de-DE" altLang="sl-SI"/>
              <a:pPr/>
              <a:t>‹#›</a:t>
            </a:fld>
            <a:endParaRPr lang="de-DE" altLang="sl-SI"/>
          </a:p>
        </p:txBody>
      </p:sp>
    </p:spTree>
    <p:extLst>
      <p:ext uri="{BB962C8B-B14F-4D97-AF65-F5344CB8AC3E}">
        <p14:creationId xmlns:p14="http://schemas.microsoft.com/office/powerpoint/2010/main" val="2893996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E3578-8624-48EF-8E1C-CB72CC29A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EEF8E4-A28F-48B6-8839-AB9A9171C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509651-6B21-4771-8B16-3D9A3D81B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99206-797F-4B01-8555-3E6C99A97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39A659-BE13-49B0-A2F5-C72076D5B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982E58-2743-4489-BAC2-C5BEFFFD770A}" type="slidenum">
              <a:rPr lang="de-DE" altLang="sl-SI"/>
              <a:pPr/>
              <a:t>‹#›</a:t>
            </a:fld>
            <a:endParaRPr lang="de-DE" altLang="sl-SI"/>
          </a:p>
        </p:txBody>
      </p:sp>
    </p:spTree>
    <p:extLst>
      <p:ext uri="{BB962C8B-B14F-4D97-AF65-F5344CB8AC3E}">
        <p14:creationId xmlns:p14="http://schemas.microsoft.com/office/powerpoint/2010/main" val="755366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039F6-C79D-49DF-BFAA-165823311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123D4-5FF7-4AC4-B390-B9F1F490B1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5B1E9E-7910-468E-8451-6D0207729E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87EBF2-73AE-4CF4-B4D3-E0D6E8100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6C92DE-7609-46F9-90A2-5B7209126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BEDBAA-E38C-4B49-8F08-8428D8782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261F87-B90C-4050-B90A-A4696E691575}" type="slidenum">
              <a:rPr lang="de-DE" altLang="sl-SI"/>
              <a:pPr/>
              <a:t>‹#›</a:t>
            </a:fld>
            <a:endParaRPr lang="de-DE" altLang="sl-SI"/>
          </a:p>
        </p:txBody>
      </p:sp>
    </p:spTree>
    <p:extLst>
      <p:ext uri="{BB962C8B-B14F-4D97-AF65-F5344CB8AC3E}">
        <p14:creationId xmlns:p14="http://schemas.microsoft.com/office/powerpoint/2010/main" val="380071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2444A-A532-4133-BFBE-D7240FACC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005E99-1CAF-4329-8667-ADA88B6E64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5B310C-24E7-438C-B491-287AB38AE8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39B27F-16AF-4161-A196-207D52D824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CA2D25-A1BF-4EFC-90C6-79EF53262F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4C604D-7A2A-4294-8D73-1D0380BD1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7CB533-8E37-4797-979B-728E96EB7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0D8458-9E4B-4679-AE2E-63C8783FC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2230B-48FC-4233-AC08-FF3323E3E803}" type="slidenum">
              <a:rPr lang="de-DE" altLang="sl-SI"/>
              <a:pPr/>
              <a:t>‹#›</a:t>
            </a:fld>
            <a:endParaRPr lang="de-DE" altLang="sl-SI"/>
          </a:p>
        </p:txBody>
      </p:sp>
    </p:spTree>
    <p:extLst>
      <p:ext uri="{BB962C8B-B14F-4D97-AF65-F5344CB8AC3E}">
        <p14:creationId xmlns:p14="http://schemas.microsoft.com/office/powerpoint/2010/main" val="4215821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5F63C-23AD-4E00-8562-B857D467F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B6EBA7-1D4A-4BFF-98BA-C42D1E005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3E6A55-2933-448D-B06A-166D7AAAC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EE8895-D7CE-46BB-B2EF-BC82A1272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4FD5D8-1A06-40EB-B4C2-E8C33E3AF849}" type="slidenum">
              <a:rPr lang="de-DE" altLang="sl-SI"/>
              <a:pPr/>
              <a:t>‹#›</a:t>
            </a:fld>
            <a:endParaRPr lang="de-DE" altLang="sl-SI"/>
          </a:p>
        </p:txBody>
      </p:sp>
    </p:spTree>
    <p:extLst>
      <p:ext uri="{BB962C8B-B14F-4D97-AF65-F5344CB8AC3E}">
        <p14:creationId xmlns:p14="http://schemas.microsoft.com/office/powerpoint/2010/main" val="684389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144F49-7047-4EE3-8DED-3D04F6E75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76F4B9-3C02-4DC0-AB02-E58C78055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DC7FBA-4AC6-413A-87FF-170045BCD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0FD587-5020-4214-95C4-081E864DE0D5}" type="slidenum">
              <a:rPr lang="de-DE" altLang="sl-SI"/>
              <a:pPr/>
              <a:t>‹#›</a:t>
            </a:fld>
            <a:endParaRPr lang="de-DE" altLang="sl-SI"/>
          </a:p>
        </p:txBody>
      </p:sp>
    </p:spTree>
    <p:extLst>
      <p:ext uri="{BB962C8B-B14F-4D97-AF65-F5344CB8AC3E}">
        <p14:creationId xmlns:p14="http://schemas.microsoft.com/office/powerpoint/2010/main" val="2937990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2EA9F-79A5-48C5-87EF-8013AA5FD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1C451-559A-43DA-B2AF-7EEB1ACEB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F2FEC7-9D91-40B4-8F47-092C97ED32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AD1A73-3B1E-4649-B215-B3F1E7993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ADCB48-7D8F-4642-8665-076DEDC75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C6037B-C729-4FE8-93FE-8B60B6269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B894F8-7B26-45D7-AD8D-D971FCFABB65}" type="slidenum">
              <a:rPr lang="de-DE" altLang="sl-SI"/>
              <a:pPr/>
              <a:t>‹#›</a:t>
            </a:fld>
            <a:endParaRPr lang="de-DE" altLang="sl-SI"/>
          </a:p>
        </p:txBody>
      </p:sp>
    </p:spTree>
    <p:extLst>
      <p:ext uri="{BB962C8B-B14F-4D97-AF65-F5344CB8AC3E}">
        <p14:creationId xmlns:p14="http://schemas.microsoft.com/office/powerpoint/2010/main" val="2154023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CFF2A-CA4E-4B2C-8075-6A2AE1163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5A84BD-7F72-4FFA-8097-1CF7CD7F1E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E43A6B-97EC-4E9F-B407-F0D42D72EB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BB4C23-27FD-422E-BDFF-5BB1C6870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ECE9F9-3485-44BB-8964-794834A9C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119674-8925-470C-8214-A93240043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D49FC-24F0-450F-94D1-753EA13689C6}" type="slidenum">
              <a:rPr lang="de-DE" altLang="sl-SI"/>
              <a:pPr/>
              <a:t>‹#›</a:t>
            </a:fld>
            <a:endParaRPr lang="de-DE" altLang="sl-SI"/>
          </a:p>
        </p:txBody>
      </p:sp>
    </p:spTree>
    <p:extLst>
      <p:ext uri="{BB962C8B-B14F-4D97-AF65-F5344CB8AC3E}">
        <p14:creationId xmlns:p14="http://schemas.microsoft.com/office/powerpoint/2010/main" val="4250221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>
            <a:extLst>
              <a:ext uri="{FF2B5EF4-FFF2-40B4-BE49-F238E27FC236}">
                <a16:creationId xmlns:a16="http://schemas.microsoft.com/office/drawing/2014/main" id="{2F85B020-DBCE-4FA2-B78D-F4624AA41E1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243" name="Rectangle 3">
              <a:extLst>
                <a:ext uri="{FF2B5EF4-FFF2-40B4-BE49-F238E27FC236}">
                  <a16:creationId xmlns:a16="http://schemas.microsoft.com/office/drawing/2014/main" id="{4A780826-C304-4AFD-9980-C7B43B60D3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l-SI" altLang="sl-SI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0244" name="Group 4">
              <a:extLst>
                <a:ext uri="{FF2B5EF4-FFF2-40B4-BE49-F238E27FC236}">
                  <a16:creationId xmlns:a16="http://schemas.microsoft.com/office/drawing/2014/main" id="{D7818E4C-8589-4AFD-880B-6F46058FAB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245" name="Rectangle 5">
                <a:extLst>
                  <a:ext uri="{FF2B5EF4-FFF2-40B4-BE49-F238E27FC236}">
                    <a16:creationId xmlns:a16="http://schemas.microsoft.com/office/drawing/2014/main" id="{70C2D178-DAB8-463F-B8D4-65069DCEA3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sl-SI" altLang="sl-SI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46" name="Line 6">
                <a:extLst>
                  <a:ext uri="{FF2B5EF4-FFF2-40B4-BE49-F238E27FC236}">
                    <a16:creationId xmlns:a16="http://schemas.microsoft.com/office/drawing/2014/main" id="{FAEA0A5E-1343-415D-AF22-63BA019A94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</p:grpSp>
      <p:sp>
        <p:nvSpPr>
          <p:cNvPr id="10247" name="Rectangle 7">
            <a:extLst>
              <a:ext uri="{FF2B5EF4-FFF2-40B4-BE49-F238E27FC236}">
                <a16:creationId xmlns:a16="http://schemas.microsoft.com/office/drawing/2014/main" id="{52FE1846-F89C-46C9-B4E3-14C36130AE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sl-SI"/>
              <a:t>Kliknite, če želite urediti slog naslova matrice</a:t>
            </a:r>
          </a:p>
        </p:txBody>
      </p:sp>
      <p:sp>
        <p:nvSpPr>
          <p:cNvPr id="10248" name="Rectangle 8">
            <a:extLst>
              <a:ext uri="{FF2B5EF4-FFF2-40B4-BE49-F238E27FC236}">
                <a16:creationId xmlns:a16="http://schemas.microsoft.com/office/drawing/2014/main" id="{CA540E59-6958-4A2D-9B9B-B47CD89DD1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sl-SI"/>
              <a:t>Kliknite, če želite urediti sloge besedila matrice</a:t>
            </a:r>
          </a:p>
          <a:p>
            <a:pPr lvl="1"/>
            <a:r>
              <a:rPr lang="de-DE" altLang="sl-SI"/>
              <a:t>Druga raven</a:t>
            </a:r>
          </a:p>
          <a:p>
            <a:pPr lvl="2"/>
            <a:r>
              <a:rPr lang="de-DE" altLang="sl-SI"/>
              <a:t>Tretja raven</a:t>
            </a:r>
          </a:p>
          <a:p>
            <a:pPr lvl="3"/>
            <a:r>
              <a:rPr lang="de-DE" altLang="sl-SI"/>
              <a:t>Četrta raven</a:t>
            </a:r>
          </a:p>
          <a:p>
            <a:pPr lvl="4"/>
            <a:r>
              <a:rPr lang="de-DE" altLang="sl-SI"/>
              <a:t>Peta raven</a:t>
            </a:r>
          </a:p>
        </p:txBody>
      </p:sp>
      <p:sp>
        <p:nvSpPr>
          <p:cNvPr id="10249" name="Rectangle 9">
            <a:extLst>
              <a:ext uri="{FF2B5EF4-FFF2-40B4-BE49-F238E27FC236}">
                <a16:creationId xmlns:a16="http://schemas.microsoft.com/office/drawing/2014/main" id="{4DDE791B-7DDF-4EA7-A740-6AC89ED4C0E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de-DE" altLang="sl-SI"/>
          </a:p>
        </p:txBody>
      </p:sp>
      <p:sp>
        <p:nvSpPr>
          <p:cNvPr id="10250" name="Rectangle 10">
            <a:extLst>
              <a:ext uri="{FF2B5EF4-FFF2-40B4-BE49-F238E27FC236}">
                <a16:creationId xmlns:a16="http://schemas.microsoft.com/office/drawing/2014/main" id="{D28B3B56-2DAC-4EEA-BA41-FAFA08375D7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de-DE" altLang="sl-SI"/>
          </a:p>
        </p:txBody>
      </p:sp>
      <p:sp>
        <p:nvSpPr>
          <p:cNvPr id="10251" name="Rectangle 11">
            <a:extLst>
              <a:ext uri="{FF2B5EF4-FFF2-40B4-BE49-F238E27FC236}">
                <a16:creationId xmlns:a16="http://schemas.microsoft.com/office/drawing/2014/main" id="{CA4B9550-A53E-4117-BDC0-0A36F61B7EC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EF6EB16D-A211-4308-8316-86C438766B9F}" type="slidenum">
              <a:rPr lang="de-DE" altLang="sl-SI"/>
              <a:pPr/>
              <a:t>‹#›</a:t>
            </a:fld>
            <a:endParaRPr lang="de-DE" altLang="sl-SI"/>
          </a:p>
        </p:txBody>
      </p:sp>
      <p:sp>
        <p:nvSpPr>
          <p:cNvPr id="10252" name="Line 12">
            <a:extLst>
              <a:ext uri="{FF2B5EF4-FFF2-40B4-BE49-F238E27FC236}">
                <a16:creationId xmlns:a16="http://schemas.microsoft.com/office/drawing/2014/main" id="{BE1370DD-CE99-407B-918F-3702D19CCA99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tvslo.si/modload.php?&amp;c_mod=rtvchat&amp;op=chat&amp;func=read&amp;c_id=26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67DFEC9-5764-45A4-93DE-5CA886871EB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195513" y="3860800"/>
            <a:ext cx="5689600" cy="2233613"/>
          </a:xfrm>
        </p:spPr>
        <p:txBody>
          <a:bodyPr/>
          <a:lstStyle/>
          <a:p>
            <a:r>
              <a:rPr lang="sl-SI" altLang="sl-SI" sz="10500">
                <a:latin typeface="Palace Script MT" panose="030303020206070C0B05" pitchFamily="66" charset="0"/>
              </a:rPr>
              <a:t>Milan Dekleva</a:t>
            </a:r>
            <a:endParaRPr lang="de-DE" altLang="sl-SI" sz="10500">
              <a:latin typeface="Palace Script MT" panose="030303020206070C0B05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dekleva_2_show">
            <a:extLst>
              <a:ext uri="{FF2B5EF4-FFF2-40B4-BE49-F238E27FC236}">
                <a16:creationId xmlns:a16="http://schemas.microsoft.com/office/drawing/2014/main" id="{ED09A00A-B66A-4077-AD88-DDBF5BC6A3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26DF5278-C8A3-4F3B-927B-C119BCF6F9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797425"/>
          </a:xfrm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Blip>
                <a:blip r:embed="rId2"/>
              </a:buBlip>
            </a:pPr>
            <a:r>
              <a:rPr lang="sl-SI" altLang="sl-SI" sz="2000" b="1"/>
              <a:t>  Rojen je leta 1946 v Ljubljani</a:t>
            </a:r>
          </a:p>
          <a:p>
            <a:pPr>
              <a:buClr>
                <a:schemeClr val="tx1"/>
              </a:buClr>
              <a:buFontTx/>
              <a:buNone/>
            </a:pPr>
            <a:endParaRPr lang="sl-SI" altLang="sl-SI" sz="2000" b="1"/>
          </a:p>
          <a:p>
            <a:pPr>
              <a:buClr>
                <a:schemeClr val="tx1"/>
              </a:buClr>
              <a:buFont typeface="Wingdings" panose="05000000000000000000" pitchFamily="2" charset="2"/>
              <a:buBlip>
                <a:blip r:embed="rId2"/>
              </a:buBlip>
            </a:pPr>
            <a:r>
              <a:rPr lang="sl-SI" altLang="sl-SI" sz="2000" b="1"/>
              <a:t>  Diplomiral je iz primerjalne književnosti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endParaRPr lang="sl-SI" altLang="sl-SI" sz="2000" b="1"/>
          </a:p>
          <a:p>
            <a:pPr>
              <a:buClr>
                <a:schemeClr val="tx1"/>
              </a:buClr>
              <a:buFont typeface="Wingdings" panose="05000000000000000000" pitchFamily="2" charset="2"/>
              <a:buBlip>
                <a:blip r:embed="rId2"/>
              </a:buBlip>
            </a:pPr>
            <a:r>
              <a:rPr lang="sl-SI" altLang="sl-SI" sz="2000" b="1"/>
              <a:t>  Je vsestranski besedni ustvarjalec, tv-urednik in glasbenik</a:t>
            </a:r>
          </a:p>
          <a:p>
            <a:pPr>
              <a:buClr>
                <a:schemeClr val="tx1"/>
              </a:buClr>
              <a:buFontTx/>
              <a:buNone/>
            </a:pPr>
            <a:endParaRPr lang="sl-SI" altLang="sl-SI" sz="2000" b="1"/>
          </a:p>
          <a:p>
            <a:pPr>
              <a:buClr>
                <a:schemeClr val="tx1"/>
              </a:buClr>
              <a:buFont typeface="Wingdings" panose="05000000000000000000" pitchFamily="2" charset="2"/>
              <a:buBlip>
                <a:blip r:embed="rId2"/>
              </a:buBlip>
            </a:pPr>
            <a:r>
              <a:rPr lang="sl-SI" altLang="sl-SI" sz="2000" b="1"/>
              <a:t>  Bil je sourednik študentke tribune, radia študent in študentskega kulturnega centra ter član glasben skupine Salamander.</a:t>
            </a:r>
          </a:p>
          <a:p>
            <a:pPr>
              <a:buClr>
                <a:schemeClr val="tx1"/>
              </a:buClr>
              <a:buFontTx/>
              <a:buNone/>
            </a:pPr>
            <a:endParaRPr lang="sl-SI" altLang="sl-SI" sz="2000" b="1"/>
          </a:p>
          <a:p>
            <a:pPr>
              <a:buClr>
                <a:schemeClr val="tx1"/>
              </a:buClr>
              <a:buFont typeface="Wingdings" panose="05000000000000000000" pitchFamily="2" charset="2"/>
              <a:buBlip>
                <a:blip r:embed="rId2"/>
              </a:buBlip>
            </a:pPr>
            <a:r>
              <a:rPr lang="sl-SI" altLang="sl-SI" sz="2000" b="1"/>
              <a:t>  Poučeval je glasbo, bil časnikar v kulturnem uredništvu dnevnika, zdaj pa je urednik otroškega in mladinskega programa RTV Slovenija.</a:t>
            </a:r>
            <a:endParaRPr lang="de-DE" altLang="sl-SI" sz="2000" b="1"/>
          </a:p>
          <a:p>
            <a:endParaRPr lang="sl-SI" altLang="sl-SI" sz="2000" b="1"/>
          </a:p>
          <a:p>
            <a:endParaRPr lang="sl-SI" altLang="sl-SI" sz="2000" b="1"/>
          </a:p>
          <a:p>
            <a:pPr>
              <a:buClr>
                <a:schemeClr val="tx1"/>
              </a:buClr>
              <a:buFont typeface="Wingdings" panose="05000000000000000000" pitchFamily="2" charset="2"/>
              <a:buBlip>
                <a:blip r:embed="rId2"/>
              </a:buBlip>
            </a:pPr>
            <a:endParaRPr lang="sl-SI" altLang="sl-SI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23F5E1DC-7F30-4551-8250-A1469A8DB4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Kratek živlejnjepis</a:t>
            </a:r>
            <a:endParaRPr lang="de-DE" altLang="sl-S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58975B5-2431-4F40-8BCC-533433463B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Uvrščamo ga</a:t>
            </a:r>
            <a:endParaRPr lang="de-DE" altLang="sl-SI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6DC5E78C-CDE6-4E4B-83A7-696E1F9C50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Blip>
                <a:blip r:embed="rId2"/>
              </a:buBlip>
            </a:pPr>
            <a:r>
              <a:rPr lang="sl-SI" altLang="sl-SI"/>
              <a:t>  Deklevo uvrščamo v tretjo povojno generacijo, ki je ustvarjala po letu 1980.</a:t>
            </a:r>
          </a:p>
          <a:p>
            <a:pPr>
              <a:buFont typeface="Wingdings" panose="05000000000000000000" pitchFamily="2" charset="2"/>
              <a:buBlip>
                <a:blip r:embed="rId2"/>
              </a:buBlip>
            </a:pPr>
            <a:endParaRPr lang="sl-SI" altLang="sl-SI"/>
          </a:p>
          <a:p>
            <a:pPr>
              <a:buFont typeface="Wingdings" panose="05000000000000000000" pitchFamily="2" charset="2"/>
              <a:buBlip>
                <a:blip r:embed="rId2"/>
              </a:buBlip>
            </a:pPr>
            <a:r>
              <a:rPr lang="sl-SI" altLang="sl-SI"/>
              <a:t>  Za to generacijo je značilen Modernizem, Postmodernizem popularen postane sonet</a:t>
            </a:r>
          </a:p>
          <a:p>
            <a:pPr>
              <a:buFont typeface="Wingdings" panose="05000000000000000000" pitchFamily="2" charset="2"/>
              <a:buBlip>
                <a:blip r:embed="rId2"/>
              </a:buBlip>
            </a:pPr>
            <a:endParaRPr lang="sl-SI" altLang="sl-SI"/>
          </a:p>
          <a:p>
            <a:pPr>
              <a:buFont typeface="Wingdings" panose="05000000000000000000" pitchFamily="2" charset="2"/>
              <a:buBlip>
                <a:blip r:embed="rId2"/>
              </a:buBlip>
            </a:pPr>
            <a:r>
              <a:rPr lang="sl-SI" altLang="sl-SI"/>
              <a:t>  Deklevovi sodobniki so M. Jesih, D. Poniž, Boris  A. Novak, J. Svetina</a:t>
            </a:r>
            <a:endParaRPr lang="de-DE" altLang="sl-S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8345158-E779-4506-A95C-93C61B4059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Njegovo ustvarjanje</a:t>
            </a:r>
            <a:endParaRPr lang="de-DE" altLang="sl-SI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89520D9-E323-4D3E-9F07-BF82B8FA628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4997450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sl-SI" altLang="sl-SI" sz="1600"/>
              <a:t>Za mlade: 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sl-SI" altLang="sl-SI" sz="1600"/>
              <a:t> </a:t>
            </a:r>
            <a:r>
              <a:rPr lang="sl-SI" altLang="sl-SI" sz="1800" b="1"/>
              <a:t>Pesmi za lačne sanjavce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sl-SI" altLang="sl-SI" sz="1800" b="1"/>
              <a:t>  Totalka odštekan dan (muzikal)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sl-SI" altLang="sl-SI" sz="1800" b="1"/>
              <a:t>  Bučka na Broadwayu (muzikal)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endParaRPr lang="sl-SI" altLang="sl-SI" sz="1800" b="1"/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sl-SI" altLang="sl-SI" sz="1800" b="1"/>
              <a:t>Poetični romani: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sl-SI" altLang="sl-SI" sz="1800" b="1"/>
              <a:t>  Oko v zraku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sl-SI" altLang="sl-SI" sz="1800" b="1"/>
              <a:t>  Pimlico (1998)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sl-SI" altLang="sl-SI" sz="1800" b="1"/>
              <a:t>  Zmagoslavje podgan (2005)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sl-SI" altLang="sl-SI" sz="1800" b="1"/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sl-SI" altLang="sl-SI" sz="1800" b="1"/>
              <a:t>V teh romanih je upodobil Dušana Pirjevca, Tomaža Pengova in Slavka Gruma.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endParaRPr lang="sl-SI" altLang="sl-SI" sz="1800" b="1"/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de-DE" altLang="sl-SI" sz="1800" b="1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560645F5-583B-4B35-B578-2513A8607AF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495800" cy="4997450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sl-SI" altLang="sl-SI" sz="1600"/>
              <a:t>Pesniške zbirke: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sl-SI" altLang="sl-SI" sz="1600"/>
              <a:t>  </a:t>
            </a:r>
            <a:r>
              <a:rPr lang="sl-SI" altLang="sl-SI" sz="1800" b="1"/>
              <a:t>Mushi Mushi (zbirka haikujev)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sl-SI" altLang="sl-SI" sz="1800" b="1"/>
              <a:t>  Dopisovanja 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sl-SI" altLang="sl-SI" sz="1800" b="1"/>
              <a:t>  nagovarjanja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sl-SI" altLang="sl-SI" sz="1800" b="1"/>
              <a:t>  Narečje telesa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sl-SI" altLang="sl-SI" sz="1800" b="1"/>
              <a:t>  Zapriseženi prah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sl-SI" altLang="sl-SI" sz="1800" b="1"/>
              <a:t>  Odjedanje božjega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sl-SI" altLang="sl-SI" sz="1800" b="1"/>
              <a:t>  Panični človek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sl-SI" altLang="sl-SI" sz="1800" b="1"/>
              <a:t>  Priseženi človek: izreki,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sl-SI" altLang="sl-SI" sz="1800" b="1"/>
              <a:t>  Kvantaški stihi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sl-SI" altLang="sl-SI" sz="1800" b="1"/>
              <a:t>  Šepavi soneti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sl-SI" altLang="sl-SI" sz="1800" b="1"/>
              <a:t>  Jezikava rapsodija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sl-SI" altLang="sl-SI" sz="1800" b="1"/>
              <a:t>  Glej medenico cvetne čaše, kako se razpira (2001)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sl-SI" altLang="sl-SI" sz="1800" b="1"/>
              <a:t>  V živi zob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sl-SI" altLang="sl-SI" sz="1800" b="1"/>
          </a:p>
          <a:p>
            <a:pPr>
              <a:lnSpc>
                <a:spcPct val="80000"/>
              </a:lnSpc>
              <a:buClr>
                <a:schemeClr val="tx1"/>
              </a:buClr>
            </a:pPr>
            <a:endParaRPr lang="sl-SI" altLang="sl-SI" sz="1800" b="1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2000"/>
              <a:t>					</a:t>
            </a:r>
            <a:endParaRPr lang="de-DE" altLang="sl-SI"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5C363CC-C128-4937-91B5-38DB8AABDF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Nagrade, ki jih je prejel</a:t>
            </a:r>
            <a:endParaRPr lang="de-DE" altLang="sl-SI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0577674-05A8-4372-8E43-1D8F7F9342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Blip>
                <a:blip r:embed="rId2"/>
              </a:buBlip>
            </a:pPr>
            <a:r>
              <a:rPr lang="sl-SI" altLang="sl-SI" sz="2000"/>
              <a:t>  </a:t>
            </a:r>
            <a:r>
              <a:rPr lang="sl-SI" altLang="sl-SI" sz="2400" b="1"/>
              <a:t>Župančičevo nagrado mesta Ljubljane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Blip>
                <a:blip r:embed="rId2"/>
              </a:buBlip>
            </a:pPr>
            <a:r>
              <a:rPr lang="sl-SI" altLang="sl-SI" sz="2400" b="1"/>
              <a:t>  Veronikino nagrado (2003 za zbirko živi zob)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Blip>
                <a:blip r:embed="rId2"/>
              </a:buBlip>
            </a:pPr>
            <a:r>
              <a:rPr lang="sl-SI" altLang="sl-SI" sz="2400" b="1"/>
              <a:t>  Nagrado Prešernovega sklada (1989)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Blip>
                <a:blip r:embed="rId2"/>
              </a:buBlip>
            </a:pPr>
            <a:r>
              <a:rPr lang="sl-SI" altLang="sl-SI" sz="2400" b="1"/>
              <a:t>  Jenkovo nagrado (1990)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Blip>
                <a:blip r:embed="rId2"/>
              </a:buBlip>
            </a:pPr>
            <a:r>
              <a:rPr lang="sl-SI" altLang="sl-SI" sz="2400" b="1"/>
              <a:t>  Prešernovo nagrado za življenjsko delo (2006)</a:t>
            </a:r>
            <a:endParaRPr lang="de-DE" altLang="sl-SI" sz="2400"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507B97A-70B5-412B-A0FD-0E92999DEA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Gradivo:</a:t>
            </a:r>
            <a:endParaRPr lang="de-DE" altLang="sl-SI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364C939-DE56-4E62-8C19-06DFD3B40D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Esej na maturi 2007</a:t>
            </a:r>
          </a:p>
          <a:p>
            <a:r>
              <a:rPr lang="sl-SI" altLang="sl-SI">
                <a:hlinkClick r:id="rId2"/>
              </a:rPr>
              <a:t>Intervju z RTV-ja</a:t>
            </a:r>
            <a:endParaRPr lang="sl-SI" altLang="sl-S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sti">
  <a:themeElements>
    <a:clrScheme name="Plasti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Plasti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lasti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sti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sti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sti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sti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sti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0</TotalTime>
  <Words>282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Palace Script MT</vt:lpstr>
      <vt:lpstr>Times New Roman</vt:lpstr>
      <vt:lpstr>Wingdings</vt:lpstr>
      <vt:lpstr>Plasti</vt:lpstr>
      <vt:lpstr>Milan Dekleva</vt:lpstr>
      <vt:lpstr>PowerPoint Presentation</vt:lpstr>
      <vt:lpstr>Kratek živlejnjepis</vt:lpstr>
      <vt:lpstr>Uvrščamo ga</vt:lpstr>
      <vt:lpstr>Njegovo ustvarjanje</vt:lpstr>
      <vt:lpstr>Nagrade, ki jih je prejel</vt:lpstr>
      <vt:lpstr>Gradivo: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2019-06-03T09:08:04Z</dcterms:created>
  <dcterms:modified xsi:type="dcterms:W3CDTF">2019-06-03T09:08:04Z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