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5" r:id="rId6"/>
    <p:sldId id="264" r:id="rId7"/>
    <p:sldId id="259" r:id="rId8"/>
    <p:sldId id="260" r:id="rId9"/>
    <p:sldId id="261" r:id="rId10"/>
    <p:sldId id="262" r:id="rId11"/>
    <p:sldId id="266" r:id="rId12"/>
  </p:sldIdLst>
  <p:sldSz cx="12192000" cy="6858000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138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BD39EDF-E82A-4B98-B4B5-C3DC0CC56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BE338-7A68-4382-AA2B-704B9483E44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E95D68A-98B3-40C5-A11D-0F9878133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FF6728A-4833-4DC9-A698-86E6E79CD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696F5-3740-4D92-944A-B3CE2C1E1A5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1149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8CA1019-B068-465E-9FC3-7ACD12614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BD3E3-89AA-4544-BCB2-CE75F2520F3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7946CDC-632E-4FB0-86CA-3CDB6CDFC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661AEE3-DA86-4797-BAD9-F48B47760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A4CE8-6C9F-4EB5-BF40-2CC2A8BC87A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86017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942F02E-94C5-48FE-AB0B-B9585EECF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3D0FA-4B76-4A0B-86E6-ECD74F626B3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D9FC0E6-DD18-4FA7-B824-C95E0BACD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13242FB-50C4-4EB8-AFAA-C9B293512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E7A89-C438-4ADD-BCAB-9B86B338121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82233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DE85D1E-8CB3-4056-951F-A70C2B93F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DA130-710D-4A75-B6F0-51CAE99F912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266E4DE-F1A1-4E8A-BED7-13C02DEEE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BA14AA1-664B-43D0-B4C2-39492A3E5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3977E-4C1E-40EC-ACDB-CE2F633286F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3564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76EF3CB-0927-466D-99C3-6ED370FA8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AE7B1-3303-4168-9B51-17F677E51B2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D2B65DF-1738-4E8E-AE6E-C014CC127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1E860FF-C9C4-4C26-AEEE-666FC384C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743F0-453F-43EB-AE53-3F0EE15AE44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93603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3">
            <a:extLst>
              <a:ext uri="{FF2B5EF4-FFF2-40B4-BE49-F238E27FC236}">
                <a16:creationId xmlns:a16="http://schemas.microsoft.com/office/drawing/2014/main" id="{01F55A0F-94FB-4FFB-A117-E512CBEF8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F00A3-827D-45A3-A005-B04005FE14F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značba mesta noge 4">
            <a:extLst>
              <a:ext uri="{FF2B5EF4-FFF2-40B4-BE49-F238E27FC236}">
                <a16:creationId xmlns:a16="http://schemas.microsoft.com/office/drawing/2014/main" id="{BF162E93-A82E-4CFE-99E4-9F7DC72E0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značba mesta številke diapozitiva 5">
            <a:extLst>
              <a:ext uri="{FF2B5EF4-FFF2-40B4-BE49-F238E27FC236}">
                <a16:creationId xmlns:a16="http://schemas.microsoft.com/office/drawing/2014/main" id="{7093A661-34B0-4E36-8DF7-B724ECF64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80973-234F-4085-A9B9-DF767C154FE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2173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3">
            <a:extLst>
              <a:ext uri="{FF2B5EF4-FFF2-40B4-BE49-F238E27FC236}">
                <a16:creationId xmlns:a16="http://schemas.microsoft.com/office/drawing/2014/main" id="{46A641AC-BE55-420D-ADAB-A71AF1A1E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64BBD-B715-4F00-9F0C-CE8D407597B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značba mesta noge 4">
            <a:extLst>
              <a:ext uri="{FF2B5EF4-FFF2-40B4-BE49-F238E27FC236}">
                <a16:creationId xmlns:a16="http://schemas.microsoft.com/office/drawing/2014/main" id="{76B32B88-1E16-4AFE-B55E-4EEE29947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značba mesta številke diapozitiva 5">
            <a:extLst>
              <a:ext uri="{FF2B5EF4-FFF2-40B4-BE49-F238E27FC236}">
                <a16:creationId xmlns:a16="http://schemas.microsoft.com/office/drawing/2014/main" id="{30D93EF4-BE43-4F9C-9BFB-D82680C6E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09907-29E2-4D77-8D25-E2DFA06C013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24638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3">
            <a:extLst>
              <a:ext uri="{FF2B5EF4-FFF2-40B4-BE49-F238E27FC236}">
                <a16:creationId xmlns:a16="http://schemas.microsoft.com/office/drawing/2014/main" id="{2288C0DC-E9F3-42BD-974E-42C925295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CCE07-EA80-4E07-921D-775189AE0C7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značba mesta noge 4">
            <a:extLst>
              <a:ext uri="{FF2B5EF4-FFF2-40B4-BE49-F238E27FC236}">
                <a16:creationId xmlns:a16="http://schemas.microsoft.com/office/drawing/2014/main" id="{2A7DD82D-E8F8-42D4-905A-DE060A817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značba mesta številke diapozitiva 5">
            <a:extLst>
              <a:ext uri="{FF2B5EF4-FFF2-40B4-BE49-F238E27FC236}">
                <a16:creationId xmlns:a16="http://schemas.microsoft.com/office/drawing/2014/main" id="{3FCB9AB7-A827-4C8A-8475-C2AB4C6C3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D6AE61-C9A5-4503-9FA3-76000E324C4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83938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3">
            <a:extLst>
              <a:ext uri="{FF2B5EF4-FFF2-40B4-BE49-F238E27FC236}">
                <a16:creationId xmlns:a16="http://schemas.microsoft.com/office/drawing/2014/main" id="{746C383D-34A8-4D3C-8E1B-9A6BAADE6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B83EA-73F5-4D09-A5EE-23E52A9734A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značba mesta noge 4">
            <a:extLst>
              <a:ext uri="{FF2B5EF4-FFF2-40B4-BE49-F238E27FC236}">
                <a16:creationId xmlns:a16="http://schemas.microsoft.com/office/drawing/2014/main" id="{43EE7003-6FEC-4552-B468-60F1C4B0B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značba mesta številke diapozitiva 5">
            <a:extLst>
              <a:ext uri="{FF2B5EF4-FFF2-40B4-BE49-F238E27FC236}">
                <a16:creationId xmlns:a16="http://schemas.microsoft.com/office/drawing/2014/main" id="{FB85D8CB-A39B-4C86-9701-5FA3DC394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7A86F-9EFE-4650-BE43-CD5766D2399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9794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3">
            <a:extLst>
              <a:ext uri="{FF2B5EF4-FFF2-40B4-BE49-F238E27FC236}">
                <a16:creationId xmlns:a16="http://schemas.microsoft.com/office/drawing/2014/main" id="{3257939B-98EF-4155-9609-57DB4E3C3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13CCD-8221-4383-8762-893C9F7AF49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značba mesta noge 4">
            <a:extLst>
              <a:ext uri="{FF2B5EF4-FFF2-40B4-BE49-F238E27FC236}">
                <a16:creationId xmlns:a16="http://schemas.microsoft.com/office/drawing/2014/main" id="{E3A84A2E-DC1F-4985-B92B-DA231C003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značba mesta številke diapozitiva 5">
            <a:extLst>
              <a:ext uri="{FF2B5EF4-FFF2-40B4-BE49-F238E27FC236}">
                <a16:creationId xmlns:a16="http://schemas.microsoft.com/office/drawing/2014/main" id="{3CA1B41D-ED56-4030-AC19-F825F653D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DC26C8-78EC-451B-BBAE-905DB65F71D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46830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3">
            <a:extLst>
              <a:ext uri="{FF2B5EF4-FFF2-40B4-BE49-F238E27FC236}">
                <a16:creationId xmlns:a16="http://schemas.microsoft.com/office/drawing/2014/main" id="{0E3017BA-50ED-422B-AF43-773239398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47DEF-11EB-48D9-B2B1-44FC08951C8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značba mesta noge 4">
            <a:extLst>
              <a:ext uri="{FF2B5EF4-FFF2-40B4-BE49-F238E27FC236}">
                <a16:creationId xmlns:a16="http://schemas.microsoft.com/office/drawing/2014/main" id="{5F579D38-C0C8-4C15-83E0-D97AB296F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značba mesta številke diapozitiva 5">
            <a:extLst>
              <a:ext uri="{FF2B5EF4-FFF2-40B4-BE49-F238E27FC236}">
                <a16:creationId xmlns:a16="http://schemas.microsoft.com/office/drawing/2014/main" id="{064B02BD-4EEC-460C-BDAB-75EB2FD8C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9FCC2-007D-4B17-991F-AFDFCA0C655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82318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značba mesta naslova 1">
            <a:extLst>
              <a:ext uri="{FF2B5EF4-FFF2-40B4-BE49-F238E27FC236}">
                <a16:creationId xmlns:a16="http://schemas.microsoft.com/office/drawing/2014/main" id="{B9ABF5A2-E5F9-4C3B-80A8-6CA11ED7FC9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</a:p>
        </p:txBody>
      </p:sp>
      <p:sp>
        <p:nvSpPr>
          <p:cNvPr id="1027" name="Označba mesta besedila 2">
            <a:extLst>
              <a:ext uri="{FF2B5EF4-FFF2-40B4-BE49-F238E27FC236}">
                <a16:creationId xmlns:a16="http://schemas.microsoft.com/office/drawing/2014/main" id="{955D682B-33D5-46E0-A03D-A03880F5B8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7C3A130-8145-42EA-B5A5-57F4830A2A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E32EEF-E538-453B-AA5E-59479E5EADC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61522B3-CE1F-4813-B5FC-9518003AE8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72F6151-00DA-4671-827A-9A6565C46C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15FBFCB-77C8-46F2-949A-06562503E697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Slika 3">
            <a:extLst>
              <a:ext uri="{FF2B5EF4-FFF2-40B4-BE49-F238E27FC236}">
                <a16:creationId xmlns:a16="http://schemas.microsoft.com/office/drawing/2014/main" id="{8DF29416-46A8-4CF4-AAD8-4A5DAFFA5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1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Naslov 1">
            <a:extLst>
              <a:ext uri="{FF2B5EF4-FFF2-40B4-BE49-F238E27FC236}">
                <a16:creationId xmlns:a16="http://schemas.microsoft.com/office/drawing/2014/main" id="{E59EA530-E09F-4A99-BF94-112E9978D8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7526338" cy="1057275"/>
          </a:xfrm>
        </p:spPr>
        <p:txBody>
          <a:bodyPr/>
          <a:lstStyle/>
          <a:p>
            <a:r>
              <a:rPr lang="sl-SI" altLang="sl-SI">
                <a:solidFill>
                  <a:schemeClr val="bg1"/>
                </a:solidFill>
              </a:rPr>
              <a:t>DNEVNIK ANNE FRANK</a:t>
            </a:r>
          </a:p>
        </p:txBody>
      </p:sp>
      <p:sp>
        <p:nvSpPr>
          <p:cNvPr id="2052" name="Podnaslov 2">
            <a:extLst>
              <a:ext uri="{FF2B5EF4-FFF2-40B4-BE49-F238E27FC236}">
                <a16:creationId xmlns:a16="http://schemas.microsoft.com/office/drawing/2014/main" id="{AFA90A42-0E95-4602-981D-4986C2FE4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850" y="1274763"/>
            <a:ext cx="2466975" cy="522287"/>
          </a:xfrm>
        </p:spPr>
        <p:txBody>
          <a:bodyPr/>
          <a:lstStyle/>
          <a:p>
            <a:r>
              <a:rPr lang="sl-SI" altLang="sl-SI">
                <a:solidFill>
                  <a:schemeClr val="bg1"/>
                </a:solidFill>
              </a:rPr>
              <a:t> </a:t>
            </a:r>
            <a:endParaRPr lang="sl-SI" altLang="sl-SI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>
            <a:extLst>
              <a:ext uri="{FF2B5EF4-FFF2-40B4-BE49-F238E27FC236}">
                <a16:creationId xmlns:a16="http://schemas.microsoft.com/office/drawing/2014/main" id="{1505BAE9-B950-457D-881E-9D0471BC8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chemeClr val="bg1"/>
                </a:solidFill>
              </a:rPr>
              <a:t>ZAKLJUČEK</a:t>
            </a:r>
          </a:p>
        </p:txBody>
      </p:sp>
      <p:sp>
        <p:nvSpPr>
          <p:cNvPr id="11267" name="Označba mesta vsebine 2">
            <a:extLst>
              <a:ext uri="{FF2B5EF4-FFF2-40B4-BE49-F238E27FC236}">
                <a16:creationId xmlns:a16="http://schemas.microsoft.com/office/drawing/2014/main" id="{0F619103-72C2-48A1-B9E3-1D30CA7FE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solidFill>
                  <a:schemeClr val="bg1"/>
                </a:solidFill>
              </a:rPr>
              <a:t>Zadnji zapis v dnevnik – 1.8.1944</a:t>
            </a:r>
          </a:p>
          <a:p>
            <a:r>
              <a:rPr lang="sl-SI" altLang="sl-SI">
                <a:solidFill>
                  <a:schemeClr val="bg1"/>
                </a:solidFill>
              </a:rPr>
              <a:t>4.avgusta jih odkrijejo in prepeljejo v koncentracijsko taborišče</a:t>
            </a:r>
          </a:p>
          <a:p>
            <a:r>
              <a:rPr lang="sl-SI" altLang="sl-SI">
                <a:solidFill>
                  <a:schemeClr val="bg1"/>
                </a:solidFill>
              </a:rPr>
              <a:t>Ana umre v taborišču Bergen – Belsen, dva meseca preden je bila Nizozemska osvobojena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9347CC6C-A363-4BB5-B4AC-D45B0E261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8" y="1370013"/>
            <a:ext cx="3367087" cy="426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Naslov 6">
            <a:extLst>
              <a:ext uri="{FF2B5EF4-FFF2-40B4-BE49-F238E27FC236}">
                <a16:creationId xmlns:a16="http://schemas.microsoft.com/office/drawing/2014/main" id="{487CA346-B826-4056-9E41-72D5C7347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575" y="2586038"/>
            <a:ext cx="6119813" cy="2141537"/>
          </a:xfrm>
        </p:spPr>
        <p:txBody>
          <a:bodyPr/>
          <a:lstStyle/>
          <a:p>
            <a:r>
              <a:rPr lang="sl-SI" altLang="sl-SI" sz="3200">
                <a:solidFill>
                  <a:schemeClr val="bg1"/>
                </a:solidFill>
              </a:rPr>
              <a:t>„Kljub vsemu verjamem, da so ljudje resnično dobri v srcu“.</a:t>
            </a:r>
            <a:br>
              <a:rPr lang="sl-SI" altLang="sl-SI" sz="3200">
                <a:solidFill>
                  <a:schemeClr val="bg1"/>
                </a:solidFill>
              </a:rPr>
            </a:br>
            <a:r>
              <a:rPr lang="sl-SI" altLang="sl-SI" sz="3200">
                <a:solidFill>
                  <a:schemeClr val="bg1"/>
                </a:solidFill>
              </a:rPr>
              <a:t>Ana Frank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>
            <a:extLst>
              <a:ext uri="{FF2B5EF4-FFF2-40B4-BE49-F238E27FC236}">
                <a16:creationId xmlns:a16="http://schemas.microsoft.com/office/drawing/2014/main" id="{83F26120-C528-40FE-B2E0-A10FA56D8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chemeClr val="bg1"/>
                </a:solidFill>
              </a:rPr>
              <a:t>OSEBE</a:t>
            </a:r>
          </a:p>
        </p:txBody>
      </p:sp>
      <p:sp>
        <p:nvSpPr>
          <p:cNvPr id="3075" name="Označba mesta vsebine 2">
            <a:extLst>
              <a:ext uri="{FF2B5EF4-FFF2-40B4-BE49-F238E27FC236}">
                <a16:creationId xmlns:a16="http://schemas.microsoft.com/office/drawing/2014/main" id="{06FAA37B-4EAE-4F48-84C4-6A8F4A390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8138"/>
            <a:ext cx="10515600" cy="4351337"/>
          </a:xfrm>
        </p:spPr>
        <p:txBody>
          <a:bodyPr/>
          <a:lstStyle/>
          <a:p>
            <a:r>
              <a:rPr lang="sl-SI" altLang="sl-SI">
                <a:solidFill>
                  <a:schemeClr val="bg1"/>
                </a:solidFill>
              </a:rPr>
              <a:t>Družina Frank: Otto, Edith, Margot in Ana</a:t>
            </a:r>
          </a:p>
          <a:p>
            <a:endParaRPr lang="sl-SI" alt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90A5136-3767-4B69-8EF6-5D63E65BDD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224213"/>
            <a:ext cx="316865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EF2A270-302B-4CD5-B658-DE536D610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0" y="3581400"/>
            <a:ext cx="2628900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A3456C6A-3E0A-46EF-8AF9-4AC999A0A7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3227388"/>
            <a:ext cx="32385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8DD5C26-8896-4E63-BDF0-B053548A18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0" y="-60325"/>
            <a:ext cx="2628900" cy="333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E5DBD8AF-A3F2-460F-B7A4-6B7CDFF1E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50" y="1911350"/>
            <a:ext cx="3073400" cy="458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1179AB0-8D7E-43D3-98DC-C000B1D15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050" y="1108075"/>
            <a:ext cx="10515600" cy="43513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bg1"/>
                </a:solidFill>
              </a:rPr>
              <a:t>Družina Van </a:t>
            </a:r>
            <a:r>
              <a:rPr lang="sl-SI" dirty="0" err="1">
                <a:solidFill>
                  <a:schemeClr val="bg1"/>
                </a:solidFill>
              </a:rPr>
              <a:t>Daan</a:t>
            </a:r>
            <a:r>
              <a:rPr lang="sl-SI" dirty="0">
                <a:solidFill>
                  <a:schemeClr val="bg1"/>
                </a:solidFill>
              </a:rPr>
              <a:t>: Peter, gospod in gospa Van </a:t>
            </a:r>
            <a:r>
              <a:rPr lang="sl-SI" dirty="0" err="1">
                <a:solidFill>
                  <a:schemeClr val="bg1"/>
                </a:solidFill>
              </a:rPr>
              <a:t>Daan</a:t>
            </a:r>
            <a:endParaRPr lang="sl-SI" dirty="0">
              <a:solidFill>
                <a:schemeClr val="bg1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5C32D11-E0FB-4848-BC4C-0856393F1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1935163"/>
            <a:ext cx="3051175" cy="45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značba mesta vsebine 2">
            <a:extLst>
              <a:ext uri="{FF2B5EF4-FFF2-40B4-BE49-F238E27FC236}">
                <a16:creationId xmlns:a16="http://schemas.microsoft.com/office/drawing/2014/main" id="{1D28CDA6-FF8B-409E-BC30-87D436030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solidFill>
                  <a:schemeClr val="bg1"/>
                </a:solidFill>
              </a:rPr>
              <a:t>Albert Düssel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9368A65-2E50-4730-9840-7DEC2DAAF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5" y="1406525"/>
            <a:ext cx="4259263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>
            <a:extLst>
              <a:ext uri="{FF2B5EF4-FFF2-40B4-BE49-F238E27FC236}">
                <a16:creationId xmlns:a16="http://schemas.microsoft.com/office/drawing/2014/main" id="{628020BC-89C8-4F35-A50D-3A71EB27B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chemeClr val="bg1"/>
                </a:solidFill>
              </a:rPr>
              <a:t>OSEBE ZUNAJ SKRIVALIŠČA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452D0A0-E22A-4E40-906A-AA7F57AB2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 err="1">
                <a:solidFill>
                  <a:schemeClr val="bg1"/>
                </a:solidFill>
              </a:rPr>
              <a:t>Koophius</a:t>
            </a:r>
            <a:r>
              <a:rPr lang="sl-SI" dirty="0">
                <a:solidFill>
                  <a:schemeClr val="bg1"/>
                </a:solidFill>
              </a:rPr>
              <a:t>, </a:t>
            </a:r>
            <a:r>
              <a:rPr lang="sl-SI" dirty="0" err="1">
                <a:solidFill>
                  <a:schemeClr val="bg1"/>
                </a:solidFill>
              </a:rPr>
              <a:t>Kraler</a:t>
            </a:r>
            <a:r>
              <a:rPr lang="sl-SI" dirty="0">
                <a:solidFill>
                  <a:schemeClr val="bg1"/>
                </a:solidFill>
              </a:rPr>
              <a:t>, </a:t>
            </a:r>
            <a:r>
              <a:rPr lang="sl-SI" dirty="0" err="1">
                <a:solidFill>
                  <a:schemeClr val="bg1"/>
                </a:solidFill>
              </a:rPr>
              <a:t>Miep</a:t>
            </a:r>
            <a:r>
              <a:rPr lang="sl-SI" dirty="0">
                <a:solidFill>
                  <a:schemeClr val="bg1"/>
                </a:solidFill>
              </a:rPr>
              <a:t>, Eli</a:t>
            </a:r>
          </a:p>
          <a:p>
            <a:pPr fontAlgn="auto">
              <a:spcAft>
                <a:spcPts val="0"/>
              </a:spcAft>
              <a:defRPr/>
            </a:pPr>
            <a:endParaRPr lang="sl-SI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sl-SI" dirty="0">
              <a:solidFill>
                <a:schemeClr val="bg1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>
                <a:solidFill>
                  <a:schemeClr val="bg1"/>
                </a:solidFill>
              </a:rPr>
              <a:t>     Ottovi sodelavci, v skrivališče nosijo hrano,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>
                <a:solidFill>
                  <a:schemeClr val="bg1"/>
                </a:solidFill>
              </a:rPr>
              <a:t>     pomagajo Frankovim </a:t>
            </a:r>
          </a:p>
        </p:txBody>
      </p:sp>
      <p:sp>
        <p:nvSpPr>
          <p:cNvPr id="4" name="Puščica dol 3">
            <a:extLst>
              <a:ext uri="{FF2B5EF4-FFF2-40B4-BE49-F238E27FC236}">
                <a16:creationId xmlns:a16="http://schemas.microsoft.com/office/drawing/2014/main" id="{B873A174-1CE1-408F-8B6C-7B84BDF6FE3B}"/>
              </a:ext>
            </a:extLst>
          </p:cNvPr>
          <p:cNvSpPr/>
          <p:nvPr/>
        </p:nvSpPr>
        <p:spPr>
          <a:xfrm>
            <a:off x="2836863" y="2482850"/>
            <a:ext cx="831850" cy="852488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3F36D86-47D7-4552-A604-03C205CF1E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863" y="339725"/>
            <a:ext cx="297021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43D7A4C2-F901-4DC9-BE5F-1955E5FF37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863" y="3732213"/>
            <a:ext cx="2970212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903A9FB5-21A9-4E30-8B25-71ABCF5DD2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3875088"/>
            <a:ext cx="2687638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8D6E88CD-8378-415F-9065-DF82602256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4364038"/>
            <a:ext cx="2338388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značba mesta vsebine 2">
            <a:extLst>
              <a:ext uri="{FF2B5EF4-FFF2-40B4-BE49-F238E27FC236}">
                <a16:creationId xmlns:a16="http://schemas.microsoft.com/office/drawing/2014/main" id="{DB41FB7B-80F8-4FAE-A8D5-A3F3CB5AC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solidFill>
                  <a:schemeClr val="bg1"/>
                </a:solidFill>
              </a:rPr>
              <a:t>Imena so prirejena (Van Daan – Van Pels, Albert Düssel – Fritz Pffefer…)</a:t>
            </a:r>
          </a:p>
          <a:p>
            <a:r>
              <a:rPr lang="sl-SI" altLang="sl-SI">
                <a:solidFill>
                  <a:schemeClr val="bg1"/>
                </a:solidFill>
              </a:rPr>
              <a:t>Nekaj zapisov je iz knjige izpuščenih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>
            <a:extLst>
              <a:ext uri="{FF2B5EF4-FFF2-40B4-BE49-F238E27FC236}">
                <a16:creationId xmlns:a16="http://schemas.microsoft.com/office/drawing/2014/main" id="{AAD36D96-A908-481E-A037-AC871CA19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chemeClr val="bg1"/>
                </a:solidFill>
              </a:rPr>
              <a:t>KRAJ IN ČAS DOGAJANJA</a:t>
            </a:r>
          </a:p>
        </p:txBody>
      </p:sp>
      <p:sp>
        <p:nvSpPr>
          <p:cNvPr id="8195" name="Označba mesta vsebine 2">
            <a:extLst>
              <a:ext uri="{FF2B5EF4-FFF2-40B4-BE49-F238E27FC236}">
                <a16:creationId xmlns:a16="http://schemas.microsoft.com/office/drawing/2014/main" id="{0CEBF326-0145-4A50-B2BD-553F7C383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solidFill>
                  <a:schemeClr val="bg1"/>
                </a:solidFill>
              </a:rPr>
              <a:t>Druga svetovna vojna</a:t>
            </a:r>
          </a:p>
          <a:p>
            <a:r>
              <a:rPr lang="sl-SI" altLang="sl-SI">
                <a:solidFill>
                  <a:schemeClr val="bg1"/>
                </a:solidFill>
              </a:rPr>
              <a:t>Nizozemska, Amsterdam</a:t>
            </a:r>
          </a:p>
          <a:p>
            <a:r>
              <a:rPr lang="sl-SI" altLang="sl-SI">
                <a:solidFill>
                  <a:schemeClr val="bg1"/>
                </a:solidFill>
              </a:rPr>
              <a:t>V okupirani Holandiji preganjajo Žide, nosijo Davidovo zvezdo</a:t>
            </a:r>
          </a:p>
          <a:p>
            <a:r>
              <a:rPr lang="sl-SI" altLang="sl-SI">
                <a:solidFill>
                  <a:schemeClr val="bg1"/>
                </a:solidFill>
              </a:rPr>
              <a:t>Skrivališče v uradu Aninega očeta (urejal ga je že prej)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D46A4DC-B1D0-4181-9AA9-B4BF9D525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3865563"/>
            <a:ext cx="4608512" cy="283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42C90688-FF05-4B07-9D67-790BECC62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25" y="4070350"/>
            <a:ext cx="2684463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>
            <a:extLst>
              <a:ext uri="{FF2B5EF4-FFF2-40B4-BE49-F238E27FC236}">
                <a16:creationId xmlns:a16="http://schemas.microsoft.com/office/drawing/2014/main" id="{5C1568AC-608D-44D6-83AE-B30432DB3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chemeClr val="bg1"/>
                </a:solidFill>
              </a:rPr>
              <a:t>UVOD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BF624D9-462E-4FC2-BC8F-E56DCD18A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bg1"/>
                </a:solidFill>
              </a:rPr>
              <a:t>Anna za rojstni dan prejme dnevnik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bg1"/>
                </a:solidFill>
              </a:rPr>
              <a:t>Življenje je še normalno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bg1"/>
                </a:solidFill>
              </a:rPr>
              <a:t>9.julija 1942 so se pričeli skrivati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bg1"/>
                </a:solidFill>
              </a:rPr>
              <a:t>Z njimi je bila tudi družina Van </a:t>
            </a:r>
            <a:r>
              <a:rPr lang="sl-SI" dirty="0" err="1">
                <a:solidFill>
                  <a:schemeClr val="bg1"/>
                </a:solidFill>
              </a:rPr>
              <a:t>Daan</a:t>
            </a:r>
            <a:endParaRPr lang="sl-SI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bg1"/>
                </a:solidFill>
              </a:rPr>
              <a:t>V novembru se jim pridruži še </a:t>
            </a:r>
            <a:r>
              <a:rPr lang="sl-SI" dirty="0" err="1">
                <a:solidFill>
                  <a:schemeClr val="bg1"/>
                </a:solidFill>
              </a:rPr>
              <a:t>Düssel</a:t>
            </a:r>
            <a:endParaRPr lang="sl-SI" dirty="0">
              <a:solidFill>
                <a:schemeClr val="bg1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>
            <a:extLst>
              <a:ext uri="{FF2B5EF4-FFF2-40B4-BE49-F238E27FC236}">
                <a16:creationId xmlns:a16="http://schemas.microsoft.com/office/drawing/2014/main" id="{01A3BD0E-5C1B-4B87-9280-00F9E90E1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chemeClr val="bg1"/>
                </a:solidFill>
              </a:rPr>
              <a:t>JEDRO</a:t>
            </a:r>
          </a:p>
        </p:txBody>
      </p:sp>
      <p:sp>
        <p:nvSpPr>
          <p:cNvPr id="10243" name="Označba mesta vsebine 2">
            <a:extLst>
              <a:ext uri="{FF2B5EF4-FFF2-40B4-BE49-F238E27FC236}">
                <a16:creationId xmlns:a16="http://schemas.microsoft.com/office/drawing/2014/main" id="{B7FF2FD3-26B6-4E10-9C4D-227C87DF1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solidFill>
                  <a:schemeClr val="bg1"/>
                </a:solidFill>
              </a:rPr>
              <a:t>Skrivajo se dve leti</a:t>
            </a:r>
          </a:p>
          <a:p>
            <a:r>
              <a:rPr lang="sl-SI" altLang="sl-SI">
                <a:solidFill>
                  <a:schemeClr val="bg1"/>
                </a:solidFill>
              </a:rPr>
              <a:t>Ana odrašča, spreminjajo se njeni odnosi s sostanovalci</a:t>
            </a:r>
          </a:p>
          <a:p>
            <a:r>
              <a:rPr lang="sl-SI" altLang="sl-SI">
                <a:solidFill>
                  <a:schemeClr val="bg1"/>
                </a:solidFill>
              </a:rPr>
              <a:t>Zdi se ji, da je nihče ne razume</a:t>
            </a:r>
          </a:p>
          <a:p>
            <a:r>
              <a:rPr lang="sl-SI" altLang="sl-SI">
                <a:solidFill>
                  <a:schemeClr val="bg1"/>
                </a:solidFill>
              </a:rPr>
              <a:t>Počasi se zaljubi v Petra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</Words>
  <Application>Microsoft Office PowerPoint</Application>
  <PresentationFormat>Widescreen</PresentationFormat>
  <Paragraphs>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Officeova tema</vt:lpstr>
      <vt:lpstr>DNEVNIK ANNE FRANK</vt:lpstr>
      <vt:lpstr>OSEBE</vt:lpstr>
      <vt:lpstr>PowerPoint Presentation</vt:lpstr>
      <vt:lpstr>PowerPoint Presentation</vt:lpstr>
      <vt:lpstr>OSEBE ZUNAJ SKRIVALIŠČA</vt:lpstr>
      <vt:lpstr>PowerPoint Presentation</vt:lpstr>
      <vt:lpstr>KRAJ IN ČAS DOGAJANJA</vt:lpstr>
      <vt:lpstr>UVOD</vt:lpstr>
      <vt:lpstr>JEDRO</vt:lpstr>
      <vt:lpstr>ZAKLJUČEK</vt:lpstr>
      <vt:lpstr>„Kljub vsemu verjamem, da so ljudje resnično dobri v srcu“. Ana Frank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2019-06-03T09:08:05Z</dcterms:created>
  <dcterms:modified xsi:type="dcterms:W3CDTF">2019-06-03T09:08:05Z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