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2" r:id="rId7"/>
    <p:sldId id="264" r:id="rId8"/>
    <p:sldId id="260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20000"/>
      </a:spcBef>
      <a:spcAft>
        <a:spcPct val="0"/>
      </a:spcAft>
      <a:defRPr sz="4000" b="1" kern="1200">
        <a:solidFill>
          <a:srgbClr val="FF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radley Hand ITC" panose="03070402050302030203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4000" b="1" kern="1200">
        <a:solidFill>
          <a:srgbClr val="FF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radley Hand ITC" panose="03070402050302030203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4000" b="1" kern="1200">
        <a:solidFill>
          <a:srgbClr val="FF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radley Hand ITC" panose="03070402050302030203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4000" b="1" kern="1200">
        <a:solidFill>
          <a:srgbClr val="FF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radley Hand ITC" panose="03070402050302030203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4000" b="1" kern="1200">
        <a:solidFill>
          <a:srgbClr val="FF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radley Hand ITC" panose="03070402050302030203" pitchFamily="66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FF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radley Hand ITC" panose="03070402050302030203" pitchFamily="66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FF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radley Hand ITC" panose="03070402050302030203" pitchFamily="66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FF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radley Hand ITC" panose="03070402050302030203" pitchFamily="66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FF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radley Hand ITC" panose="03070402050302030203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000099"/>
    <a:srgbClr val="CCFFFF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1608A-377F-402B-A6AA-2D41C13FA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76311-001F-4E17-AD6C-FDF770371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D8284-F26C-4CD9-A3ED-CB7334807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DFA2B-0397-47A2-BDFE-AE74F811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51B3F-8157-40ED-AA5D-161F1B448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51C3-601B-4506-9FF2-5E3305D951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706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B126E-BE64-4542-9B62-9BA6E59A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C2C26-D710-4659-91F8-5CFFA2852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92ABA-992A-468A-8731-A8D2195D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62CBD-EB71-4E60-BF92-4E2FDBA3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1D973-8016-446D-85D5-59FFDECA1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3D463-062A-4B81-9C6E-A37AB6F54B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8022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EE95C5-8B94-40C7-9115-56C1E5A16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EB799-18A5-40B5-A85B-CEE19770C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23567-3289-4351-B6E1-388218E3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24683-E0A3-47C2-8EE3-A2895FC4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40C22-E58C-49A3-8146-260FC409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72C4D-0B72-44B7-8303-CE25C8EDB79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6565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A6733-CC21-4CFF-B831-858364559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C372B-76BB-4AFA-B9A0-8940C1473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D9E01-517C-40B1-B68D-0C44FA42F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BAC07-9186-44E2-9283-7418B195B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28044-EDB4-491F-AFBE-0866227D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6078-0CB0-4BDB-BC9A-69B1CAE117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548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67B96-AEB0-42CB-89DD-B1F0A25EF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FEDD7-2974-4B92-AA6A-46C476B83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EEB54-BA93-49B0-9289-291F9F32C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0109F-AE3F-4E4D-8D3B-E9ABEF6CC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B239D-CE3A-4369-850D-89C7955AA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1243E-6B5E-4FAA-A20F-AEBAF09CC3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224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D442B-84F6-4F1E-9A1C-77E1BB413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AF4DC-77C1-4C5F-9649-B3AA08CFC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5051E-21A1-4E1A-83E1-4516787B9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D889E-E8CB-4599-9EE4-DEE2F4EC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B0AD0-110C-4986-80DC-FAD3AE2A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8B29F-18D6-4ED0-A8C0-B2CC458C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BF727-182F-4E83-85DE-3577714ADF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46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D8EC-FADE-4806-9F00-9EC0D9AF6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DE86A-38CB-461B-9A96-F4811705B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AC543-6F54-4606-A64D-91C5044AD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3AF248-4C4B-4AA6-A00E-8BE21C9AC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8FAA17-029C-4865-A2B3-931AE6049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1FF04B-6F07-4508-AD83-C48911A3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95D677-7E94-412B-BCE6-FA0FE85E6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7AB8DA-04C5-4C6A-9DEA-FD88F379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6AD02-B663-4EE6-A229-A270BF6B80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820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F18AA-6904-4FFA-B33E-58361ABC7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CCDC4-F6E7-41F3-98B0-4D162D85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75D32E-A3D7-4424-B676-11A40E4E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6C604-4FD1-458B-869B-FEFE0B19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94C2F-5159-4E58-9675-568DBE392C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794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6EED0C-3DD7-42CB-B60C-41625FF8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179E8-B89D-443E-A1F5-B18410E2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3EA11-FF0A-42F2-B391-E32595206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483E-2AC1-42D5-9B0C-ACAABA0735A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618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B7DA-FA92-47ED-B20E-C6C88702E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CF186-A640-4E4C-A1C7-8CD5FB0C4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6775E-3D67-4C68-990C-01D0AAB26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4AD9C-E2BE-4266-AC7E-643EA980F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E13CE-5CE8-48CC-A05A-AAB3A962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13EAD-F7C0-4FE4-B081-E1FE3EEE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7410C-08CB-4695-A97C-40E220F2B23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910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82A5-3D72-4672-99D9-23F62BB10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A02293-6AE2-4CE5-A2FF-770D966ED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F1223-9561-405E-BD88-F71E7C781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436DF-06C2-4601-8FC3-8CDBDA0D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5FF6E-1B19-4046-AD42-E3B00213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13A72-FAC7-4107-A42A-A5EF78B0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AC4C7-439E-4825-BECC-15BC217112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836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9424A20-D6AC-4DF9-8ED1-35715144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BC7F1A-3090-4664-8FB4-A7F9DDC01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540E8A0-0D1A-457C-BCD3-0D239AC8B3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073F3C-F387-40F1-ABDD-2DEBF70D46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F86E68-F7E2-4A45-9784-5AF8E9D6A4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58296-4094-432D-BB51-03746AECB25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1._februa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l.wikipedia.org/wiki/Pariz" TargetMode="External"/><Relationship Id="rId4" Type="http://schemas.openxmlformats.org/officeDocument/2006/relationships/hyperlink" Target="http://sl.wikipedia.org/wiki/184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>
            <a:extLst>
              <a:ext uri="{FF2B5EF4-FFF2-40B4-BE49-F238E27FC236}">
                <a16:creationId xmlns:a16="http://schemas.microsoft.com/office/drawing/2014/main" id="{654CF508-A09A-49C9-8A6E-E391B1DCD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025" y="2276475"/>
            <a:ext cx="5768975" cy="472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CE559F43-C1EA-4A75-A6EF-09FA5B1A38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sl-SI" altLang="sl-SI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D6A0369-7514-4681-BD43-595D50E872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sz="3200" dirty="0"/>
          </a:p>
          <a:p>
            <a:pPr>
              <a:lnSpc>
                <a:spcPct val="90000"/>
              </a:lnSpc>
            </a:pPr>
            <a:endParaRPr lang="sl-SI" altLang="sl-SI" sz="3200" dirty="0"/>
          </a:p>
          <a:p>
            <a:pPr>
              <a:lnSpc>
                <a:spcPct val="90000"/>
              </a:lnSpc>
            </a:pPr>
            <a:endParaRPr lang="sl-SI" altLang="sl-SI" sz="1000" dirty="0"/>
          </a:p>
          <a:p>
            <a:pPr>
              <a:lnSpc>
                <a:spcPct val="90000"/>
              </a:lnSpc>
            </a:pPr>
            <a:endParaRPr lang="sl-SI" altLang="sl-SI" sz="1000" dirty="0"/>
          </a:p>
          <a:p>
            <a:pPr>
              <a:lnSpc>
                <a:spcPct val="90000"/>
              </a:lnSpc>
            </a:pPr>
            <a:endParaRPr lang="sl-SI" altLang="sl-SI" sz="1000" dirty="0"/>
          </a:p>
          <a:p>
            <a:pPr>
              <a:lnSpc>
                <a:spcPct val="90000"/>
              </a:lnSpc>
            </a:pPr>
            <a:r>
              <a:rPr lang="sl-SI" altLang="sl-SI" sz="1000" b="1">
                <a:solidFill>
                  <a:schemeClr val="hlink"/>
                </a:solidFill>
              </a:rPr>
              <a:t> </a:t>
            </a:r>
            <a:endParaRPr lang="sl-SI" altLang="sl-SI" sz="1000" b="1" dirty="0">
              <a:solidFill>
                <a:schemeClr val="hlink"/>
              </a:solidFill>
            </a:endParaRPr>
          </a:p>
        </p:txBody>
      </p:sp>
      <p:sp>
        <p:nvSpPr>
          <p:cNvPr id="2053" name="AutoShape 5" descr="BlackTulip5353B31">
            <a:extLst>
              <a:ext uri="{FF2B5EF4-FFF2-40B4-BE49-F238E27FC236}">
                <a16:creationId xmlns:a16="http://schemas.microsoft.com/office/drawing/2014/main" id="{5A70D901-9EEC-464B-9F78-5292844047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00338" y="1412875"/>
            <a:ext cx="25431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054" name="WordArt 6">
            <a:extLst>
              <a:ext uri="{FF2B5EF4-FFF2-40B4-BE49-F238E27FC236}">
                <a16:creationId xmlns:a16="http://schemas.microsoft.com/office/drawing/2014/main" id="{CFAD857A-D4BA-4BCB-B147-5D48AC88F1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6480175" cy="20859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l-SI" sz="3600" i="1" kern="10"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Lucida Blackletter"/>
              </a:rPr>
              <a:t>Crni tulipan</a:t>
            </a:r>
          </a:p>
        </p:txBody>
      </p:sp>
      <p:sp>
        <p:nvSpPr>
          <p:cNvPr id="2055" name="WordArt 7">
            <a:extLst>
              <a:ext uri="{FF2B5EF4-FFF2-40B4-BE49-F238E27FC236}">
                <a16:creationId xmlns:a16="http://schemas.microsoft.com/office/drawing/2014/main" id="{4816191A-862A-4D1F-B459-AD2D7EA696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16013" y="260350"/>
            <a:ext cx="142875" cy="333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10000"/>
              </a:avLst>
            </a:prstTxWarp>
          </a:bodyPr>
          <a:lstStyle/>
          <a:p>
            <a:pPr algn="ctr"/>
            <a:r>
              <a:rPr lang="sl-SI" sz="3600" kern="10"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Lucida Blackletter"/>
              </a:rPr>
              <a:t>ˇ</a:t>
            </a:r>
          </a:p>
        </p:txBody>
      </p:sp>
      <p:sp>
        <p:nvSpPr>
          <p:cNvPr id="2056" name="WordArt 8">
            <a:extLst>
              <a:ext uri="{FF2B5EF4-FFF2-40B4-BE49-F238E27FC236}">
                <a16:creationId xmlns:a16="http://schemas.microsoft.com/office/drawing/2014/main" id="{12840962-178C-42C5-9F38-92966D20BF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2060575"/>
            <a:ext cx="4319587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1338"/>
              </a:avLst>
            </a:prstTxWarp>
          </a:bodyPr>
          <a:lstStyle/>
          <a:p>
            <a:pPr algn="ctr"/>
            <a:r>
              <a:rPr lang="sl-SI" sz="3600" i="1" kern="10">
                <a:gradFill rotWithShape="0">
                  <a:gsLst>
                    <a:gs pos="0">
                      <a:srgbClr val="FF8200"/>
                    </a:gs>
                    <a:gs pos="10001">
                      <a:srgbClr val="FF0000"/>
                    </a:gs>
                    <a:gs pos="35001">
                      <a:srgbClr val="BA0066"/>
                    </a:gs>
                    <a:gs pos="70000">
                      <a:srgbClr val="66008F"/>
                    </a:gs>
                    <a:gs pos="100000">
                      <a:srgbClr val="000082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Lucida Calligraphy" panose="03010101010101010101" pitchFamily="66" charset="0"/>
              </a:rPr>
              <a:t>Alexsandre Dumas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39F47626-0E6A-48C4-9FC8-0453F08775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>
              <a:solidFill>
                <a:schemeClr val="accent2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284D90F-7D33-4850-AF8B-4E122D0CBD33}"/>
              </a:ext>
            </a:extLst>
          </p:cNvPr>
          <p:cNvSpPr>
            <a:spLocks noChangeArrowheads="1"/>
          </p:cNvSpPr>
          <p:nvPr/>
        </p:nvSpPr>
        <p:spPr bwMode="auto">
          <a:xfrm rot="191760">
            <a:off x="1116013" y="1773238"/>
            <a:ext cx="6605587" cy="438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Bil je otrok francoskega generala Thomasa-Alexandra Dumasa.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sl-SI" altLang="sl-SI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Njegov oče je umrl, ko je Dumas imel komaj štiri leta. 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sl-SI" altLang="sl-SI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sl-SI" altLang="sl-SI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Zanj skrbela le mati, ki pa sama ni zmogla plačevati šolanja. Zato mu je kupovala razne knjige in s tem je Alexandre pridobil besedni zaklad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sl-SI" altLang="sl-SI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</a:pPr>
            <a:endParaRPr lang="sl-SI" altLang="sl-SI" sz="18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9" name="WordArt 7">
            <a:extLst>
              <a:ext uri="{FF2B5EF4-FFF2-40B4-BE49-F238E27FC236}">
                <a16:creationId xmlns:a16="http://schemas.microsoft.com/office/drawing/2014/main" id="{FC566C56-0345-4800-9A0E-E09E400CCAC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5040313" cy="2520950"/>
          </a:xfrm>
          <a:prstGeom prst="rect">
            <a:avLst/>
          </a:prstGeom>
        </p:spPr>
        <p:txBody>
          <a:bodyPr wrap="none" fromWordArt="1">
            <a:prstTxWarp prst="textDeflateInflateDeflate">
              <a:avLst>
                <a:gd name="adj" fmla="val 28028"/>
              </a:avLst>
            </a:prstTxWarp>
          </a:bodyPr>
          <a:lstStyle/>
          <a:p>
            <a:pPr algn="ctr"/>
            <a:r>
              <a:rPr lang="sl-SI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Lucida Blackletter"/>
              </a:rPr>
              <a:t>O pisatelju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AB2462C0-51CB-4247-999B-7492A2FAC385}"/>
              </a:ext>
            </a:extLst>
          </p:cNvPr>
          <p:cNvSpPr>
            <a:spLocks noChangeArrowheads="1"/>
          </p:cNvSpPr>
          <p:nvPr/>
        </p:nvSpPr>
        <p:spPr bwMode="auto">
          <a:xfrm rot="-205417">
            <a:off x="1476375" y="908050"/>
            <a:ext cx="6802438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l-SI" altLang="sl-SI" sz="240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adley Hand ITC" panose="03070402050302030203" pitchFamily="66" charset="0"/>
            </a:endParaRPr>
          </a:p>
          <a:p>
            <a:pPr>
              <a:buFontTx/>
              <a:buChar char="•"/>
            </a:pPr>
            <a:r>
              <a:rPr lang="sl-SI" altLang="sl-SI" sz="2800">
                <a:solidFill>
                  <a:srgbClr val="FF3300"/>
                </a:solidFill>
                <a:effectLst/>
                <a:latin typeface="Bradley Hand ITC" panose="03070402050302030203" pitchFamily="66" charset="0"/>
              </a:rPr>
              <a:t> </a:t>
            </a:r>
            <a:r>
              <a:rPr lang="sl-SI" altLang="sl-SI" sz="2800">
                <a:solidFill>
                  <a:srgbClr val="FF3300"/>
                </a:solidFill>
                <a:effectLst/>
                <a:latin typeface="Bradley Hand ITC" panose="03070402050302030203" pitchFamily="66" charset="0"/>
                <a:hlinkClick r:id="rId3" tooltip="1. februar"/>
              </a:rPr>
              <a:t>1. februarja</a:t>
            </a:r>
            <a:r>
              <a:rPr lang="sl-SI" altLang="sl-SI" sz="2800">
                <a:solidFill>
                  <a:srgbClr val="FF3300"/>
                </a:solidFill>
                <a:effectLst/>
                <a:latin typeface="Bradley Hand ITC" panose="03070402050302030203" pitchFamily="66" charset="0"/>
              </a:rPr>
              <a:t> </a:t>
            </a:r>
            <a:r>
              <a:rPr lang="sl-SI" altLang="sl-SI" sz="2800">
                <a:solidFill>
                  <a:srgbClr val="FF3300"/>
                </a:solidFill>
                <a:effectLst/>
                <a:latin typeface="Bradley Hand ITC" panose="03070402050302030203" pitchFamily="66" charset="0"/>
                <a:hlinkClick r:id="rId4" tooltip="1840"/>
              </a:rPr>
              <a:t>1840</a:t>
            </a:r>
            <a:r>
              <a:rPr lang="sl-SI" altLang="sl-SI" sz="2800">
                <a:solidFill>
                  <a:srgbClr val="FF3300"/>
                </a:solidFill>
                <a:effectLst/>
                <a:latin typeface="Bradley Hand ITC" panose="03070402050302030203" pitchFamily="66" charset="0"/>
              </a:rPr>
              <a:t> se je poročil s francosko igralko Marguerite-Joséphine Ferrand</a:t>
            </a:r>
          </a:p>
          <a:p>
            <a:pPr>
              <a:buFontTx/>
              <a:buChar char="•"/>
            </a:pPr>
            <a:endParaRPr lang="sl-SI" altLang="sl-SI" sz="2800">
              <a:solidFill>
                <a:srgbClr val="FF3300"/>
              </a:solidFill>
              <a:effectLst/>
              <a:latin typeface="Bradley Hand ITC" panose="03070402050302030203" pitchFamily="66" charset="0"/>
            </a:endParaRPr>
          </a:p>
          <a:p>
            <a:pPr>
              <a:buFontTx/>
              <a:buChar char="•"/>
            </a:pPr>
            <a:r>
              <a:rPr lang="sl-SI" altLang="sl-SI" sz="2800">
                <a:solidFill>
                  <a:srgbClr val="FF3300"/>
                </a:solidFill>
                <a:effectLst/>
                <a:latin typeface="Bradley Hand ITC" panose="03070402050302030203" pitchFamily="66" charset="0"/>
              </a:rPr>
              <a:t>Imel pa je štiri nezakonske otroke </a:t>
            </a:r>
          </a:p>
          <a:p>
            <a:pPr>
              <a:buFontTx/>
              <a:buChar char="•"/>
            </a:pPr>
            <a:r>
              <a:rPr lang="sl-SI" altLang="sl-SI" sz="2800">
                <a:solidFill>
                  <a:srgbClr val="FF3300"/>
                </a:solidFill>
                <a:effectLst/>
                <a:latin typeface="Bradley Hand ITC" panose="03070402050302030203" pitchFamily="66" charset="0"/>
              </a:rPr>
              <a:t>Ko je dopolnil 25 let, se je preselil v </a:t>
            </a:r>
            <a:r>
              <a:rPr lang="sl-SI" altLang="sl-SI" sz="2800">
                <a:solidFill>
                  <a:srgbClr val="FF3300"/>
                </a:solidFill>
                <a:effectLst/>
                <a:latin typeface="Bradley Hand ITC" panose="03070402050302030203" pitchFamily="66" charset="0"/>
                <a:hlinkClick r:id="rId5" tooltip="Pariz"/>
              </a:rPr>
              <a:t>Pariz</a:t>
            </a:r>
            <a:endParaRPr lang="sl-SI" altLang="sl-SI" sz="2800">
              <a:solidFill>
                <a:srgbClr val="FF3300"/>
              </a:solidFill>
              <a:effectLst/>
              <a:latin typeface="Bradley Hand ITC" panose="03070402050302030203" pitchFamily="66" charset="0"/>
            </a:endParaRPr>
          </a:p>
          <a:p>
            <a:endParaRPr lang="sl-SI" altLang="sl-SI" sz="2800">
              <a:solidFill>
                <a:srgbClr val="FF3300"/>
              </a:solidFill>
              <a:effectLst/>
              <a:latin typeface="Bradley Hand ITC" panose="03070402050302030203" pitchFamily="66" charset="0"/>
            </a:endParaRPr>
          </a:p>
          <a:p>
            <a:pPr>
              <a:buFontTx/>
              <a:buChar char="•"/>
            </a:pPr>
            <a:r>
              <a:rPr lang="sl-SI" altLang="sl-SI" sz="2800">
                <a:solidFill>
                  <a:srgbClr val="FF3300"/>
                </a:solidFill>
                <a:effectLst/>
                <a:latin typeface="Bradley Hand ITC" panose="03070402050302030203" pitchFamily="66" charset="0"/>
              </a:rPr>
              <a:t>V Parizu je začel pisati razne članke za časopise in gledališke igre, v katerih je tudi sam nastopal</a:t>
            </a:r>
            <a:r>
              <a:rPr lang="sl-SI" altLang="sl-SI" sz="2400">
                <a:solidFill>
                  <a:srgbClr val="0000FF"/>
                </a:solidFill>
                <a:effectLst/>
                <a:latin typeface="Bradley Hand ITC" panose="03070402050302030203" pitchFamily="66" charset="0"/>
              </a:rPr>
              <a:t> </a:t>
            </a:r>
          </a:p>
          <a:p>
            <a:endParaRPr lang="sl-SI" altLang="sl-SI" sz="2400">
              <a:solidFill>
                <a:srgbClr val="0000FF"/>
              </a:solidFill>
              <a:effectLst/>
              <a:latin typeface="Bradley Hand ITC" panose="03070402050302030203" pitchFamily="66" charset="0"/>
            </a:endParaRPr>
          </a:p>
          <a:p>
            <a:endParaRPr lang="sl-SI" altLang="sl-SI" sz="240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adley Hand ITC" panose="03070402050302030203" pitchFamily="66" charset="0"/>
            </a:endParaRPr>
          </a:p>
          <a:p>
            <a:endParaRPr lang="sl-SI" altLang="sl-SI" sz="1800" b="0">
              <a:solidFill>
                <a:srgbClr val="FF66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BB4D1D4E-39FD-4C15-A7FC-E5C59F0A5500}"/>
              </a:ext>
            </a:extLst>
          </p:cNvPr>
          <p:cNvSpPr>
            <a:spLocks noChangeArrowheads="1"/>
          </p:cNvSpPr>
          <p:nvPr/>
        </p:nvSpPr>
        <p:spPr bwMode="auto">
          <a:xfrm rot="210541">
            <a:off x="1619250" y="1341438"/>
            <a:ext cx="6102350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sl-SI" altLang="sl-SI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Po uspešnih gledaliških igrah pa je začel pisati romane, predvsem zgodovinske in herojske.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l-SI" altLang="sl-SI" sz="2400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sl-SI" altLang="sl-SI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Njegova najbolj znana dela so: Grof Monte Cristo,Trije mušketirji, Dvajset let pozneje, Mož z železno masko, Črni tulipan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sl-SI" altLang="sl-SI" sz="2400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sl-SI" altLang="sl-SI" sz="2400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sl-SI" altLang="sl-SI" sz="1800" i="1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sl-SI" altLang="sl-SI" sz="1800" i="1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sl-SI" altLang="sl-SI" sz="18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sl-SI" altLang="sl-SI" sz="2000" b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4" name="Picture 6">
            <a:extLst>
              <a:ext uri="{FF2B5EF4-FFF2-40B4-BE49-F238E27FC236}">
                <a16:creationId xmlns:a16="http://schemas.microsoft.com/office/drawing/2014/main" id="{AFCE4314-B7A9-4A4D-BB85-500B9E3F3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49275"/>
            <a:ext cx="5645150" cy="580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Rectangle 8">
            <a:extLst>
              <a:ext uri="{FF2B5EF4-FFF2-40B4-BE49-F238E27FC236}">
                <a16:creationId xmlns:a16="http://schemas.microsoft.com/office/drawing/2014/main" id="{C49FBEAD-C90D-4F99-B390-ADC1CF51B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5516563"/>
            <a:ext cx="6491288" cy="433387"/>
          </a:xfrm>
        </p:spPr>
        <p:txBody>
          <a:bodyPr/>
          <a:lstStyle/>
          <a:p>
            <a:r>
              <a:rPr lang="sl-SI" altLang="sl-SI" sz="2400"/>
              <a:t>24.julij.1802- 5.december 1870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3F80FD1-7440-45DC-A41A-CAB32F4FC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91D0CC8-9DA4-4389-8F79-46EC66578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Brata De Witt pošljeta pismo Corneliusu  </a:t>
            </a:r>
          </a:p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 Umor bratov</a:t>
            </a:r>
          </a:p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Razpis  100.000 goldinarjev za črni tulipan brez napake</a:t>
            </a:r>
          </a:p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Trije  zaplodki </a:t>
            </a:r>
          </a:p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Sosed Bokstel uspešnega vrtnarja opazuje </a:t>
            </a:r>
          </a:p>
        </p:txBody>
      </p:sp>
      <p:pic>
        <p:nvPicPr>
          <p:cNvPr id="24580" name="Picture 4" descr="007">
            <a:extLst>
              <a:ext uri="{FF2B5EF4-FFF2-40B4-BE49-F238E27FC236}">
                <a16:creationId xmlns:a16="http://schemas.microsoft.com/office/drawing/2014/main" id="{5039A390-0713-449C-8064-44DBCDC0C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765175"/>
            <a:ext cx="37528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WordArt 5">
            <a:extLst>
              <a:ext uri="{FF2B5EF4-FFF2-40B4-BE49-F238E27FC236}">
                <a16:creationId xmlns:a16="http://schemas.microsoft.com/office/drawing/2014/main" id="{F7F40F73-BEA7-4825-9079-A5A6295EB31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79613" y="404813"/>
            <a:ext cx="5184775" cy="923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sl-SI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Kaj vse se je dogajalo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BD7360E5-70D3-4137-9B90-6612879E3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Bokstel izda  Corneliusa</a:t>
            </a:r>
          </a:p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Corneliusa odvedejo v Haag</a:t>
            </a:r>
          </a:p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Doživljenska obsodba </a:t>
            </a:r>
          </a:p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Spozna svojo ljubezen Rozo, ječarjevo hči</a:t>
            </a:r>
          </a:p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Rosa vzgaja črni tulipan </a:t>
            </a:r>
          </a:p>
          <a:p>
            <a:r>
              <a:rPr lang="sl-SI" altLang="sl-SI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anose="03070402050302030203" pitchFamily="66" charset="0"/>
              </a:rPr>
              <a:t>Barleansis jima sledi tudi tam</a:t>
            </a:r>
            <a:r>
              <a:rPr lang="sl-SI" altLang="sl-SI" b="1">
                <a:solidFill>
                  <a:srgbClr val="FF6600"/>
                </a:solidFill>
                <a:latin typeface="Bradley Hand ITC" panose="03070402050302030203" pitchFamily="66" charset="0"/>
              </a:rPr>
              <a:t> </a:t>
            </a:r>
          </a:p>
        </p:txBody>
      </p:sp>
      <p:pic>
        <p:nvPicPr>
          <p:cNvPr id="12304" name="Picture 16" descr="title">
            <a:extLst>
              <a:ext uri="{FF2B5EF4-FFF2-40B4-BE49-F238E27FC236}">
                <a16:creationId xmlns:a16="http://schemas.microsoft.com/office/drawing/2014/main" id="{08618814-6EF0-4A5B-ACFD-320C685E2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76250"/>
            <a:ext cx="3429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23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A82B66D-F113-4486-ABD4-353358577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458CE2A-6214-4B36-9F1E-C4B9ADFA3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>
                <a:solidFill>
                  <a:srgbClr val="FF6600"/>
                </a:solidFill>
                <a:latin typeface="Bradley Hand ITC" panose="03070402050302030203" pitchFamily="66" charset="0"/>
              </a:rPr>
              <a:t>Tulipan je ukraden </a:t>
            </a:r>
          </a:p>
          <a:p>
            <a:r>
              <a:rPr lang="sl-SI" altLang="sl-SI" b="1">
                <a:solidFill>
                  <a:srgbClr val="FF6600"/>
                </a:solidFill>
                <a:latin typeface="Bradley Hand ITC" panose="03070402050302030203" pitchFamily="66" charset="0"/>
              </a:rPr>
              <a:t>Rosa gre za tatom</a:t>
            </a:r>
          </a:p>
          <a:p>
            <a:r>
              <a:rPr lang="sl-SI" altLang="sl-SI" b="1">
                <a:solidFill>
                  <a:srgbClr val="FF6600"/>
                </a:solidFill>
                <a:latin typeface="Bradley Hand ITC" panose="03070402050302030203" pitchFamily="66" charset="0"/>
              </a:rPr>
              <a:t>V mestu cvetlic dokaže lasništvo </a:t>
            </a:r>
          </a:p>
          <a:p>
            <a:r>
              <a:rPr lang="sl-SI" altLang="sl-SI" b="1">
                <a:solidFill>
                  <a:srgbClr val="FF6600"/>
                </a:solidFill>
                <a:latin typeface="Bradley Hand ITC" panose="03070402050302030203" pitchFamily="66" charset="0"/>
              </a:rPr>
              <a:t>Osvobodi Corneliusa </a:t>
            </a:r>
          </a:p>
          <a:p>
            <a:r>
              <a:rPr lang="sl-SI" altLang="sl-SI" b="1">
                <a:solidFill>
                  <a:srgbClr val="FF6600"/>
                </a:solidFill>
                <a:latin typeface="Bradley Hand ITC" panose="03070402050302030203" pitchFamily="66" charset="0"/>
              </a:rPr>
              <a:t> TULIPA NIGRA ROSA BARLAENSIS</a:t>
            </a:r>
          </a:p>
          <a:p>
            <a:r>
              <a:rPr lang="sl-SI" altLang="sl-SI" b="1">
                <a:solidFill>
                  <a:srgbClr val="FF6600"/>
                </a:solidFill>
                <a:latin typeface="Bradley Hand ITC" panose="03070402050302030203" pitchFamily="66" charset="0"/>
              </a:rPr>
              <a:t>Skupaj  srečno zaživita</a:t>
            </a: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CFC8ADDF-1009-494B-89EA-D9AFEF5DC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268413"/>
            <a:ext cx="295116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>
            <a:extLst>
              <a:ext uri="{FF2B5EF4-FFF2-40B4-BE49-F238E27FC236}">
                <a16:creationId xmlns:a16="http://schemas.microsoft.com/office/drawing/2014/main" id="{CC19504A-357B-4D02-BF1B-91AEAA0C9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81300"/>
            <a:ext cx="8281988" cy="281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Tulip%20Queen%20of%20Night">
            <a:extLst>
              <a:ext uri="{FF2B5EF4-FFF2-40B4-BE49-F238E27FC236}">
                <a16:creationId xmlns:a16="http://schemas.microsoft.com/office/drawing/2014/main" id="{30E42F3E-CC4B-42E6-85FD-F71FBCA1AE85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781300"/>
            <a:ext cx="3200400" cy="3838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4" name="Picture 8" descr="tulip%20queen%20of%20night[1]">
            <a:extLst>
              <a:ext uri="{FF2B5EF4-FFF2-40B4-BE49-F238E27FC236}">
                <a16:creationId xmlns:a16="http://schemas.microsoft.com/office/drawing/2014/main" id="{1789A7FB-5EDF-45BC-B4D5-B1DA52F9507F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260350"/>
            <a:ext cx="2908300" cy="308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5" name="Picture 9" descr="DSC_1599">
            <a:extLst>
              <a:ext uri="{FF2B5EF4-FFF2-40B4-BE49-F238E27FC236}">
                <a16:creationId xmlns:a16="http://schemas.microsoft.com/office/drawing/2014/main" id="{2F9C22F0-327A-474B-B4FC-61DDE7404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3657600" cy="275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cbc-tulip-black">
            <a:extLst>
              <a:ext uri="{FF2B5EF4-FFF2-40B4-BE49-F238E27FC236}">
                <a16:creationId xmlns:a16="http://schemas.microsoft.com/office/drawing/2014/main" id="{18978DCD-7B39-470B-900A-B05DD765F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357563"/>
            <a:ext cx="3960812" cy="307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untitled">
            <a:extLst>
              <a:ext uri="{FF2B5EF4-FFF2-40B4-BE49-F238E27FC236}">
                <a16:creationId xmlns:a16="http://schemas.microsoft.com/office/drawing/2014/main" id="{1D002050-166D-469F-93FA-413C846DA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9138"/>
            <a:ext cx="28575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92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4000" b="1" i="0" u="none" strike="noStrike" cap="none" normalizeH="0" baseline="0" smtClean="0">
            <a:ln>
              <a:noFill/>
            </a:ln>
            <a:solidFill>
              <a:srgbClr val="FF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radley Hand ITC" panose="03070402050302030203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4000" b="1" i="0" u="none" strike="noStrike" cap="none" normalizeH="0" baseline="0" smtClean="0">
            <a:ln>
              <a:noFill/>
            </a:ln>
            <a:solidFill>
              <a:srgbClr val="FF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radley Hand ITC" panose="03070402050302030203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Lucida Blackletter</vt:lpstr>
      <vt:lpstr>Lucida Calligraphy</vt:lpstr>
      <vt:lpstr>Times New Roman</vt:lpstr>
      <vt:lpstr>Default Design</vt:lpstr>
      <vt:lpstr>PowerPoint Presentation</vt:lpstr>
      <vt:lpstr>PowerPoint Presentation</vt:lpstr>
      <vt:lpstr>PowerPoint Presentation</vt:lpstr>
      <vt:lpstr>24.julij.1802- 5.december 1870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2019-06-03T09:08:05Z</dcterms:created>
  <dcterms:modified xsi:type="dcterms:W3CDTF">2019-06-03T09:08:05Z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