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7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a:extLst>
              <a:ext uri="{FF2B5EF4-FFF2-40B4-BE49-F238E27FC236}">
                <a16:creationId xmlns:a16="http://schemas.microsoft.com/office/drawing/2014/main" id="{24A199C7-C0B8-4DD2-AB4A-6A3052525865}"/>
              </a:ext>
            </a:extLst>
          </p:cNvPr>
          <p:cNvSpPr>
            <a:spLocks noGrp="1"/>
          </p:cNvSpPr>
          <p:nvPr>
            <p:ph type="dt" sz="half" idx="10"/>
          </p:nvPr>
        </p:nvSpPr>
        <p:spPr/>
        <p:txBody>
          <a:bodyPr/>
          <a:lstStyle>
            <a:lvl1pPr>
              <a:defRPr/>
            </a:lvl1pPr>
          </a:lstStyle>
          <a:p>
            <a:pPr>
              <a:defRPr/>
            </a:pPr>
            <a:fld id="{4D5EE5DB-6305-4BF0-80D9-53456C17945F}" type="datetimeFigureOut">
              <a:rPr lang="sl-SI"/>
              <a:pPr>
                <a:defRPr/>
              </a:pPr>
              <a:t>3. 06. 2019</a:t>
            </a:fld>
            <a:endParaRPr lang="sl-SI" dirty="0"/>
          </a:p>
        </p:txBody>
      </p:sp>
      <p:sp>
        <p:nvSpPr>
          <p:cNvPr id="5" name="Ograda noge 4">
            <a:extLst>
              <a:ext uri="{FF2B5EF4-FFF2-40B4-BE49-F238E27FC236}">
                <a16:creationId xmlns:a16="http://schemas.microsoft.com/office/drawing/2014/main" id="{5BA88018-AE5D-421B-A988-C65B452E7A8A}"/>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AA73BA13-252E-45DD-9643-4266D9D12E78}"/>
              </a:ext>
            </a:extLst>
          </p:cNvPr>
          <p:cNvSpPr>
            <a:spLocks noGrp="1"/>
          </p:cNvSpPr>
          <p:nvPr>
            <p:ph type="sldNum" sz="quarter" idx="12"/>
          </p:nvPr>
        </p:nvSpPr>
        <p:spPr/>
        <p:txBody>
          <a:bodyPr/>
          <a:lstStyle>
            <a:lvl1pPr>
              <a:defRPr/>
            </a:lvl1pPr>
          </a:lstStyle>
          <a:p>
            <a:fld id="{CD22C22F-F492-4640-912D-927C3206E6D4}" type="slidenum">
              <a:rPr lang="sl-SI" altLang="sl-SI"/>
              <a:pPr/>
              <a:t>‹#›</a:t>
            </a:fld>
            <a:endParaRPr lang="sl-SI" altLang="sl-SI"/>
          </a:p>
        </p:txBody>
      </p:sp>
    </p:spTree>
    <p:extLst>
      <p:ext uri="{BB962C8B-B14F-4D97-AF65-F5344CB8AC3E}">
        <p14:creationId xmlns:p14="http://schemas.microsoft.com/office/powerpoint/2010/main" val="668163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E40EA80C-F65E-4A15-85D9-0DEFC2C330E9}"/>
              </a:ext>
            </a:extLst>
          </p:cNvPr>
          <p:cNvSpPr>
            <a:spLocks noGrp="1"/>
          </p:cNvSpPr>
          <p:nvPr>
            <p:ph type="dt" sz="half" idx="10"/>
          </p:nvPr>
        </p:nvSpPr>
        <p:spPr/>
        <p:txBody>
          <a:bodyPr/>
          <a:lstStyle>
            <a:lvl1pPr>
              <a:defRPr/>
            </a:lvl1pPr>
          </a:lstStyle>
          <a:p>
            <a:pPr>
              <a:defRPr/>
            </a:pPr>
            <a:fld id="{557F3F7D-9EF7-4982-A3E7-3054E504C65E}" type="datetimeFigureOut">
              <a:rPr lang="sl-SI"/>
              <a:pPr>
                <a:defRPr/>
              </a:pPr>
              <a:t>3. 06. 2019</a:t>
            </a:fld>
            <a:endParaRPr lang="sl-SI" dirty="0"/>
          </a:p>
        </p:txBody>
      </p:sp>
      <p:sp>
        <p:nvSpPr>
          <p:cNvPr id="5" name="Ograda noge 4">
            <a:extLst>
              <a:ext uri="{FF2B5EF4-FFF2-40B4-BE49-F238E27FC236}">
                <a16:creationId xmlns:a16="http://schemas.microsoft.com/office/drawing/2014/main" id="{D117B9E4-DE9B-4246-893B-A05730F11EA4}"/>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BEC559D8-86C6-4282-B23C-7AEC8B0C0816}"/>
              </a:ext>
            </a:extLst>
          </p:cNvPr>
          <p:cNvSpPr>
            <a:spLocks noGrp="1"/>
          </p:cNvSpPr>
          <p:nvPr>
            <p:ph type="sldNum" sz="quarter" idx="12"/>
          </p:nvPr>
        </p:nvSpPr>
        <p:spPr/>
        <p:txBody>
          <a:bodyPr/>
          <a:lstStyle>
            <a:lvl1pPr>
              <a:defRPr/>
            </a:lvl1pPr>
          </a:lstStyle>
          <a:p>
            <a:fld id="{AEF66D40-3390-4133-9D48-0598FEFC7368}" type="slidenum">
              <a:rPr lang="sl-SI" altLang="sl-SI"/>
              <a:pPr/>
              <a:t>‹#›</a:t>
            </a:fld>
            <a:endParaRPr lang="sl-SI" altLang="sl-SI"/>
          </a:p>
        </p:txBody>
      </p:sp>
    </p:spTree>
    <p:extLst>
      <p:ext uri="{BB962C8B-B14F-4D97-AF65-F5344CB8AC3E}">
        <p14:creationId xmlns:p14="http://schemas.microsoft.com/office/powerpoint/2010/main" val="78870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F9FB1EF5-27B0-4B5D-B48A-65FCE04C0076}"/>
              </a:ext>
            </a:extLst>
          </p:cNvPr>
          <p:cNvSpPr>
            <a:spLocks noGrp="1"/>
          </p:cNvSpPr>
          <p:nvPr>
            <p:ph type="dt" sz="half" idx="10"/>
          </p:nvPr>
        </p:nvSpPr>
        <p:spPr/>
        <p:txBody>
          <a:bodyPr/>
          <a:lstStyle>
            <a:lvl1pPr>
              <a:defRPr/>
            </a:lvl1pPr>
          </a:lstStyle>
          <a:p>
            <a:pPr>
              <a:defRPr/>
            </a:pPr>
            <a:fld id="{2F394FBC-6EF7-4C3A-A8C7-52D8E9387B72}" type="datetimeFigureOut">
              <a:rPr lang="sl-SI"/>
              <a:pPr>
                <a:defRPr/>
              </a:pPr>
              <a:t>3. 06. 2019</a:t>
            </a:fld>
            <a:endParaRPr lang="sl-SI" dirty="0"/>
          </a:p>
        </p:txBody>
      </p:sp>
      <p:sp>
        <p:nvSpPr>
          <p:cNvPr id="5" name="Ograda noge 4">
            <a:extLst>
              <a:ext uri="{FF2B5EF4-FFF2-40B4-BE49-F238E27FC236}">
                <a16:creationId xmlns:a16="http://schemas.microsoft.com/office/drawing/2014/main" id="{38B96D93-1E1D-41A4-A5D2-F8BA132AF4C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662320BA-1BCB-447F-8524-F5F9EC7AFEF6}"/>
              </a:ext>
            </a:extLst>
          </p:cNvPr>
          <p:cNvSpPr>
            <a:spLocks noGrp="1"/>
          </p:cNvSpPr>
          <p:nvPr>
            <p:ph type="sldNum" sz="quarter" idx="12"/>
          </p:nvPr>
        </p:nvSpPr>
        <p:spPr/>
        <p:txBody>
          <a:bodyPr/>
          <a:lstStyle>
            <a:lvl1pPr>
              <a:defRPr/>
            </a:lvl1pPr>
          </a:lstStyle>
          <a:p>
            <a:fld id="{968CA534-8947-484B-9391-F2FDA18DE91A}" type="slidenum">
              <a:rPr lang="sl-SI" altLang="sl-SI"/>
              <a:pPr/>
              <a:t>‹#›</a:t>
            </a:fld>
            <a:endParaRPr lang="sl-SI" altLang="sl-SI"/>
          </a:p>
        </p:txBody>
      </p:sp>
    </p:spTree>
    <p:extLst>
      <p:ext uri="{BB962C8B-B14F-4D97-AF65-F5344CB8AC3E}">
        <p14:creationId xmlns:p14="http://schemas.microsoft.com/office/powerpoint/2010/main" val="117756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220BA63E-52DE-48DF-99AD-2AA7247DAC31}"/>
              </a:ext>
            </a:extLst>
          </p:cNvPr>
          <p:cNvSpPr>
            <a:spLocks noGrp="1"/>
          </p:cNvSpPr>
          <p:nvPr>
            <p:ph type="dt" sz="half" idx="10"/>
          </p:nvPr>
        </p:nvSpPr>
        <p:spPr/>
        <p:txBody>
          <a:bodyPr/>
          <a:lstStyle>
            <a:lvl1pPr>
              <a:defRPr/>
            </a:lvl1pPr>
          </a:lstStyle>
          <a:p>
            <a:pPr>
              <a:defRPr/>
            </a:pPr>
            <a:fld id="{85D6C1E5-7D89-4A82-A114-678E92C89AA6}" type="datetimeFigureOut">
              <a:rPr lang="sl-SI"/>
              <a:pPr>
                <a:defRPr/>
              </a:pPr>
              <a:t>3. 06. 2019</a:t>
            </a:fld>
            <a:endParaRPr lang="sl-SI" dirty="0"/>
          </a:p>
        </p:txBody>
      </p:sp>
      <p:sp>
        <p:nvSpPr>
          <p:cNvPr id="5" name="Ograda noge 4">
            <a:extLst>
              <a:ext uri="{FF2B5EF4-FFF2-40B4-BE49-F238E27FC236}">
                <a16:creationId xmlns:a16="http://schemas.microsoft.com/office/drawing/2014/main" id="{9B1F014C-B3AF-488B-80CD-DF6A4336578D}"/>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0BD613EC-8B04-46AC-99E4-6454FBA3F5FC}"/>
              </a:ext>
            </a:extLst>
          </p:cNvPr>
          <p:cNvSpPr>
            <a:spLocks noGrp="1"/>
          </p:cNvSpPr>
          <p:nvPr>
            <p:ph type="sldNum" sz="quarter" idx="12"/>
          </p:nvPr>
        </p:nvSpPr>
        <p:spPr/>
        <p:txBody>
          <a:bodyPr/>
          <a:lstStyle>
            <a:lvl1pPr>
              <a:defRPr/>
            </a:lvl1pPr>
          </a:lstStyle>
          <a:p>
            <a:fld id="{B952328D-B638-492D-A7E6-0DB4BF103DC9}" type="slidenum">
              <a:rPr lang="sl-SI" altLang="sl-SI"/>
              <a:pPr/>
              <a:t>‹#›</a:t>
            </a:fld>
            <a:endParaRPr lang="sl-SI" altLang="sl-SI"/>
          </a:p>
        </p:txBody>
      </p:sp>
    </p:spTree>
    <p:extLst>
      <p:ext uri="{BB962C8B-B14F-4D97-AF65-F5344CB8AC3E}">
        <p14:creationId xmlns:p14="http://schemas.microsoft.com/office/powerpoint/2010/main" val="4241673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a:extLst>
              <a:ext uri="{FF2B5EF4-FFF2-40B4-BE49-F238E27FC236}">
                <a16:creationId xmlns:a16="http://schemas.microsoft.com/office/drawing/2014/main" id="{95E47108-8450-4985-9CD3-E4304ADB337B}"/>
              </a:ext>
            </a:extLst>
          </p:cNvPr>
          <p:cNvSpPr>
            <a:spLocks noGrp="1"/>
          </p:cNvSpPr>
          <p:nvPr>
            <p:ph type="dt" sz="half" idx="10"/>
          </p:nvPr>
        </p:nvSpPr>
        <p:spPr/>
        <p:txBody>
          <a:bodyPr/>
          <a:lstStyle>
            <a:lvl1pPr>
              <a:defRPr/>
            </a:lvl1pPr>
          </a:lstStyle>
          <a:p>
            <a:pPr>
              <a:defRPr/>
            </a:pPr>
            <a:fld id="{32278900-0FA3-4CFA-BC30-74CAC4390A21}" type="datetimeFigureOut">
              <a:rPr lang="sl-SI"/>
              <a:pPr>
                <a:defRPr/>
              </a:pPr>
              <a:t>3. 06. 2019</a:t>
            </a:fld>
            <a:endParaRPr lang="sl-SI" dirty="0"/>
          </a:p>
        </p:txBody>
      </p:sp>
      <p:sp>
        <p:nvSpPr>
          <p:cNvPr id="5" name="Ograda noge 4">
            <a:extLst>
              <a:ext uri="{FF2B5EF4-FFF2-40B4-BE49-F238E27FC236}">
                <a16:creationId xmlns:a16="http://schemas.microsoft.com/office/drawing/2014/main" id="{195F08C9-DECE-4172-ABBD-630625A4DD8A}"/>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B1BA1D6E-1420-4A25-BAB5-DE99AB11FE01}"/>
              </a:ext>
            </a:extLst>
          </p:cNvPr>
          <p:cNvSpPr>
            <a:spLocks noGrp="1"/>
          </p:cNvSpPr>
          <p:nvPr>
            <p:ph type="sldNum" sz="quarter" idx="12"/>
          </p:nvPr>
        </p:nvSpPr>
        <p:spPr/>
        <p:txBody>
          <a:bodyPr/>
          <a:lstStyle>
            <a:lvl1pPr>
              <a:defRPr/>
            </a:lvl1pPr>
          </a:lstStyle>
          <a:p>
            <a:fld id="{BC836CD6-42AB-4805-9562-B80736BC1331}" type="slidenum">
              <a:rPr lang="sl-SI" altLang="sl-SI"/>
              <a:pPr/>
              <a:t>‹#›</a:t>
            </a:fld>
            <a:endParaRPr lang="sl-SI" altLang="sl-SI"/>
          </a:p>
        </p:txBody>
      </p:sp>
    </p:spTree>
    <p:extLst>
      <p:ext uri="{BB962C8B-B14F-4D97-AF65-F5344CB8AC3E}">
        <p14:creationId xmlns:p14="http://schemas.microsoft.com/office/powerpoint/2010/main" val="3191930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3">
            <a:extLst>
              <a:ext uri="{FF2B5EF4-FFF2-40B4-BE49-F238E27FC236}">
                <a16:creationId xmlns:a16="http://schemas.microsoft.com/office/drawing/2014/main" id="{76AD8820-8580-4CFE-9B5B-7ADDE8376840}"/>
              </a:ext>
            </a:extLst>
          </p:cNvPr>
          <p:cNvSpPr>
            <a:spLocks noGrp="1"/>
          </p:cNvSpPr>
          <p:nvPr>
            <p:ph type="dt" sz="half" idx="10"/>
          </p:nvPr>
        </p:nvSpPr>
        <p:spPr/>
        <p:txBody>
          <a:bodyPr/>
          <a:lstStyle>
            <a:lvl1pPr>
              <a:defRPr/>
            </a:lvl1pPr>
          </a:lstStyle>
          <a:p>
            <a:pPr>
              <a:defRPr/>
            </a:pPr>
            <a:fld id="{66B6795E-CE07-4098-8139-2C205C043907}" type="datetimeFigureOut">
              <a:rPr lang="sl-SI"/>
              <a:pPr>
                <a:defRPr/>
              </a:pPr>
              <a:t>3. 06. 2019</a:t>
            </a:fld>
            <a:endParaRPr lang="sl-SI" dirty="0"/>
          </a:p>
        </p:txBody>
      </p:sp>
      <p:sp>
        <p:nvSpPr>
          <p:cNvPr id="6" name="Ograda noge 4">
            <a:extLst>
              <a:ext uri="{FF2B5EF4-FFF2-40B4-BE49-F238E27FC236}">
                <a16:creationId xmlns:a16="http://schemas.microsoft.com/office/drawing/2014/main" id="{78CF7A22-040F-4122-B249-D22387F81D50}"/>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1294F2CD-6E14-470A-827F-4E3AA2B7AA61}"/>
              </a:ext>
            </a:extLst>
          </p:cNvPr>
          <p:cNvSpPr>
            <a:spLocks noGrp="1"/>
          </p:cNvSpPr>
          <p:nvPr>
            <p:ph type="sldNum" sz="quarter" idx="12"/>
          </p:nvPr>
        </p:nvSpPr>
        <p:spPr/>
        <p:txBody>
          <a:bodyPr/>
          <a:lstStyle>
            <a:lvl1pPr>
              <a:defRPr/>
            </a:lvl1pPr>
          </a:lstStyle>
          <a:p>
            <a:fld id="{B4BC8494-DD30-4874-977E-E587DA20D351}" type="slidenum">
              <a:rPr lang="sl-SI" altLang="sl-SI"/>
              <a:pPr/>
              <a:t>‹#›</a:t>
            </a:fld>
            <a:endParaRPr lang="sl-SI" altLang="sl-SI"/>
          </a:p>
        </p:txBody>
      </p:sp>
    </p:spTree>
    <p:extLst>
      <p:ext uri="{BB962C8B-B14F-4D97-AF65-F5344CB8AC3E}">
        <p14:creationId xmlns:p14="http://schemas.microsoft.com/office/powerpoint/2010/main" val="36427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3">
            <a:extLst>
              <a:ext uri="{FF2B5EF4-FFF2-40B4-BE49-F238E27FC236}">
                <a16:creationId xmlns:a16="http://schemas.microsoft.com/office/drawing/2014/main" id="{1BA7EB1E-C77B-43F4-89F4-FC0764BC784E}"/>
              </a:ext>
            </a:extLst>
          </p:cNvPr>
          <p:cNvSpPr>
            <a:spLocks noGrp="1"/>
          </p:cNvSpPr>
          <p:nvPr>
            <p:ph type="dt" sz="half" idx="10"/>
          </p:nvPr>
        </p:nvSpPr>
        <p:spPr/>
        <p:txBody>
          <a:bodyPr/>
          <a:lstStyle>
            <a:lvl1pPr>
              <a:defRPr/>
            </a:lvl1pPr>
          </a:lstStyle>
          <a:p>
            <a:pPr>
              <a:defRPr/>
            </a:pPr>
            <a:fld id="{8DEA6E30-071D-408F-A38F-C133742412FA}" type="datetimeFigureOut">
              <a:rPr lang="sl-SI"/>
              <a:pPr>
                <a:defRPr/>
              </a:pPr>
              <a:t>3. 06. 2019</a:t>
            </a:fld>
            <a:endParaRPr lang="sl-SI" dirty="0"/>
          </a:p>
        </p:txBody>
      </p:sp>
      <p:sp>
        <p:nvSpPr>
          <p:cNvPr id="8" name="Ograda noge 4">
            <a:extLst>
              <a:ext uri="{FF2B5EF4-FFF2-40B4-BE49-F238E27FC236}">
                <a16:creationId xmlns:a16="http://schemas.microsoft.com/office/drawing/2014/main" id="{2C933669-ADBA-4C57-BA33-C2F081E7C675}"/>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5">
            <a:extLst>
              <a:ext uri="{FF2B5EF4-FFF2-40B4-BE49-F238E27FC236}">
                <a16:creationId xmlns:a16="http://schemas.microsoft.com/office/drawing/2014/main" id="{1996F378-1A86-4E88-A191-F15E2D344FBA}"/>
              </a:ext>
            </a:extLst>
          </p:cNvPr>
          <p:cNvSpPr>
            <a:spLocks noGrp="1"/>
          </p:cNvSpPr>
          <p:nvPr>
            <p:ph type="sldNum" sz="quarter" idx="12"/>
          </p:nvPr>
        </p:nvSpPr>
        <p:spPr/>
        <p:txBody>
          <a:bodyPr/>
          <a:lstStyle>
            <a:lvl1pPr>
              <a:defRPr/>
            </a:lvl1pPr>
          </a:lstStyle>
          <a:p>
            <a:fld id="{CD2BD8DF-D4F8-4F3C-8FB4-88D12D0BBFF9}" type="slidenum">
              <a:rPr lang="sl-SI" altLang="sl-SI"/>
              <a:pPr/>
              <a:t>‹#›</a:t>
            </a:fld>
            <a:endParaRPr lang="sl-SI" altLang="sl-SI"/>
          </a:p>
        </p:txBody>
      </p:sp>
    </p:spTree>
    <p:extLst>
      <p:ext uri="{BB962C8B-B14F-4D97-AF65-F5344CB8AC3E}">
        <p14:creationId xmlns:p14="http://schemas.microsoft.com/office/powerpoint/2010/main" val="4206882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3">
            <a:extLst>
              <a:ext uri="{FF2B5EF4-FFF2-40B4-BE49-F238E27FC236}">
                <a16:creationId xmlns:a16="http://schemas.microsoft.com/office/drawing/2014/main" id="{610ADDE4-03EC-4C5E-A19C-F7E2C74BFB9A}"/>
              </a:ext>
            </a:extLst>
          </p:cNvPr>
          <p:cNvSpPr>
            <a:spLocks noGrp="1"/>
          </p:cNvSpPr>
          <p:nvPr>
            <p:ph type="dt" sz="half" idx="10"/>
          </p:nvPr>
        </p:nvSpPr>
        <p:spPr/>
        <p:txBody>
          <a:bodyPr/>
          <a:lstStyle>
            <a:lvl1pPr>
              <a:defRPr/>
            </a:lvl1pPr>
          </a:lstStyle>
          <a:p>
            <a:pPr>
              <a:defRPr/>
            </a:pPr>
            <a:fld id="{357D2E8A-DC6F-4DBC-92E0-2E047835F7CF}" type="datetimeFigureOut">
              <a:rPr lang="sl-SI"/>
              <a:pPr>
                <a:defRPr/>
              </a:pPr>
              <a:t>3. 06. 2019</a:t>
            </a:fld>
            <a:endParaRPr lang="sl-SI" dirty="0"/>
          </a:p>
        </p:txBody>
      </p:sp>
      <p:sp>
        <p:nvSpPr>
          <p:cNvPr id="4" name="Ograda noge 4">
            <a:extLst>
              <a:ext uri="{FF2B5EF4-FFF2-40B4-BE49-F238E27FC236}">
                <a16:creationId xmlns:a16="http://schemas.microsoft.com/office/drawing/2014/main" id="{185466EA-52FC-4B33-8746-C81C20E9AAFF}"/>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5">
            <a:extLst>
              <a:ext uri="{FF2B5EF4-FFF2-40B4-BE49-F238E27FC236}">
                <a16:creationId xmlns:a16="http://schemas.microsoft.com/office/drawing/2014/main" id="{585BDC92-922B-461F-ACB8-9BCC537D5186}"/>
              </a:ext>
            </a:extLst>
          </p:cNvPr>
          <p:cNvSpPr>
            <a:spLocks noGrp="1"/>
          </p:cNvSpPr>
          <p:nvPr>
            <p:ph type="sldNum" sz="quarter" idx="12"/>
          </p:nvPr>
        </p:nvSpPr>
        <p:spPr/>
        <p:txBody>
          <a:bodyPr/>
          <a:lstStyle>
            <a:lvl1pPr>
              <a:defRPr/>
            </a:lvl1pPr>
          </a:lstStyle>
          <a:p>
            <a:fld id="{30DF4A9F-52B8-4F2D-AA76-D69D761409A1}" type="slidenum">
              <a:rPr lang="sl-SI" altLang="sl-SI"/>
              <a:pPr/>
              <a:t>‹#›</a:t>
            </a:fld>
            <a:endParaRPr lang="sl-SI" altLang="sl-SI"/>
          </a:p>
        </p:txBody>
      </p:sp>
    </p:spTree>
    <p:extLst>
      <p:ext uri="{BB962C8B-B14F-4D97-AF65-F5344CB8AC3E}">
        <p14:creationId xmlns:p14="http://schemas.microsoft.com/office/powerpoint/2010/main" val="2842458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a:extLst>
              <a:ext uri="{FF2B5EF4-FFF2-40B4-BE49-F238E27FC236}">
                <a16:creationId xmlns:a16="http://schemas.microsoft.com/office/drawing/2014/main" id="{2A4DA9E9-42A6-4FBC-B991-DD09A36AB92C}"/>
              </a:ext>
            </a:extLst>
          </p:cNvPr>
          <p:cNvSpPr>
            <a:spLocks noGrp="1"/>
          </p:cNvSpPr>
          <p:nvPr>
            <p:ph type="dt" sz="half" idx="10"/>
          </p:nvPr>
        </p:nvSpPr>
        <p:spPr/>
        <p:txBody>
          <a:bodyPr/>
          <a:lstStyle>
            <a:lvl1pPr>
              <a:defRPr/>
            </a:lvl1pPr>
          </a:lstStyle>
          <a:p>
            <a:pPr>
              <a:defRPr/>
            </a:pPr>
            <a:fld id="{1AFFEB87-7A9A-43B8-9192-71AD2712A91F}" type="datetimeFigureOut">
              <a:rPr lang="sl-SI"/>
              <a:pPr>
                <a:defRPr/>
              </a:pPr>
              <a:t>3. 06. 2019</a:t>
            </a:fld>
            <a:endParaRPr lang="sl-SI" dirty="0"/>
          </a:p>
        </p:txBody>
      </p:sp>
      <p:sp>
        <p:nvSpPr>
          <p:cNvPr id="3" name="Ograda noge 4">
            <a:extLst>
              <a:ext uri="{FF2B5EF4-FFF2-40B4-BE49-F238E27FC236}">
                <a16:creationId xmlns:a16="http://schemas.microsoft.com/office/drawing/2014/main" id="{5EF9F005-2107-4299-9EB9-EB11A3174618}"/>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5">
            <a:extLst>
              <a:ext uri="{FF2B5EF4-FFF2-40B4-BE49-F238E27FC236}">
                <a16:creationId xmlns:a16="http://schemas.microsoft.com/office/drawing/2014/main" id="{1A658399-26FD-4EDD-9293-287B28059F30}"/>
              </a:ext>
            </a:extLst>
          </p:cNvPr>
          <p:cNvSpPr>
            <a:spLocks noGrp="1"/>
          </p:cNvSpPr>
          <p:nvPr>
            <p:ph type="sldNum" sz="quarter" idx="12"/>
          </p:nvPr>
        </p:nvSpPr>
        <p:spPr/>
        <p:txBody>
          <a:bodyPr/>
          <a:lstStyle>
            <a:lvl1pPr>
              <a:defRPr/>
            </a:lvl1pPr>
          </a:lstStyle>
          <a:p>
            <a:fld id="{C6BF43F2-6746-4E2C-A389-902DBA8D28CF}" type="slidenum">
              <a:rPr lang="sl-SI" altLang="sl-SI"/>
              <a:pPr/>
              <a:t>‹#›</a:t>
            </a:fld>
            <a:endParaRPr lang="sl-SI" altLang="sl-SI"/>
          </a:p>
        </p:txBody>
      </p:sp>
    </p:spTree>
    <p:extLst>
      <p:ext uri="{BB962C8B-B14F-4D97-AF65-F5344CB8AC3E}">
        <p14:creationId xmlns:p14="http://schemas.microsoft.com/office/powerpoint/2010/main" val="176196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9D018272-706D-46E3-9CB0-83E88424B23A}"/>
              </a:ext>
            </a:extLst>
          </p:cNvPr>
          <p:cNvSpPr>
            <a:spLocks noGrp="1"/>
          </p:cNvSpPr>
          <p:nvPr>
            <p:ph type="dt" sz="half" idx="10"/>
          </p:nvPr>
        </p:nvSpPr>
        <p:spPr/>
        <p:txBody>
          <a:bodyPr/>
          <a:lstStyle>
            <a:lvl1pPr>
              <a:defRPr/>
            </a:lvl1pPr>
          </a:lstStyle>
          <a:p>
            <a:pPr>
              <a:defRPr/>
            </a:pPr>
            <a:fld id="{9F79763E-1F74-4B9A-9F7B-F6A31480B3B0}" type="datetimeFigureOut">
              <a:rPr lang="sl-SI"/>
              <a:pPr>
                <a:defRPr/>
              </a:pPr>
              <a:t>3. 06. 2019</a:t>
            </a:fld>
            <a:endParaRPr lang="sl-SI" dirty="0"/>
          </a:p>
        </p:txBody>
      </p:sp>
      <p:sp>
        <p:nvSpPr>
          <p:cNvPr id="6" name="Ograda noge 4">
            <a:extLst>
              <a:ext uri="{FF2B5EF4-FFF2-40B4-BE49-F238E27FC236}">
                <a16:creationId xmlns:a16="http://schemas.microsoft.com/office/drawing/2014/main" id="{653868C2-8876-4DEF-94C2-91D7EC7554C3}"/>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4684D50C-79BE-4062-9F83-85EA4871231B}"/>
              </a:ext>
            </a:extLst>
          </p:cNvPr>
          <p:cNvSpPr>
            <a:spLocks noGrp="1"/>
          </p:cNvSpPr>
          <p:nvPr>
            <p:ph type="sldNum" sz="quarter" idx="12"/>
          </p:nvPr>
        </p:nvSpPr>
        <p:spPr/>
        <p:txBody>
          <a:bodyPr/>
          <a:lstStyle>
            <a:lvl1pPr>
              <a:defRPr/>
            </a:lvl1pPr>
          </a:lstStyle>
          <a:p>
            <a:fld id="{798F836D-EE05-4C72-AA4B-7EA988368546}" type="slidenum">
              <a:rPr lang="sl-SI" altLang="sl-SI"/>
              <a:pPr/>
              <a:t>‹#›</a:t>
            </a:fld>
            <a:endParaRPr lang="sl-SI" altLang="sl-SI"/>
          </a:p>
        </p:txBody>
      </p:sp>
    </p:spTree>
    <p:extLst>
      <p:ext uri="{BB962C8B-B14F-4D97-AF65-F5344CB8AC3E}">
        <p14:creationId xmlns:p14="http://schemas.microsoft.com/office/powerpoint/2010/main" val="206705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dirty="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76F8F094-B6BC-4FA8-B787-9541A0E85829}"/>
              </a:ext>
            </a:extLst>
          </p:cNvPr>
          <p:cNvSpPr>
            <a:spLocks noGrp="1"/>
          </p:cNvSpPr>
          <p:nvPr>
            <p:ph type="dt" sz="half" idx="10"/>
          </p:nvPr>
        </p:nvSpPr>
        <p:spPr/>
        <p:txBody>
          <a:bodyPr/>
          <a:lstStyle>
            <a:lvl1pPr>
              <a:defRPr/>
            </a:lvl1pPr>
          </a:lstStyle>
          <a:p>
            <a:pPr>
              <a:defRPr/>
            </a:pPr>
            <a:fld id="{A2A535CE-8145-4EA5-A13C-763AC6C9CB81}" type="datetimeFigureOut">
              <a:rPr lang="sl-SI"/>
              <a:pPr>
                <a:defRPr/>
              </a:pPr>
              <a:t>3. 06. 2019</a:t>
            </a:fld>
            <a:endParaRPr lang="sl-SI" dirty="0"/>
          </a:p>
        </p:txBody>
      </p:sp>
      <p:sp>
        <p:nvSpPr>
          <p:cNvPr id="6" name="Ograda noge 4">
            <a:extLst>
              <a:ext uri="{FF2B5EF4-FFF2-40B4-BE49-F238E27FC236}">
                <a16:creationId xmlns:a16="http://schemas.microsoft.com/office/drawing/2014/main" id="{8D13600B-9AA4-4911-8B35-E87F5BB6885D}"/>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52E1A304-2489-410F-9235-D22229FFA6F8}"/>
              </a:ext>
            </a:extLst>
          </p:cNvPr>
          <p:cNvSpPr>
            <a:spLocks noGrp="1"/>
          </p:cNvSpPr>
          <p:nvPr>
            <p:ph type="sldNum" sz="quarter" idx="12"/>
          </p:nvPr>
        </p:nvSpPr>
        <p:spPr/>
        <p:txBody>
          <a:bodyPr/>
          <a:lstStyle>
            <a:lvl1pPr>
              <a:defRPr/>
            </a:lvl1pPr>
          </a:lstStyle>
          <a:p>
            <a:fld id="{19EA1343-E7CC-41A9-AFE0-792F887B0C6F}" type="slidenum">
              <a:rPr lang="sl-SI" altLang="sl-SI"/>
              <a:pPr/>
              <a:t>‹#›</a:t>
            </a:fld>
            <a:endParaRPr lang="sl-SI" altLang="sl-SI"/>
          </a:p>
        </p:txBody>
      </p:sp>
    </p:spTree>
    <p:extLst>
      <p:ext uri="{BB962C8B-B14F-4D97-AF65-F5344CB8AC3E}">
        <p14:creationId xmlns:p14="http://schemas.microsoft.com/office/powerpoint/2010/main" val="4130277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Ograda naslova 1">
            <a:extLst>
              <a:ext uri="{FF2B5EF4-FFF2-40B4-BE49-F238E27FC236}">
                <a16:creationId xmlns:a16="http://schemas.microsoft.com/office/drawing/2014/main" id="{47C3EDD0-AAC5-4623-BA6D-4E7F7E59868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Ograda besedila 2">
            <a:extLst>
              <a:ext uri="{FF2B5EF4-FFF2-40B4-BE49-F238E27FC236}">
                <a16:creationId xmlns:a16="http://schemas.microsoft.com/office/drawing/2014/main" id="{701E3D10-881F-46B4-BF7D-68BFA589EDF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 name="Ograda datuma 3">
            <a:extLst>
              <a:ext uri="{FF2B5EF4-FFF2-40B4-BE49-F238E27FC236}">
                <a16:creationId xmlns:a16="http://schemas.microsoft.com/office/drawing/2014/main" id="{447A3D95-413F-416F-A563-864E5AD5BBD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175F2D4-2685-48B1-BB6E-5126CBF3E50B}" type="datetimeFigureOut">
              <a:rPr lang="sl-SI"/>
              <a:pPr>
                <a:defRPr/>
              </a:pPr>
              <a:t>3. 06. 2019</a:t>
            </a:fld>
            <a:endParaRPr lang="sl-SI" dirty="0"/>
          </a:p>
        </p:txBody>
      </p:sp>
      <p:sp>
        <p:nvSpPr>
          <p:cNvPr id="5" name="Ograda noge 4">
            <a:extLst>
              <a:ext uri="{FF2B5EF4-FFF2-40B4-BE49-F238E27FC236}">
                <a16:creationId xmlns:a16="http://schemas.microsoft.com/office/drawing/2014/main" id="{6349A178-2C7E-456E-8670-B2A73DCF07B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sl-SI"/>
          </a:p>
        </p:txBody>
      </p:sp>
      <p:sp>
        <p:nvSpPr>
          <p:cNvPr id="6" name="Ograda številke diapozitiva 5">
            <a:extLst>
              <a:ext uri="{FF2B5EF4-FFF2-40B4-BE49-F238E27FC236}">
                <a16:creationId xmlns:a16="http://schemas.microsoft.com/office/drawing/2014/main" id="{907CF4D9-C144-4673-96BB-CF78B9914ED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D467345-D617-4B64-84D0-EEE25EF5FD0F}"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slow">
    <p:fade/>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slov 1">
            <a:extLst>
              <a:ext uri="{FF2B5EF4-FFF2-40B4-BE49-F238E27FC236}">
                <a16:creationId xmlns:a16="http://schemas.microsoft.com/office/drawing/2014/main" id="{8C15C8B5-8A3E-4B69-BD8A-761E4742E22D}"/>
              </a:ext>
            </a:extLst>
          </p:cNvPr>
          <p:cNvSpPr>
            <a:spLocks noGrp="1"/>
          </p:cNvSpPr>
          <p:nvPr>
            <p:ph type="ctrTitle"/>
          </p:nvPr>
        </p:nvSpPr>
        <p:spPr>
          <a:xfrm>
            <a:off x="684213" y="1268413"/>
            <a:ext cx="7772400" cy="1470025"/>
          </a:xfrm>
        </p:spPr>
        <p:txBody>
          <a:bodyPr/>
          <a:lstStyle/>
          <a:p>
            <a:r>
              <a:rPr lang="sl-SI" altLang="sl-SI" sz="8800">
                <a:latin typeface="Harrington" panose="04040505050002020702" pitchFamily="82" charset="0"/>
              </a:rPr>
              <a:t>EMMA BOVARY</a:t>
            </a:r>
          </a:p>
        </p:txBody>
      </p:sp>
      <p:pic>
        <p:nvPicPr>
          <p:cNvPr id="13314" name="Slika 3" descr="madam bovary.jpg">
            <a:extLst>
              <a:ext uri="{FF2B5EF4-FFF2-40B4-BE49-F238E27FC236}">
                <a16:creationId xmlns:a16="http://schemas.microsoft.com/office/drawing/2014/main" id="{400F3593-0A82-4292-874D-FDA6DFA583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3573463"/>
            <a:ext cx="21431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Box 4">
            <a:extLst>
              <a:ext uri="{FF2B5EF4-FFF2-40B4-BE49-F238E27FC236}">
                <a16:creationId xmlns:a16="http://schemas.microsoft.com/office/drawing/2014/main" id="{1A993AA8-5A43-4A5F-926F-2926D06F167F}"/>
              </a:ext>
            </a:extLst>
          </p:cNvPr>
          <p:cNvSpPr txBox="1">
            <a:spLocks noChangeArrowheads="1"/>
          </p:cNvSpPr>
          <p:nvPr/>
        </p:nvSpPr>
        <p:spPr bwMode="auto">
          <a:xfrm>
            <a:off x="3095625" y="6583363"/>
            <a:ext cx="349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1200"/>
              <a:t>KRISTINA VILIČ &amp; MIHA VALANT, 4Gb</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slov 5">
            <a:extLst>
              <a:ext uri="{FF2B5EF4-FFF2-40B4-BE49-F238E27FC236}">
                <a16:creationId xmlns:a16="http://schemas.microsoft.com/office/drawing/2014/main" id="{731024D2-2064-4453-B5B0-6FCBD341CB41}"/>
              </a:ext>
            </a:extLst>
          </p:cNvPr>
          <p:cNvSpPr>
            <a:spLocks noGrp="1"/>
          </p:cNvSpPr>
          <p:nvPr>
            <p:ph type="title"/>
          </p:nvPr>
        </p:nvSpPr>
        <p:spPr/>
        <p:txBody>
          <a:bodyPr/>
          <a:lstStyle/>
          <a:p>
            <a:r>
              <a:rPr lang="sl-SI" altLang="sl-SI"/>
              <a:t>OZNAKA</a:t>
            </a:r>
          </a:p>
        </p:txBody>
      </p:sp>
      <p:sp>
        <p:nvSpPr>
          <p:cNvPr id="14338" name="Ograda vsebine 6">
            <a:extLst>
              <a:ext uri="{FF2B5EF4-FFF2-40B4-BE49-F238E27FC236}">
                <a16:creationId xmlns:a16="http://schemas.microsoft.com/office/drawing/2014/main" id="{786C4C80-A97D-48B6-9E98-4399F7D3A8C2}"/>
              </a:ext>
            </a:extLst>
          </p:cNvPr>
          <p:cNvSpPr>
            <a:spLocks noGrp="1"/>
          </p:cNvSpPr>
          <p:nvPr>
            <p:ph idx="1"/>
          </p:nvPr>
        </p:nvSpPr>
        <p:spPr>
          <a:xfrm>
            <a:off x="468313" y="1484313"/>
            <a:ext cx="8229600" cy="4525962"/>
          </a:xfrm>
        </p:spPr>
        <p:txBody>
          <a:bodyPr/>
          <a:lstStyle/>
          <a:p>
            <a:r>
              <a:rPr lang="sl-SI" altLang="sl-SI"/>
              <a:t>Emma Bovary je glavna oseba romana. Z njenim likom, Flaubert uporablja ironijo, s katero kritizira romantiko in raziskuje povezavo med lepoto in pokvarjenostjo ter usodo in lastno voljo. Emma se skozi življenje spušča po poti moralnega in finančnega propada. </a:t>
            </a:r>
          </a:p>
        </p:txBody>
      </p:sp>
      <p:pic>
        <p:nvPicPr>
          <p:cNvPr id="14339" name="Slika 7" descr="apple-rotten.jpg">
            <a:extLst>
              <a:ext uri="{FF2B5EF4-FFF2-40B4-BE49-F238E27FC236}">
                <a16:creationId xmlns:a16="http://schemas.microsoft.com/office/drawing/2014/main" id="{14D69FE5-0A3F-45F7-926A-A5FBD1BC5B67}"/>
              </a:ext>
            </a:extLst>
          </p:cNvPr>
          <p:cNvPicPr>
            <a:picLocks noChangeAspect="1"/>
          </p:cNvPicPr>
          <p:nvPr/>
        </p:nvPicPr>
        <p:blipFill>
          <a:blip r:embed="rId2">
            <a:clrChange>
              <a:clrFrom>
                <a:srgbClr val="FFFFFB"/>
              </a:clrFrom>
              <a:clrTo>
                <a:srgbClr val="FFFFFB">
                  <a:alpha val="0"/>
                </a:srgbClr>
              </a:clrTo>
            </a:clrChange>
            <a:extLst>
              <a:ext uri="{28A0092B-C50C-407E-A947-70E740481C1C}">
                <a14:useLocalDpi xmlns:a14="http://schemas.microsoft.com/office/drawing/2010/main" val="0"/>
              </a:ext>
            </a:extLst>
          </a:blip>
          <a:srcRect/>
          <a:stretch>
            <a:fillRect/>
          </a:stretch>
        </p:blipFill>
        <p:spPr bwMode="auto">
          <a:xfrm>
            <a:off x="5219700" y="4508500"/>
            <a:ext cx="2089150" cy="220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slov 3">
            <a:extLst>
              <a:ext uri="{FF2B5EF4-FFF2-40B4-BE49-F238E27FC236}">
                <a16:creationId xmlns:a16="http://schemas.microsoft.com/office/drawing/2014/main" id="{F9E87BAE-0C6E-4BA3-985F-5E61E256A23A}"/>
              </a:ext>
            </a:extLst>
          </p:cNvPr>
          <p:cNvSpPr>
            <a:spLocks noGrp="1"/>
          </p:cNvSpPr>
          <p:nvPr>
            <p:ph type="title"/>
          </p:nvPr>
        </p:nvSpPr>
        <p:spPr/>
        <p:txBody>
          <a:bodyPr/>
          <a:lstStyle/>
          <a:p>
            <a:r>
              <a:rPr lang="sl-SI" altLang="sl-SI"/>
              <a:t>ZUNANJOST</a:t>
            </a:r>
          </a:p>
        </p:txBody>
      </p:sp>
      <p:sp>
        <p:nvSpPr>
          <p:cNvPr id="15362" name="Ograda vsebine 4">
            <a:extLst>
              <a:ext uri="{FF2B5EF4-FFF2-40B4-BE49-F238E27FC236}">
                <a16:creationId xmlns:a16="http://schemas.microsoft.com/office/drawing/2014/main" id="{BA97B525-29DB-4B60-B40B-10D1BFDF9CB2}"/>
              </a:ext>
            </a:extLst>
          </p:cNvPr>
          <p:cNvSpPr>
            <a:spLocks noGrp="1"/>
          </p:cNvSpPr>
          <p:nvPr>
            <p:ph idx="1"/>
          </p:nvPr>
        </p:nvSpPr>
        <p:spPr/>
        <p:txBody>
          <a:bodyPr/>
          <a:lstStyle/>
          <a:p>
            <a:r>
              <a:rPr lang="sl-SI" altLang="sl-SI"/>
              <a:t>Bila je zelo lepa in seksapilna, zato se je vanjo zaljubilo kar nekaj moških. Imela je zelo svetlo polt in črne lase, spete v  figo. (str. 22)</a:t>
            </a:r>
          </a:p>
        </p:txBody>
      </p:sp>
      <p:pic>
        <p:nvPicPr>
          <p:cNvPr id="15363" name="Slika 5" descr="ga.bovary.jpg">
            <a:extLst>
              <a:ext uri="{FF2B5EF4-FFF2-40B4-BE49-F238E27FC236}">
                <a16:creationId xmlns:a16="http://schemas.microsoft.com/office/drawing/2014/main" id="{6E0B0F28-7D04-46F2-B801-81FCDA9890E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357563"/>
            <a:ext cx="2590800" cy="310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slov 3">
            <a:extLst>
              <a:ext uri="{FF2B5EF4-FFF2-40B4-BE49-F238E27FC236}">
                <a16:creationId xmlns:a16="http://schemas.microsoft.com/office/drawing/2014/main" id="{E10ACBF2-A756-49E4-BF38-20E703CD6096}"/>
              </a:ext>
            </a:extLst>
          </p:cNvPr>
          <p:cNvSpPr>
            <a:spLocks noGrp="1"/>
          </p:cNvSpPr>
          <p:nvPr>
            <p:ph type="title"/>
          </p:nvPr>
        </p:nvSpPr>
        <p:spPr/>
        <p:txBody>
          <a:bodyPr/>
          <a:lstStyle/>
          <a:p>
            <a:r>
              <a:rPr lang="sl-SI" altLang="sl-SI"/>
              <a:t>ZNAČAJ</a:t>
            </a:r>
          </a:p>
        </p:txBody>
      </p:sp>
      <p:sp>
        <p:nvSpPr>
          <p:cNvPr id="5" name="Ograda vsebine 4">
            <a:extLst>
              <a:ext uri="{FF2B5EF4-FFF2-40B4-BE49-F238E27FC236}">
                <a16:creationId xmlns:a16="http://schemas.microsoft.com/office/drawing/2014/main" id="{CA609F9F-3B01-4A11-918C-CCA86F5E08CC}"/>
              </a:ext>
            </a:extLst>
          </p:cNvPr>
          <p:cNvSpPr>
            <a:spLocks noGrp="1"/>
          </p:cNvSpPr>
          <p:nvPr>
            <p:ph idx="1"/>
          </p:nvPr>
        </p:nvSpPr>
        <p:spPr/>
        <p:txBody>
          <a:bodyPr rtlCol="0">
            <a:normAutofit fontScale="92500" lnSpcReduction="10000"/>
          </a:bodyPr>
          <a:lstStyle/>
          <a:p>
            <a:pPr fontAlgn="auto">
              <a:spcAft>
                <a:spcPts val="0"/>
              </a:spcAft>
              <a:defRPr/>
            </a:pPr>
            <a:r>
              <a:rPr lang="sl-SI" dirty="0"/>
              <a:t>Je moralno pokvarjena in nesposobna sprejeti in ceniti stvarnost svojega življenja (varala je moža). Takšna naj bi postala zaradi pretirano romantičnih romanov, ki jih je brala v otroštvu in samo še povečujejo njeno nezadovoljstvo v življenju. Sanjari o popolnih nemogočih oblikah ljubezni in bogastva. Emma nikoli ne doume, da so njene želje nerazumne, čustveno se distancira od malomeščanske družbe, ki naj bi onemogočala izpolnitev njenih želja.  </a:t>
            </a:r>
          </a:p>
        </p:txBody>
      </p:sp>
      <p:pic>
        <p:nvPicPr>
          <p:cNvPr id="3074" name="Picture 2" descr="http://3.bp.blogspot.com/_HrhvU-ZdIPo/TCRgk0t1DtI/AAAAAAAAAoI/KefuGkLUyv4/s1600/bov.jpg">
            <a:extLst>
              <a:ext uri="{FF2B5EF4-FFF2-40B4-BE49-F238E27FC236}">
                <a16:creationId xmlns:a16="http://schemas.microsoft.com/office/drawing/2014/main" id="{91977EC3-E844-4EA5-B624-A23E5C9D7F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0"/>
            <a:ext cx="5016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amond(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slov 3">
            <a:extLst>
              <a:ext uri="{FF2B5EF4-FFF2-40B4-BE49-F238E27FC236}">
                <a16:creationId xmlns:a16="http://schemas.microsoft.com/office/drawing/2014/main" id="{25E364CC-9099-4008-B1B7-722B2E184057}"/>
              </a:ext>
            </a:extLst>
          </p:cNvPr>
          <p:cNvSpPr>
            <a:spLocks noGrp="1"/>
          </p:cNvSpPr>
          <p:nvPr>
            <p:ph type="title"/>
          </p:nvPr>
        </p:nvSpPr>
        <p:spPr/>
        <p:txBody>
          <a:bodyPr/>
          <a:lstStyle/>
          <a:p>
            <a:r>
              <a:rPr lang="sl-SI" altLang="sl-SI"/>
              <a:t>PROPAD</a:t>
            </a:r>
          </a:p>
        </p:txBody>
      </p:sp>
      <p:sp>
        <p:nvSpPr>
          <p:cNvPr id="5" name="Ograda vsebine 4">
            <a:extLst>
              <a:ext uri="{FF2B5EF4-FFF2-40B4-BE49-F238E27FC236}">
                <a16:creationId xmlns:a16="http://schemas.microsoft.com/office/drawing/2014/main" id="{A7F57614-089B-484E-A600-58F6B15A81DD}"/>
              </a:ext>
            </a:extLst>
          </p:cNvPr>
          <p:cNvSpPr>
            <a:spLocks noGrp="1"/>
          </p:cNvSpPr>
          <p:nvPr>
            <p:ph idx="1"/>
          </p:nvPr>
        </p:nvSpPr>
        <p:spPr/>
        <p:txBody>
          <a:bodyPr rtlCol="0">
            <a:normAutofit fontScale="77500" lnSpcReduction="20000"/>
          </a:bodyPr>
          <a:lstStyle/>
          <a:p>
            <a:pPr fontAlgn="auto">
              <a:spcAft>
                <a:spcPts val="0"/>
              </a:spcAft>
              <a:defRPr/>
            </a:pPr>
            <a:r>
              <a:rPr lang="sl-SI" dirty="0"/>
              <a:t>Njen značaj dokazuje v kakšnih pogojih je bil določen položaj ženske v družbi 19.st. Če bi bila Emma tako bogata kot Rodolphe, bi si lahko privoščila življenje kot si ga je želela. Flaubert večkrat dokazuje, da je njen upor proti malomeščanski družbi upravičen. Natančno kaže podrobnosti, s katerimi smeši Homaisovo napihnjeno govorjenje ali Charlesovo neotesano vedenje pri mizi. Te podrobnosti nakazujejo na Emmin neprijetni položaj, ki je značilen za vsako občutljivo osebo v francoski malomeščanski družbi. Njena nezmožnost sprejeti takšno življenje in poizkusi, da bi mu ubežala s prešuštvom in prevarami, predstavljajo moralno zmoto. Te napake jo vodijo v propad in prav tako škodijo nedolžnim osebam v njeni bližini.   </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grada vsebine 4">
            <a:extLst>
              <a:ext uri="{FF2B5EF4-FFF2-40B4-BE49-F238E27FC236}">
                <a16:creationId xmlns:a16="http://schemas.microsoft.com/office/drawing/2014/main" id="{4C5D6FCE-D58F-4DE2-A670-1790C000F8F8}"/>
              </a:ext>
            </a:extLst>
          </p:cNvPr>
          <p:cNvSpPr>
            <a:spLocks noGrp="1"/>
          </p:cNvSpPr>
          <p:nvPr>
            <p:ph idx="1"/>
          </p:nvPr>
        </p:nvSpPr>
        <p:spPr>
          <a:xfrm>
            <a:off x="457200" y="333375"/>
            <a:ext cx="8229600" cy="2447925"/>
          </a:xfrm>
        </p:spPr>
        <p:txBody>
          <a:bodyPr rtlCol="0">
            <a:normAutofit fontScale="85000" lnSpcReduction="10000"/>
          </a:bodyPr>
          <a:lstStyle/>
          <a:p>
            <a:pPr fontAlgn="auto">
              <a:spcAft>
                <a:spcPts val="0"/>
              </a:spcAft>
              <a:defRPr/>
            </a:pPr>
            <a:r>
              <a:rPr lang="sl-SI" dirty="0"/>
              <a:t>Njen neumni mož je ni sposoben razumeti, vendar jo ljubi, ona pa ga prevara. Prav tako tudi njena hčerka Berthe,ki potrebuje materino oporo in ljubezen in je ni nikoli deležna, še več, zaradi Emminega samoljubja in samomora ter Charlesove smrti, je obsojena na garaško delo v predilnici. </a:t>
            </a:r>
          </a:p>
        </p:txBody>
      </p:sp>
      <p:pic>
        <p:nvPicPr>
          <p:cNvPr id="18434" name="Picture 2" descr="http://4.bp.blogspot.com/-DxJav9D86qE/TWFuYVk833I/AAAAAAAAAA4/P889XJsO-5U/s1600/death_bed_madame_bovary_hi.jpg">
            <a:extLst>
              <a:ext uri="{FF2B5EF4-FFF2-40B4-BE49-F238E27FC236}">
                <a16:creationId xmlns:a16="http://schemas.microsoft.com/office/drawing/2014/main" id="{26CEE6C3-9220-49D2-A2C5-C247D97463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636838"/>
            <a:ext cx="5543550"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slov 1">
            <a:extLst>
              <a:ext uri="{FF2B5EF4-FFF2-40B4-BE49-F238E27FC236}">
                <a16:creationId xmlns:a16="http://schemas.microsoft.com/office/drawing/2014/main" id="{29DEB53F-85CA-4C37-9363-3589E1EBB37D}"/>
              </a:ext>
            </a:extLst>
          </p:cNvPr>
          <p:cNvSpPr>
            <a:spLocks noGrp="1"/>
          </p:cNvSpPr>
          <p:nvPr>
            <p:ph type="title"/>
          </p:nvPr>
        </p:nvSpPr>
        <p:spPr/>
        <p:txBody>
          <a:bodyPr/>
          <a:lstStyle/>
          <a:p>
            <a:r>
              <a:rPr lang="sl-SI" altLang="sl-SI"/>
              <a:t>EMMA </a:t>
            </a:r>
            <a:r>
              <a:rPr lang="sl-SI" altLang="sl-SI">
                <a:sym typeface="Wingdings" panose="05000000000000000000" pitchFamily="2" charset="2"/>
              </a:rPr>
              <a:t> PREDMET POŽELENJA</a:t>
            </a:r>
            <a:endParaRPr lang="sl-SI" altLang="sl-SI"/>
          </a:p>
        </p:txBody>
      </p:sp>
      <p:sp>
        <p:nvSpPr>
          <p:cNvPr id="19458" name="Ograda vsebine 2">
            <a:extLst>
              <a:ext uri="{FF2B5EF4-FFF2-40B4-BE49-F238E27FC236}">
                <a16:creationId xmlns:a16="http://schemas.microsoft.com/office/drawing/2014/main" id="{B72B9868-7BCD-441F-ADF4-B36445494A4F}"/>
              </a:ext>
            </a:extLst>
          </p:cNvPr>
          <p:cNvSpPr>
            <a:spLocks noGrp="1"/>
          </p:cNvSpPr>
          <p:nvPr>
            <p:ph idx="1"/>
          </p:nvPr>
        </p:nvSpPr>
        <p:spPr/>
        <p:txBody>
          <a:bodyPr/>
          <a:lstStyle/>
          <a:p>
            <a:r>
              <a:rPr lang="sl-SI" altLang="sl-SI"/>
              <a:t>Tako jo vidijo Charles, Rodolphe, Leon in Justin. Njen edini vpliv na moške, je seksualni. Ko se končuje njeno življenje in obupno išče denar, mora prositi moške zanj in edini način s katerim jih lahko prepriča, je njena seksualnost. Emmino prostituiranje je posledica njenega samouničevalnega zapravljanja. </a:t>
            </a:r>
          </a:p>
        </p:txBody>
      </p:sp>
      <p:pic>
        <p:nvPicPr>
          <p:cNvPr id="2" name="Picture 2" descr="http://4.bp.blogspot.com/_wJzESJfCPp0/TQJeekCx_pI/AAAAAAAABTE/liBQAbga6kU/s1600/madame-bovary-1991-03-g.jpg">
            <a:extLst>
              <a:ext uri="{FF2B5EF4-FFF2-40B4-BE49-F238E27FC236}">
                <a16:creationId xmlns:a16="http://schemas.microsoft.com/office/drawing/2014/main" id="{3AB5A29C-A354-41E7-984A-40F701D678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196975"/>
            <a:ext cx="7207250"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slov 1">
            <a:extLst>
              <a:ext uri="{FF2B5EF4-FFF2-40B4-BE49-F238E27FC236}">
                <a16:creationId xmlns:a16="http://schemas.microsoft.com/office/drawing/2014/main" id="{583AD4A0-3B12-49C2-8563-5B5CCD938BF7}"/>
              </a:ext>
            </a:extLst>
          </p:cNvPr>
          <p:cNvSpPr>
            <a:spLocks noGrp="1"/>
          </p:cNvSpPr>
          <p:nvPr>
            <p:ph type="title"/>
          </p:nvPr>
        </p:nvSpPr>
        <p:spPr/>
        <p:txBody>
          <a:bodyPr/>
          <a:lstStyle/>
          <a:p>
            <a:r>
              <a:rPr lang="sl-SI" altLang="sl-SI"/>
              <a:t>EMMA / FLAUBERT</a:t>
            </a:r>
          </a:p>
        </p:txBody>
      </p:sp>
      <p:sp>
        <p:nvSpPr>
          <p:cNvPr id="3" name="Ograda vsebine 2">
            <a:extLst>
              <a:ext uri="{FF2B5EF4-FFF2-40B4-BE49-F238E27FC236}">
                <a16:creationId xmlns:a16="http://schemas.microsoft.com/office/drawing/2014/main" id="{039B03CD-13C3-418E-937B-A25C9EB0E2A5}"/>
              </a:ext>
            </a:extLst>
          </p:cNvPr>
          <p:cNvSpPr>
            <a:spLocks noGrp="1"/>
          </p:cNvSpPr>
          <p:nvPr>
            <p:ph idx="1"/>
          </p:nvPr>
        </p:nvSpPr>
        <p:spPr>
          <a:xfrm>
            <a:off x="468313" y="1412875"/>
            <a:ext cx="8229600" cy="1684338"/>
          </a:xfrm>
        </p:spPr>
        <p:txBody>
          <a:bodyPr rtlCol="0">
            <a:normAutofit fontScale="92500" lnSpcReduction="20000"/>
          </a:bodyPr>
          <a:lstStyle/>
          <a:p>
            <a:pPr fontAlgn="auto">
              <a:spcAft>
                <a:spcPts val="0"/>
              </a:spcAft>
              <a:defRPr/>
            </a:pPr>
            <a:r>
              <a:rPr lang="sl-SI" dirty="0"/>
              <a:t>Flaubert je nekoč dejal: “Gospa Bovary, to sem jaz!”, in veliko poznavalcev književnosti verjame, da je imel v mislih svoj romantični značaj, sentimentalne pobege v domišljijo in melanholijo. </a:t>
            </a:r>
          </a:p>
        </p:txBody>
      </p:sp>
      <p:pic>
        <p:nvPicPr>
          <p:cNvPr id="20483" name="Slika 3" descr="flauber.jpg">
            <a:extLst>
              <a:ext uri="{FF2B5EF4-FFF2-40B4-BE49-F238E27FC236}">
                <a16:creationId xmlns:a16="http://schemas.microsoft.com/office/drawing/2014/main" id="{F3446B98-5808-47BC-93B6-C7CF6D2ECE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213100"/>
            <a:ext cx="2781300"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443</Words>
  <Application>Microsoft Office PowerPoint</Application>
  <PresentationFormat>On-screen Show (4:3)</PresentationFormat>
  <Paragraphs>15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Harrington</vt:lpstr>
      <vt:lpstr>Officeova tema</vt:lpstr>
      <vt:lpstr>EMMA BOVARY</vt:lpstr>
      <vt:lpstr>OZNAKA</vt:lpstr>
      <vt:lpstr>ZUNANJOST</vt:lpstr>
      <vt:lpstr>ZNAČAJ</vt:lpstr>
      <vt:lpstr>PROPAD</vt:lpstr>
      <vt:lpstr>PowerPoint Presentation</vt:lpstr>
      <vt:lpstr>EMMA  PREDMET POŽELENJA</vt:lpstr>
      <vt:lpstr>EMMA / FLAUBERT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2019-06-03T09:08:08Z</dcterms:created>
  <dcterms:modified xsi:type="dcterms:W3CDTF">2019-06-03T09:08:08Z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