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15ECB8-6955-4BAA-ACB9-79D602D4FF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8782F3-2B4D-4E83-B409-0FD915DA30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A4EA9B-5A70-4DAB-BBBA-7CD93EBA47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28954F-5F92-4ACE-A989-AC40AC3627B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8714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CDFF22-36DA-4EAB-9EC9-55CAF6D6E5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AF3B5B-B17B-45C8-86CF-3659529C28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0B1CF7-5EEF-4B1A-9AC2-CA59740E8C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D29D37-2ED1-44DF-A8C7-1F7FBB2A000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0938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BAD4C9-E548-4700-995B-25109E9C9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B2BFFF-707D-46A4-B945-F12B74AF03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18B4C8-A006-4435-9594-6F6BF8A3B5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8E472-BD64-4760-82CB-0FF4E52C9C7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5182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536FBC-5348-412D-B5EF-017ED9F2A7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1AB067-DDCE-445B-86F4-A97C10FCFA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BF3279-5544-435F-95C6-19D88A7CE1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C087A-FE18-4C9A-9D33-5716AD1F41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8186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AC4E2D-94F3-4030-AA65-33103CF5A5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D21920-A253-46B8-B481-8C3A265BBD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C85363-7B69-401C-BA16-5F93674AA0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ABDE55-9105-4105-BAD3-A2F34D39AC3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9583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05F72A-F168-48A1-A9C2-039A8BC18B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E949D0-945F-4D79-A0EE-B82CB896FB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1828CF-7826-49DE-8BBC-2D71E98040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F89D5-E79D-4C30-A09D-C1F816CBAB8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1213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EFE4DCE-F881-4848-9CD3-0493E0FB21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1A05E5-AFDD-473E-B960-FB4C20B60A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D720DC7-DEF1-4EB3-A95C-E883D795EB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852AA-9EA0-4CD7-8105-97C1DB428FB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0339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DE85A09-E7AB-4599-8D89-1DA63033BC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C4AD9A1-B068-4576-B4DF-0CA146908F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0E3B7F9-2CA9-4BDE-BE5D-B10B349CDB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0EF915-E11A-47ED-B182-B2C1B4EFB67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6929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AAD706B-CAF6-4E5B-AD0D-12CB0569FA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3229196-436C-4AD0-9FC5-146C963A23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E2816F1-0821-40B0-B055-E72BE93029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66F60-1D5A-49D1-8347-E9DC181BEBB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446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C6D1BC-DA75-4A5C-9441-9D24183DA5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4EFCC7-2576-479F-A795-D041E1137B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AC676B-418D-497F-88EF-D9D1BC485A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69DD0A-1146-48C2-9A79-ED069CC9886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8705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59CE43-41E3-4833-8E95-E8A4709D9C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95EEB6-4573-4448-BB88-72E4657EAC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54CDB3-8128-40D1-8D05-E6449E9411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7B068-EA74-4FB6-8DB6-FBA312969B0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6308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51A458A-5095-42B5-AADD-F9B7FF2A1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2205028-FEB7-431C-8310-15ECA833EA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8318534-70C4-4387-90FE-E1DE272D04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3A9964C-1A2A-415A-BA64-E655544CBD4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DBCF4FA-5D66-40AE-A63D-62C9E72FEF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E8D7DB-BDBF-4B30-A645-5E573E2EEE3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loud">
            <a:extLst>
              <a:ext uri="{FF2B5EF4-FFF2-40B4-BE49-F238E27FC236}">
                <a16:creationId xmlns:a16="http://schemas.microsoft.com/office/drawing/2014/main" id="{80FF21D8-3541-4045-94AA-3C35EE90EA11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2286000" y="3071813"/>
            <a:ext cx="2819400" cy="12192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sl-SI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GOSPA BOVARY</a:t>
            </a:r>
          </a:p>
        </p:txBody>
      </p:sp>
      <p:sp>
        <p:nvSpPr>
          <p:cNvPr id="4099" name="Cloud">
            <a:extLst>
              <a:ext uri="{FF2B5EF4-FFF2-40B4-BE49-F238E27FC236}">
                <a16:creationId xmlns:a16="http://schemas.microsoft.com/office/drawing/2014/main" id="{554C13AB-2FE0-443D-8046-B3105C8895FD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285750" y="357188"/>
            <a:ext cx="1676400" cy="6096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sl-SI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TEMA</a:t>
            </a:r>
          </a:p>
        </p:txBody>
      </p:sp>
      <p:sp>
        <p:nvSpPr>
          <p:cNvPr id="4100" name="Cloud">
            <a:extLst>
              <a:ext uri="{FF2B5EF4-FFF2-40B4-BE49-F238E27FC236}">
                <a16:creationId xmlns:a16="http://schemas.microsoft.com/office/drawing/2014/main" id="{E41E9EBA-D6AA-4D88-9A65-C04AEF3A8095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214313" y="2714625"/>
            <a:ext cx="1676400" cy="78581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sl-SI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MOTIVI</a:t>
            </a:r>
          </a:p>
        </p:txBody>
      </p:sp>
      <p:sp>
        <p:nvSpPr>
          <p:cNvPr id="4102" name="Cloud">
            <a:extLst>
              <a:ext uri="{FF2B5EF4-FFF2-40B4-BE49-F238E27FC236}">
                <a16:creationId xmlns:a16="http://schemas.microsoft.com/office/drawing/2014/main" id="{71924EF7-3572-417E-A695-EAABFCC6DAFD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5000625" y="214313"/>
            <a:ext cx="1981200" cy="9906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sl-SI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EMMA </a:t>
            </a:r>
          </a:p>
          <a:p>
            <a:pPr algn="ctr">
              <a:defRPr/>
            </a:pPr>
            <a:r>
              <a:rPr lang="sl-SI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BOVARY</a:t>
            </a:r>
          </a:p>
        </p:txBody>
      </p:sp>
      <p:sp>
        <p:nvSpPr>
          <p:cNvPr id="4103" name="desk1">
            <a:extLst>
              <a:ext uri="{FF2B5EF4-FFF2-40B4-BE49-F238E27FC236}">
                <a16:creationId xmlns:a16="http://schemas.microsoft.com/office/drawing/2014/main" id="{FA70AA83-1BE7-43C2-8074-CF43623C642E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0" y="1143000"/>
            <a:ext cx="2362200" cy="9906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sl-SI" sz="1400" b="1" dirty="0">
                <a:latin typeface="Arial" charset="0"/>
              </a:rPr>
              <a:t>razkol med stvarnostjo in romantično domišljijo</a:t>
            </a:r>
          </a:p>
        </p:txBody>
      </p:sp>
      <p:sp>
        <p:nvSpPr>
          <p:cNvPr id="4104" name="desk1">
            <a:extLst>
              <a:ext uri="{FF2B5EF4-FFF2-40B4-BE49-F238E27FC236}">
                <a16:creationId xmlns:a16="http://schemas.microsoft.com/office/drawing/2014/main" id="{887CC835-6B0F-43C1-9E59-791C0E57D12D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2500313" y="1071563"/>
            <a:ext cx="1981200" cy="12192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sl-SI" sz="1400" b="1" dirty="0">
                <a:latin typeface="Arial" charset="0"/>
              </a:rPr>
              <a:t>Emma, Charles, Charlesova mati, </a:t>
            </a:r>
            <a:r>
              <a:rPr lang="sl-SI" sz="1400" b="1" dirty="0" err="1">
                <a:latin typeface="Arial" charset="0"/>
              </a:rPr>
              <a:t>Rodolphe</a:t>
            </a:r>
            <a:r>
              <a:rPr lang="sl-SI" sz="1400" b="1" dirty="0">
                <a:latin typeface="Arial" charset="0"/>
              </a:rPr>
              <a:t>, Justin, Leon …</a:t>
            </a:r>
          </a:p>
        </p:txBody>
      </p:sp>
      <p:sp>
        <p:nvSpPr>
          <p:cNvPr id="4105" name="Cloud">
            <a:extLst>
              <a:ext uri="{FF2B5EF4-FFF2-40B4-BE49-F238E27FC236}">
                <a16:creationId xmlns:a16="http://schemas.microsoft.com/office/drawing/2014/main" id="{7AA0C777-CCE4-41AE-A925-9E647687ED8D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2514600" y="381000"/>
            <a:ext cx="1676400" cy="6096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sl-SI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OSEBE</a:t>
            </a:r>
          </a:p>
        </p:txBody>
      </p:sp>
      <p:sp>
        <p:nvSpPr>
          <p:cNvPr id="4106" name="desk1">
            <a:extLst>
              <a:ext uri="{FF2B5EF4-FFF2-40B4-BE49-F238E27FC236}">
                <a16:creationId xmlns:a16="http://schemas.microsoft.com/office/drawing/2014/main" id="{AD2D25D7-6C82-4856-A1D2-823DCA792EE5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4648200" y="1295400"/>
            <a:ext cx="2709863" cy="1704975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buFontTx/>
              <a:buChar char="•"/>
              <a:defRPr/>
            </a:pPr>
            <a:r>
              <a:rPr lang="sl-SI" sz="1200" dirty="0">
                <a:latin typeface="Arial" charset="0"/>
              </a:rPr>
              <a:t> </a:t>
            </a:r>
            <a:r>
              <a:rPr lang="sl-SI" sz="1200" b="1" dirty="0">
                <a:latin typeface="Arial" charset="0"/>
              </a:rPr>
              <a:t>čustvena</a:t>
            </a:r>
          </a:p>
          <a:p>
            <a:pPr>
              <a:buFontTx/>
              <a:buChar char="•"/>
              <a:defRPr/>
            </a:pPr>
            <a:r>
              <a:rPr lang="sl-SI" sz="1200" b="1" dirty="0">
                <a:latin typeface="Arial" charset="0"/>
              </a:rPr>
              <a:t> romantična</a:t>
            </a:r>
          </a:p>
          <a:p>
            <a:pPr>
              <a:buFontTx/>
              <a:buChar char="•"/>
              <a:defRPr/>
            </a:pPr>
            <a:r>
              <a:rPr lang="sl-SI" sz="1200" b="1" dirty="0">
                <a:latin typeface="Arial" charset="0"/>
              </a:rPr>
              <a:t> ne sprejema stvarnega sveta</a:t>
            </a:r>
          </a:p>
          <a:p>
            <a:pPr>
              <a:buFontTx/>
              <a:buChar char="•"/>
              <a:defRPr/>
            </a:pPr>
            <a:r>
              <a:rPr lang="sl-SI" sz="1200" b="1" dirty="0">
                <a:latin typeface="Arial" charset="0"/>
              </a:rPr>
              <a:t> želi doživeti romantično ljubezen, burno in strastno, nežno in osrečujočo, ki bi razgibala dolgčas</a:t>
            </a:r>
          </a:p>
          <a:p>
            <a:pPr>
              <a:buFontTx/>
              <a:buChar char="•"/>
              <a:defRPr/>
            </a:pPr>
            <a:r>
              <a:rPr lang="sl-SI" sz="1200" b="1" dirty="0">
                <a:latin typeface="Arial" charset="0"/>
              </a:rPr>
              <a:t> okolje ji tega ne omogoči</a:t>
            </a:r>
          </a:p>
        </p:txBody>
      </p:sp>
      <p:sp>
        <p:nvSpPr>
          <p:cNvPr id="4107" name="desk1">
            <a:extLst>
              <a:ext uri="{FF2B5EF4-FFF2-40B4-BE49-F238E27FC236}">
                <a16:creationId xmlns:a16="http://schemas.microsoft.com/office/drawing/2014/main" id="{92F24475-DBEE-4131-9585-3A20590C3FBA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0" y="3571875"/>
            <a:ext cx="1905000" cy="5334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buFontTx/>
              <a:buChar char="•"/>
              <a:defRPr/>
            </a:pPr>
            <a:r>
              <a:rPr lang="sl-SI" sz="1400" b="1" dirty="0">
                <a:latin typeface="Arial" charset="0"/>
              </a:rPr>
              <a:t> zakonolom</a:t>
            </a:r>
          </a:p>
        </p:txBody>
      </p:sp>
      <p:sp>
        <p:nvSpPr>
          <p:cNvPr id="4108" name="desk1">
            <a:extLst>
              <a:ext uri="{FF2B5EF4-FFF2-40B4-BE49-F238E27FC236}">
                <a16:creationId xmlns:a16="http://schemas.microsoft.com/office/drawing/2014/main" id="{35F49770-C814-4670-9AE0-0BDED378D3B9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5286375" y="3714750"/>
            <a:ext cx="3571875" cy="1285875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buFontTx/>
              <a:buChar char="•"/>
              <a:defRPr/>
            </a:pPr>
            <a:r>
              <a:rPr lang="sl-SI" sz="1400" b="1" dirty="0">
                <a:latin typeface="Arial" charset="0"/>
              </a:rPr>
              <a:t> personalni</a:t>
            </a:r>
          </a:p>
          <a:p>
            <a:pPr lvl="1">
              <a:buFontTx/>
              <a:buChar char="•"/>
              <a:defRPr/>
            </a:pPr>
            <a:r>
              <a:rPr lang="sl-SI" sz="1200" dirty="0">
                <a:latin typeface="Arial" charset="0"/>
              </a:rPr>
              <a:t> </a:t>
            </a:r>
            <a:r>
              <a:rPr lang="sl-SI" sz="1200" b="1" dirty="0">
                <a:latin typeface="Arial" charset="0"/>
              </a:rPr>
              <a:t>beleži sprotne in hkrati subjektivne, vidne ali slušne impresije; podaja prizore, kot jih doživljajo junaki sami v svoji zavesti</a:t>
            </a:r>
            <a:r>
              <a:rPr lang="sl-SI" sz="1200" dirty="0">
                <a:latin typeface="Arial" charset="0"/>
              </a:rPr>
              <a:t> </a:t>
            </a:r>
          </a:p>
        </p:txBody>
      </p:sp>
      <p:sp>
        <p:nvSpPr>
          <p:cNvPr id="4109" name="Cloud">
            <a:extLst>
              <a:ext uri="{FF2B5EF4-FFF2-40B4-BE49-F238E27FC236}">
                <a16:creationId xmlns:a16="http://schemas.microsoft.com/office/drawing/2014/main" id="{FDA54E16-0AC3-4EF1-880E-CCFFF591366A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2214563" y="4357688"/>
            <a:ext cx="1795462" cy="5715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sl-SI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RAZKOL</a:t>
            </a:r>
          </a:p>
        </p:txBody>
      </p:sp>
      <p:sp>
        <p:nvSpPr>
          <p:cNvPr id="4110" name="Oval 14">
            <a:extLst>
              <a:ext uri="{FF2B5EF4-FFF2-40B4-BE49-F238E27FC236}">
                <a16:creationId xmlns:a16="http://schemas.microsoft.com/office/drawing/2014/main" id="{DFAD81BD-2F25-4F21-8D59-E1A5DDACA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105400"/>
            <a:ext cx="1524000" cy="6096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l-SI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STVARNOST</a:t>
            </a:r>
          </a:p>
        </p:txBody>
      </p:sp>
      <p:sp>
        <p:nvSpPr>
          <p:cNvPr id="4111" name="Oval 15">
            <a:extLst>
              <a:ext uri="{FF2B5EF4-FFF2-40B4-BE49-F238E27FC236}">
                <a16:creationId xmlns:a16="http://schemas.microsoft.com/office/drawing/2014/main" id="{F409D300-27F0-4D59-9E5B-097608032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929188"/>
            <a:ext cx="1524000" cy="6096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l-SI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IDEALI</a:t>
            </a:r>
          </a:p>
        </p:txBody>
      </p:sp>
      <p:sp>
        <p:nvSpPr>
          <p:cNvPr id="2063" name="AutoShape 16">
            <a:extLst>
              <a:ext uri="{FF2B5EF4-FFF2-40B4-BE49-F238E27FC236}">
                <a16:creationId xmlns:a16="http://schemas.microsoft.com/office/drawing/2014/main" id="{401D8871-16DC-4C29-BBB3-3102E3AB38C7}"/>
              </a:ext>
            </a:extLst>
          </p:cNvPr>
          <p:cNvSpPr>
            <a:spLocks noChangeArrowheads="1"/>
          </p:cNvSpPr>
          <p:nvPr/>
        </p:nvSpPr>
        <p:spPr bwMode="auto">
          <a:xfrm rot="3929604">
            <a:off x="2244726" y="4776787"/>
            <a:ext cx="381000" cy="625475"/>
          </a:xfrm>
          <a:prstGeom prst="downArrow">
            <a:avLst>
              <a:gd name="adj1" fmla="val 50000"/>
              <a:gd name="adj2" fmla="val 410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l-SI" altLang="sl-SI"/>
          </a:p>
        </p:txBody>
      </p:sp>
      <p:sp>
        <p:nvSpPr>
          <p:cNvPr id="2064" name="AutoShape 17">
            <a:extLst>
              <a:ext uri="{FF2B5EF4-FFF2-40B4-BE49-F238E27FC236}">
                <a16:creationId xmlns:a16="http://schemas.microsoft.com/office/drawing/2014/main" id="{CB3B34EB-A689-4AA8-94EF-458FBCF96A17}"/>
              </a:ext>
            </a:extLst>
          </p:cNvPr>
          <p:cNvSpPr>
            <a:spLocks noChangeArrowheads="1"/>
          </p:cNvSpPr>
          <p:nvPr/>
        </p:nvSpPr>
        <p:spPr bwMode="auto">
          <a:xfrm rot="-3584817">
            <a:off x="3032125" y="490855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l-SI" altLang="sl-SI"/>
          </a:p>
        </p:txBody>
      </p:sp>
      <p:sp>
        <p:nvSpPr>
          <p:cNvPr id="4114" name="desk1">
            <a:extLst>
              <a:ext uri="{FF2B5EF4-FFF2-40B4-BE49-F238E27FC236}">
                <a16:creationId xmlns:a16="http://schemas.microsoft.com/office/drawing/2014/main" id="{52953D29-0F1C-4E67-9EBB-4490BA891338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152400" y="5715000"/>
            <a:ext cx="2514600" cy="9906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sl-SI" sz="1200" b="1" dirty="0">
                <a:latin typeface="Arial" charset="0"/>
              </a:rPr>
              <a:t>Emma živi v pridobitniškem in pokvarjenem okolju, v katerem so največje vrednote materialne dobrine </a:t>
            </a:r>
          </a:p>
        </p:txBody>
      </p:sp>
      <p:sp>
        <p:nvSpPr>
          <p:cNvPr id="4115" name="desk1">
            <a:extLst>
              <a:ext uri="{FF2B5EF4-FFF2-40B4-BE49-F238E27FC236}">
                <a16:creationId xmlns:a16="http://schemas.microsoft.com/office/drawing/2014/main" id="{9171466B-238E-4633-8A64-78AA36865F10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2857500" y="5562600"/>
            <a:ext cx="2252663" cy="12954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sl-SI" sz="1200" b="1">
                <a:latin typeface="Arial" charset="0"/>
              </a:rPr>
              <a:t>Emma postane ujetnica svojih iluzij, v katerih veliko veljajo tudi duhovne vrednote</a:t>
            </a:r>
          </a:p>
          <a:p>
            <a:pPr>
              <a:defRPr/>
            </a:pPr>
            <a:r>
              <a:rPr lang="sl-SI" sz="1200" b="1">
                <a:latin typeface="Arial" charset="0"/>
              </a:rPr>
              <a:t>- izhod iz ujetosti poišče v samomoru</a:t>
            </a:r>
          </a:p>
        </p:txBody>
      </p:sp>
      <p:sp>
        <p:nvSpPr>
          <p:cNvPr id="4116" name="Cloud">
            <a:extLst>
              <a:ext uri="{FF2B5EF4-FFF2-40B4-BE49-F238E27FC236}">
                <a16:creationId xmlns:a16="http://schemas.microsoft.com/office/drawing/2014/main" id="{90BF2BEB-3458-4285-821C-4993DBC2E961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7286625" y="357188"/>
            <a:ext cx="1676400" cy="6096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sl-SI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IDEJA</a:t>
            </a:r>
          </a:p>
        </p:txBody>
      </p:sp>
      <p:sp>
        <p:nvSpPr>
          <p:cNvPr id="4117" name="desk1">
            <a:extLst>
              <a:ext uri="{FF2B5EF4-FFF2-40B4-BE49-F238E27FC236}">
                <a16:creationId xmlns:a16="http://schemas.microsoft.com/office/drawing/2014/main" id="{31D2E94C-81C3-4C54-866A-5B65B9DFC5E5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7315200" y="1000125"/>
            <a:ext cx="1828800" cy="1905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sl-SI" sz="1200" b="1">
                <a:latin typeface="Arial" charset="0"/>
              </a:rPr>
              <a:t>lastne značajske lastnosti in realno okolje, v katerem živi, posamezniku onemogočajo uresničiti lastno hrepenenje po popolnosti in idealih</a:t>
            </a:r>
          </a:p>
        </p:txBody>
      </p:sp>
      <p:sp>
        <p:nvSpPr>
          <p:cNvPr id="4119" name="Cloud">
            <a:extLst>
              <a:ext uri="{FF2B5EF4-FFF2-40B4-BE49-F238E27FC236}">
                <a16:creationId xmlns:a16="http://schemas.microsoft.com/office/drawing/2014/main" id="{B8CED285-E0AE-413D-BA5C-3BE1F370F8FF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7215188" y="5000625"/>
            <a:ext cx="1928812" cy="8763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sl-SI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SLOGOVNI POSTOPKI</a:t>
            </a:r>
          </a:p>
        </p:txBody>
      </p:sp>
      <p:sp>
        <p:nvSpPr>
          <p:cNvPr id="4120" name="desk1">
            <a:extLst>
              <a:ext uri="{FF2B5EF4-FFF2-40B4-BE49-F238E27FC236}">
                <a16:creationId xmlns:a16="http://schemas.microsoft.com/office/drawing/2014/main" id="{823D545E-5D30-490E-9F29-CCBDAA5D0F84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5257800" y="5943600"/>
            <a:ext cx="1981200" cy="9144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buFontTx/>
              <a:buChar char="•"/>
              <a:defRPr/>
            </a:pPr>
            <a:r>
              <a:rPr lang="sl-SI" sz="1000" b="1">
                <a:latin typeface="Arial" charset="0"/>
              </a:rPr>
              <a:t> </a:t>
            </a:r>
            <a:r>
              <a:rPr lang="sl-SI" sz="1200" b="1">
                <a:latin typeface="Arial" charset="0"/>
              </a:rPr>
              <a:t>poročanje o dogodkih brez pripovedov. komentarja</a:t>
            </a:r>
          </a:p>
        </p:txBody>
      </p:sp>
      <p:sp>
        <p:nvSpPr>
          <p:cNvPr id="4121" name="Oval 25">
            <a:extLst>
              <a:ext uri="{FF2B5EF4-FFF2-40B4-BE49-F238E27FC236}">
                <a16:creationId xmlns:a16="http://schemas.microsoft.com/office/drawing/2014/main" id="{34BA1064-9E70-42C8-9CC3-5F5EF88E8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8063" y="5929313"/>
            <a:ext cx="1785937" cy="9286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l-SI" sz="1050" b="1" dirty="0">
                <a:latin typeface="Arial" charset="0"/>
              </a:rPr>
              <a:t>subjektivni opisi,</a:t>
            </a:r>
          </a:p>
          <a:p>
            <a:pPr algn="ctr">
              <a:defRPr/>
            </a:pPr>
            <a:r>
              <a:rPr lang="sl-SI" sz="1050" b="1" dirty="0">
                <a:latin typeface="Arial" charset="0"/>
              </a:rPr>
              <a:t> notranji monolog,</a:t>
            </a:r>
          </a:p>
          <a:p>
            <a:pPr algn="ctr">
              <a:defRPr/>
            </a:pPr>
            <a:r>
              <a:rPr lang="sl-SI" sz="1050" b="1" dirty="0">
                <a:latin typeface="Arial" charset="0"/>
              </a:rPr>
              <a:t>objektivni opis, </a:t>
            </a:r>
          </a:p>
          <a:p>
            <a:pPr algn="ctr">
              <a:defRPr/>
            </a:pPr>
            <a:r>
              <a:rPr lang="sl-SI" sz="1050" b="1" dirty="0">
                <a:latin typeface="Arial" charset="0"/>
              </a:rPr>
              <a:t>dialog</a:t>
            </a:r>
          </a:p>
          <a:p>
            <a:pPr algn="ctr">
              <a:defRPr/>
            </a:pPr>
            <a:r>
              <a:rPr lang="sl-SI" sz="1050" b="1" dirty="0">
                <a:latin typeface="Arial" charset="0"/>
              </a:rPr>
              <a:t>kontrast</a:t>
            </a:r>
          </a:p>
        </p:txBody>
      </p:sp>
      <p:sp>
        <p:nvSpPr>
          <p:cNvPr id="4101" name="Cloud">
            <a:extLst>
              <a:ext uri="{FF2B5EF4-FFF2-40B4-BE49-F238E27FC236}">
                <a16:creationId xmlns:a16="http://schemas.microsoft.com/office/drawing/2014/main" id="{384537C8-EF26-4BC8-9BF2-487A6A7B722C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5214938" y="3071813"/>
            <a:ext cx="3571875" cy="6699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sl-SI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PRIPOVEDOVALEC</a:t>
            </a:r>
          </a:p>
        </p:txBody>
      </p:sp>
      <p:sp>
        <p:nvSpPr>
          <p:cNvPr id="4118" name="Cloud">
            <a:extLst>
              <a:ext uri="{FF2B5EF4-FFF2-40B4-BE49-F238E27FC236}">
                <a16:creationId xmlns:a16="http://schemas.microsoft.com/office/drawing/2014/main" id="{B739ADCC-7E41-4EC7-8F9B-A3D4EC80CFC8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5143500" y="5000625"/>
            <a:ext cx="2243138" cy="9906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sl-SI" sz="1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OBJEKTIVNI REALIZEM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Privzeti načrt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2019-06-03T09:08:08Z</dcterms:created>
  <dcterms:modified xsi:type="dcterms:W3CDTF">2019-06-03T09:08:08Z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