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8" r:id="rId3"/>
    <p:sldId id="267" r:id="rId4"/>
    <p:sldId id="263" r:id="rId5"/>
    <p:sldId id="262" r:id="rId6"/>
    <p:sldId id="268" r:id="rId7"/>
    <p:sldId id="261" r:id="rId8"/>
    <p:sldId id="260" r:id="rId9"/>
    <p:sldId id="259" r:id="rId10"/>
    <p:sldId id="264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>
            <a:extLst>
              <a:ext uri="{FF2B5EF4-FFF2-40B4-BE49-F238E27FC236}">
                <a16:creationId xmlns:a16="http://schemas.microsoft.com/office/drawing/2014/main" id="{CA846EC1-072A-40C1-96E2-D6431572FB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91A2F8-A757-404D-B731-89684604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84FE-386F-48C2-B6B7-F864172AC81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62B6A1-D210-4662-8486-648C9447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3B05DA-AEB1-4829-8E75-F5762E6A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19974-21FA-43F2-A929-DE4C736DB4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09974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43D8C-4056-4136-91E1-71408318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CBB8B-B6C6-4388-838B-3EE00009EE2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ECA02-02D8-4A19-A33D-A91C7CB0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BD270-CCD4-4384-9EF7-437EF555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4355D-7B43-49FB-ABAE-363ED312BD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524495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14D5-686C-4E9E-9ED6-6834FA87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837F1-AFAE-4908-9507-53D582EA0A5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9DFB9-917C-40AF-9000-9EAA1328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AB12A-CBFE-4DD9-88A5-8668B682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42A7A-6508-4051-9F59-2FE7C40425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78699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>
            <a:extLst>
              <a:ext uri="{FF2B5EF4-FFF2-40B4-BE49-F238E27FC236}">
                <a16:creationId xmlns:a16="http://schemas.microsoft.com/office/drawing/2014/main" id="{F0D14CB2-F235-42BC-AAE6-81444F04B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BA8532-775B-44B3-981A-11C06C69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2D3C-E54B-4035-BCF5-A4871A82840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B06F3F-32C3-4CBF-B2BD-F41DBDCA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2AE3EE-D412-46FA-B84E-FE9A33C1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88023-856D-4707-8822-F20D794B65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855371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>
            <a:extLst>
              <a:ext uri="{FF2B5EF4-FFF2-40B4-BE49-F238E27FC236}">
                <a16:creationId xmlns:a16="http://schemas.microsoft.com/office/drawing/2014/main" id="{BE45B759-79E4-4805-BE9A-B2C1F78C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4" descr="flourish2.png">
            <a:extLst>
              <a:ext uri="{FF2B5EF4-FFF2-40B4-BE49-F238E27FC236}">
                <a16:creationId xmlns:a16="http://schemas.microsoft.com/office/drawing/2014/main" id="{D5CAEC57-D34D-4CFA-8DD1-D0DB55C7EF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798129-27A6-4E32-92F7-FEC2E6FD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2674-37B4-4024-97AB-61A6EA39472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C6E35-55A8-4344-831D-E927C30B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C1D58E-90BA-4738-BCD5-BF2F0548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E1F78-0510-4271-BC64-146FBA5FD2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124357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urish2.png">
            <a:extLst>
              <a:ext uri="{FF2B5EF4-FFF2-40B4-BE49-F238E27FC236}">
                <a16:creationId xmlns:a16="http://schemas.microsoft.com/office/drawing/2014/main" id="{4CBBE6E9-53C8-4ACE-93BC-F368139CEA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F802621-577F-4B28-972D-56EAD05E86A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C288-B924-40B8-8D14-75972956F2C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761D592-8999-4B3F-97E4-37D07B70CBB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1317A69-4E71-4DFD-BD34-0A4029B36A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4BAC3B7-B1C6-4250-9B51-D529A1B996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828862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lourish2.png">
            <a:extLst>
              <a:ext uri="{FF2B5EF4-FFF2-40B4-BE49-F238E27FC236}">
                <a16:creationId xmlns:a16="http://schemas.microsoft.com/office/drawing/2014/main" id="{D32637F0-DDFA-48D5-918D-5F72A7D5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B7F00BB-0B31-4D45-A476-EAE83A336BE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444D-3898-4367-A543-F21E2490513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D18C1D6-0791-46CF-AECF-0232DDAB97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0D139E19-529D-430E-AEF4-AB6848FBF4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D089EBC-4716-4C51-B8D6-62C02266DB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92192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urish2.png">
            <a:extLst>
              <a:ext uri="{FF2B5EF4-FFF2-40B4-BE49-F238E27FC236}">
                <a16:creationId xmlns:a16="http://schemas.microsoft.com/office/drawing/2014/main" id="{78FBFDDA-A2DB-4A1B-B2F2-8D6BAE6888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84003603-B55A-4A20-9FE9-8209EE8F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E142B-F9C1-4251-B7A1-2FC1367454F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B3A77A5-BEA1-4AA6-87D0-1204C954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B7EB8CC-311C-446D-A353-42707304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62CDD-0F8F-4180-AB57-3063C2F05E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29321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47EAAF-931C-4862-BE8A-B9F9E356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9804C-DB4A-47CB-810B-1B9F5BC1AD0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701050-5C1E-4F69-A2E2-74D62347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B9DB89-D9C4-44A5-AE5F-DAB2A9E9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D91B-F5D0-47C6-9C33-610AEAED8B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723942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A93980-0B30-424A-AE9B-A19B9954E4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D6D2A-5CAC-4E9A-8530-27054B972D3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9DE292-31F8-44BD-A98D-8178A632BD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030F2B-D695-4B5E-9943-E131C29D27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D62883F-6FAD-49C3-9562-0138E19235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156289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21856D74-04F0-49ED-A2FB-75543F6C57A7}"/>
              </a:ext>
            </a:extLst>
          </p:cNvPr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BC63B0E-673A-443E-9DAE-8C69CE5D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6E0F-72E1-48BE-9760-25CA3CF2071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912F567-783F-44B2-A1A5-E4F8DBAC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3B58845-6469-4378-8A55-F77B4126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60D40-E13F-46B7-9C2C-731C40B2E6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18808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>
            <a:extLst>
              <a:ext uri="{FF2B5EF4-FFF2-40B4-BE49-F238E27FC236}">
                <a16:creationId xmlns:a16="http://schemas.microsoft.com/office/drawing/2014/main" id="{976C023B-6B9C-4597-9874-9308491179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13B6D-F9AC-4D0C-B8E9-AE7E96A5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E1B6E2E-AA03-4F93-9016-3A10FC13FE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386BC-C812-476F-BC6B-77BCF62C4A4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4A563F-7D82-48CD-8947-2344BAA441D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5B95E-40C1-4B9E-898D-16F23BD5C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88D42-393F-44B4-AD40-01D6ADFEE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6BC9C"/>
                </a:solidFill>
              </a:defRPr>
            </a:lvl1pPr>
          </a:lstStyle>
          <a:p>
            <a:fld id="{2800B652-4E94-4679-B1F4-484FDA512D2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15" r:id="rId7"/>
    <p:sldLayoutId id="2147483716" r:id="rId8"/>
    <p:sldLayoutId id="2147483725" r:id="rId9"/>
    <p:sldLayoutId id="2147483717" r:id="rId10"/>
    <p:sldLayoutId id="2147483718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C8F22D-6C50-41A2-AD93-5DE9EB730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Gospa Bovaryjeva</a:t>
            </a:r>
            <a:br>
              <a:rPr lang="sl-SI" dirty="0"/>
            </a:br>
            <a:r>
              <a:rPr lang="sl-SI" sz="2200" dirty="0"/>
              <a:t>(Gustave Flaubert: Madame bovary)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6694242-4E30-48F6-9FB2-F423B86EA2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B90AD-D10C-4C52-B19B-092EA71D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HVALA ZA POZORNOST!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75C2922D-867C-4141-ABDD-C262826F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sl-SI" altLang="sl-SI"/>
              <a:t>https://youtu.be/La-clCmfWGo</a:t>
            </a:r>
          </a:p>
        </p:txBody>
      </p:sp>
      <p:pic>
        <p:nvPicPr>
          <p:cNvPr id="5122" name="Picture 2" descr="Madame Bovary (2014) Poster">
            <a:extLst>
              <a:ext uri="{FF2B5EF4-FFF2-40B4-BE49-F238E27FC236}">
                <a16:creationId xmlns:a16="http://schemas.microsoft.com/office/drawing/2014/main" id="{241E7B63-775D-4653-BD82-A2AB0C1A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420938"/>
            <a:ext cx="20383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262F8-B6FF-4653-9EB8-FCBB990C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Gustave Flaubert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F4B6E7B-1A76-4928-A369-AF00AE27D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/>
          </a:bodyPr>
          <a:lstStyle/>
          <a:p>
            <a:pPr indent="0"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dirty="0"/>
              <a:t>(1821 – 1880)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sl-SI" dirty="0"/>
              <a:t>francoski pisatelj, avtor in romanopisec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sl-SI" dirty="0"/>
              <a:t>glavni predstavnik francoskega realizma 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sl-SI" dirty="0"/>
              <a:t>eden največjih svetovnih romanopiscev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sl-SI" dirty="0"/>
              <a:t>perfekcionist</a:t>
            </a:r>
          </a:p>
        </p:txBody>
      </p:sp>
      <p:pic>
        <p:nvPicPr>
          <p:cNvPr id="1026" name="Picture 2" descr="Gustave Flaubert.jpg">
            <a:extLst>
              <a:ext uri="{FF2B5EF4-FFF2-40B4-BE49-F238E27FC236}">
                <a16:creationId xmlns:a16="http://schemas.microsoft.com/office/drawing/2014/main" id="{B6A74ACB-3CE2-4F67-8AC7-A3B1138B1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85879"/>
            <a:ext cx="1944216" cy="2775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ACDA19-5543-45E6-8377-1A9CE773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/>
              <a:t>REALIZEM</a:t>
            </a:r>
            <a:br>
              <a:rPr lang="sl-SI" dirty="0"/>
            </a:br>
            <a:r>
              <a:rPr lang="sl-SI" sz="1300" dirty="0"/>
              <a:t>(objektivni)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309665C-97A3-454F-A62B-25C747F28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/>
          </a:bodyPr>
          <a:lstStyle/>
          <a:p>
            <a:pPr indent="0"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sz="1600" dirty="0"/>
              <a:t>latinski pojem </a:t>
            </a:r>
            <a:r>
              <a:rPr lang="sl-SI" sz="1600" i="1" dirty="0"/>
              <a:t>realis</a:t>
            </a:r>
            <a:r>
              <a:rPr lang="sl-SI" sz="1600" dirty="0"/>
              <a:t> = stvaren</a:t>
            </a:r>
            <a:endParaRPr lang="pl-PL" sz="16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pl-PL" dirty="0"/>
              <a:t>literarno obdobje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pl-PL" dirty="0"/>
              <a:t>začetek v Franciji, 1830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značilna objektivnost,  golo prikazovanje resnice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ni prisotnih nobenih višjih sil</a:t>
            </a:r>
            <a:endParaRPr lang="pl-PL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B15EF3-858A-4DD2-ADD4-88EA3C75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„MADAME BOVARY“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5A9323F-6880-400E-88D2-EE1173B7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/>
          </a:bodyPr>
          <a:lstStyle/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sz="1600" dirty="0"/>
              <a:t>Pobuda za roman je bila časopisna vest o nesrečni usodi poročene meščanke.</a:t>
            </a:r>
            <a:endParaRPr lang="sl-SI" dirty="0"/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1856 – roman izhaja v šestih nadaljevanjih (revija Revue de Paris)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1857 – prva verzija dela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1873 – končna izdaja (s Flaubertovimi popravki)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1915 – v slovenščino prvič prevedel Vladimir Levstik</a:t>
            </a:r>
          </a:p>
        </p:txBody>
      </p:sp>
      <p:pic>
        <p:nvPicPr>
          <p:cNvPr id="4" name="Picture 2" descr="http://www.baumanrarebooks.com/BookImages/85315a.jpg">
            <a:extLst>
              <a:ext uri="{FF2B5EF4-FFF2-40B4-BE49-F238E27FC236}">
                <a16:creationId xmlns:a16="http://schemas.microsoft.com/office/drawing/2014/main" id="{792DC33B-9F89-4A76-9B92-0444BB6F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3716338"/>
            <a:ext cx="208915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PoljeZBesedilom 4">
            <a:extLst>
              <a:ext uri="{FF2B5EF4-FFF2-40B4-BE49-F238E27FC236}">
                <a16:creationId xmlns:a16="http://schemas.microsoft.com/office/drawing/2014/main" id="{E4BDAC0A-388D-419A-A8A2-E5EC774AF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467475"/>
            <a:ext cx="4897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/>
            <a:r>
              <a:rPr lang="sl-SI" altLang="sl-SI" sz="1100" i="1">
                <a:solidFill>
                  <a:schemeClr val="bg1"/>
                </a:solidFill>
                <a:latin typeface="Calibri" panose="020F0502020204030204" pitchFamily="34" charset="0"/>
              </a:rPr>
              <a:t>Naslovna stran prve francoske izdaje iz leta 1857.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AC7121-907E-4148-B302-C6E038C4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OBNOVA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9E55AE78-2583-4CB6-9947-37E4CCCAE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sl-SI" altLang="sl-SI" sz="1600"/>
              <a:t>Emma Rouault se kratkočasi s prebiranjem romantičnih romanov.</a:t>
            </a:r>
          </a:p>
          <a:p>
            <a:r>
              <a:rPr lang="sl-SI" altLang="sl-SI" sz="1600"/>
              <a:t>Poroči se s Charlesom Bovaryjem.</a:t>
            </a:r>
          </a:p>
          <a:p>
            <a:r>
              <a:rPr lang="sl-SI" altLang="sl-SI" sz="1600"/>
              <a:t>Ob njem se dolgočasi, vsak dan ji postaja bolj zoprn.</a:t>
            </a:r>
          </a:p>
          <a:p>
            <a:r>
              <a:rPr lang="sl-SI" altLang="sl-SI" sz="1600"/>
              <a:t>Emma rodi punčko, a tudi materinstvo ji ne pomeni veliko.</a:t>
            </a:r>
          </a:p>
          <a:p>
            <a:r>
              <a:rPr lang="sl-SI" altLang="sl-SI" sz="1600"/>
              <a:t>Njen prvi ljubimec je Rodolphe, drugi pa Leon.</a:t>
            </a:r>
          </a:p>
          <a:p>
            <a:r>
              <a:rPr lang="sl-SI" altLang="sl-SI" sz="1600"/>
              <a:t>Emma ne vidi več rešitve iz denarne ter psihične krize, odloči se narediti samomor.</a:t>
            </a:r>
          </a:p>
          <a:p>
            <a:endParaRPr lang="sl-SI" altLang="sl-SI" sz="1600"/>
          </a:p>
          <a:p>
            <a:endParaRPr lang="sl-SI" altLang="sl-SI" sz="160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E7E030-A6E2-41B5-8337-51596D73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ODLOMEK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A0143CB0-47DD-46E1-91F2-B2A8D84B7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sl-SI" altLang="sl-SI"/>
              <a:t>govori o romanci med Emmo in Rodolphom</a:t>
            </a:r>
          </a:p>
          <a:p>
            <a:pPr lvl="1"/>
            <a:r>
              <a:rPr lang="sl-SI" altLang="sl-SI"/>
              <a:t>pisma, bežanje k ljubimcu</a:t>
            </a:r>
          </a:p>
          <a:p>
            <a:r>
              <a:rPr lang="sl-SI" altLang="sl-SI"/>
              <a:t>Emma se poistoveti z junakinjami ljubezenskih romanov</a:t>
            </a:r>
          </a:p>
          <a:p>
            <a:endParaRPr lang="sl-SI" altLang="sl-SI"/>
          </a:p>
        </p:txBody>
      </p:sp>
      <p:grpSp>
        <p:nvGrpSpPr>
          <p:cNvPr id="14340" name="Skupina 3">
            <a:extLst>
              <a:ext uri="{FF2B5EF4-FFF2-40B4-BE49-F238E27FC236}">
                <a16:creationId xmlns:a16="http://schemas.microsoft.com/office/drawing/2014/main" id="{B01B0FF6-FE1C-4C20-9EF1-A30DEC2278AF}"/>
              </a:ext>
            </a:extLst>
          </p:cNvPr>
          <p:cNvGrpSpPr>
            <a:grpSpLocks/>
          </p:cNvGrpSpPr>
          <p:nvPr/>
        </p:nvGrpSpPr>
        <p:grpSpPr bwMode="auto">
          <a:xfrm>
            <a:off x="3335338" y="3965575"/>
            <a:ext cx="2473325" cy="2127250"/>
            <a:chOff x="5305180" y="3861048"/>
            <a:chExt cx="2474725" cy="2126988"/>
          </a:xfrm>
        </p:grpSpPr>
        <p:pic>
          <p:nvPicPr>
            <p:cNvPr id="1028" name="Picture 4" descr="C:\Users\Marusha\Dropbox\ŠOLA\SLO\2.jpg">
              <a:extLst>
                <a:ext uri="{FF2B5EF4-FFF2-40B4-BE49-F238E27FC236}">
                  <a16:creationId xmlns:a16="http://schemas.microsoft.com/office/drawing/2014/main" id="{44EE3494-F741-422A-8CE4-68FCB060FE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</a:blip>
            <a:srcRect t="5323" r="4167"/>
            <a:stretch/>
          </p:blipFill>
          <p:spPr bwMode="auto">
            <a:xfrm>
              <a:off x="5305180" y="3861048"/>
              <a:ext cx="1210360" cy="21269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Marusha\Dropbox\ŠOLA\SLO\3.jpg">
              <a:extLst>
                <a:ext uri="{FF2B5EF4-FFF2-40B4-BE49-F238E27FC236}">
                  <a16:creationId xmlns:a16="http://schemas.microsoft.com/office/drawing/2014/main" id="{11559381-EEA4-482C-B353-5522C4B9E2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</a:blip>
            <a:srcRect t="5323"/>
            <a:stretch/>
          </p:blipFill>
          <p:spPr bwMode="auto">
            <a:xfrm>
              <a:off x="6515540" y="3861048"/>
              <a:ext cx="1264365" cy="21269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5E9EFC-918D-4CF0-B7C7-5EAA591D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GLAVNE OSEBE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5BD991B8-E914-48A2-BF55-8B44568CC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 sz="1700"/>
              <a:t>Emma Bovary</a:t>
            </a:r>
          </a:p>
          <a:p>
            <a:r>
              <a:rPr lang="sl-SI" altLang="sl-SI" sz="1700"/>
              <a:t>Charles Bovary</a:t>
            </a:r>
          </a:p>
          <a:p>
            <a:r>
              <a:rPr lang="sl-SI" altLang="sl-SI" sz="1700"/>
              <a:t>Rodolphe Boulanger</a:t>
            </a:r>
          </a:p>
          <a:p>
            <a:r>
              <a:rPr lang="sl-SI" altLang="sl-SI" sz="1700"/>
              <a:t>Leon Dupuis</a:t>
            </a:r>
          </a:p>
        </p:txBody>
      </p:sp>
      <p:pic>
        <p:nvPicPr>
          <p:cNvPr id="3074" name="Picture 2" descr="http://www.cristinamello.com.br/wp-content/uploads/2013/03/jones-jennifer-madame-bovary01.jpg">
            <a:extLst>
              <a:ext uri="{FF2B5EF4-FFF2-40B4-BE49-F238E27FC236}">
                <a16:creationId xmlns:a16="http://schemas.microsoft.com/office/drawing/2014/main" id="{C5800876-DEB7-48FA-A0E4-7214E1B3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27" y="2420888"/>
            <a:ext cx="2304256" cy="2891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893.photobucket.com/albums/ac140/moirathefinn/alf-kjellin-1-sized.jpg">
            <a:extLst>
              <a:ext uri="{FF2B5EF4-FFF2-40B4-BE49-F238E27FC236}">
                <a16:creationId xmlns:a16="http://schemas.microsoft.com/office/drawing/2014/main" id="{EE270BF1-6DD7-4D7C-9B9E-F1A13941C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83" y="2420888"/>
            <a:ext cx="2333625" cy="286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PoljeZBesedilom 5">
            <a:extLst>
              <a:ext uri="{FF2B5EF4-FFF2-40B4-BE49-F238E27FC236}">
                <a16:creationId xmlns:a16="http://schemas.microsoft.com/office/drawing/2014/main" id="{887CE6BF-60A7-4F24-A627-6D4247293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5300663"/>
            <a:ext cx="4637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sl-SI" altLang="sl-SI" sz="1100" i="1">
                <a:latin typeface="Calibri" panose="020F0502020204030204" pitchFamily="34" charset="0"/>
              </a:rPr>
              <a:t>Emma &amp; Rodolphe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88028-8350-4814-AAC8-98B71238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DOGAJALNI ČAS in PROSTOR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15A03ACF-030D-45BD-B5E0-F883668F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sl-SI" altLang="sl-SI" b="1"/>
              <a:t>Čas</a:t>
            </a:r>
            <a:r>
              <a:rPr lang="sl-SI" altLang="sl-SI"/>
              <a:t>: 19. stoletje </a:t>
            </a:r>
          </a:p>
          <a:p>
            <a:r>
              <a:rPr lang="sl-SI" altLang="sl-SI" b="1"/>
              <a:t>Prostor</a:t>
            </a:r>
            <a:r>
              <a:rPr lang="sl-SI" altLang="sl-SI"/>
              <a:t>: Normandija, Francija</a:t>
            </a:r>
          </a:p>
          <a:p>
            <a:pPr lvl="1"/>
            <a:r>
              <a:rPr lang="sl-SI" altLang="sl-SI"/>
              <a:t>Tostes</a:t>
            </a:r>
          </a:p>
          <a:p>
            <a:pPr lvl="2"/>
            <a:r>
              <a:rPr lang="sl-SI" altLang="sl-SI"/>
              <a:t>(dolgočasen, nezanimiv)</a:t>
            </a:r>
          </a:p>
          <a:p>
            <a:pPr lvl="1"/>
            <a:r>
              <a:rPr lang="sl-SI" altLang="sl-SI"/>
              <a:t>Yonvill </a:t>
            </a:r>
          </a:p>
          <a:p>
            <a:pPr lvl="2"/>
            <a:r>
              <a:rPr lang="sl-SI" altLang="sl-SI"/>
              <a:t>(še bolj dolgočasen od Tostesa)</a:t>
            </a:r>
          </a:p>
          <a:p>
            <a:pPr lvl="1"/>
            <a:r>
              <a:rPr lang="sl-SI" altLang="sl-SI"/>
              <a:t>Rouen </a:t>
            </a:r>
          </a:p>
          <a:p>
            <a:pPr lvl="2"/>
            <a:r>
              <a:rPr lang="sl-SI" altLang="sl-SI"/>
              <a:t>(mesto, v katerem naj bi nesrečna Emma le našla srečo)</a:t>
            </a:r>
          </a:p>
        </p:txBody>
      </p:sp>
      <p:pic>
        <p:nvPicPr>
          <p:cNvPr id="1026" name="Picture 2" descr="http://www.kompas.hr/PhotoGallery/Formati/11311_Velika.JPG">
            <a:extLst>
              <a:ext uri="{FF2B5EF4-FFF2-40B4-BE49-F238E27FC236}">
                <a16:creationId xmlns:a16="http://schemas.microsoft.com/office/drawing/2014/main" id="{C6407D4E-F880-4683-A12A-88CF4F737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F068E-6135-4213-9B81-6E548211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ZVRST, TEMA, MOTIV, IDEJA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D7505B4B-45C2-473E-8693-4AF78A52A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sl-SI" altLang="sl-SI" b="1"/>
              <a:t>Zvrst</a:t>
            </a:r>
            <a:r>
              <a:rPr lang="sl-SI" altLang="sl-SI"/>
              <a:t>: epika (vrsta: roman)</a:t>
            </a:r>
          </a:p>
          <a:p>
            <a:r>
              <a:rPr lang="sl-SI" altLang="sl-SI" b="1"/>
              <a:t>Tema</a:t>
            </a:r>
            <a:r>
              <a:rPr lang="sl-SI" altLang="sl-SI"/>
              <a:t>: izpraznjenost zakona in malomeščanskega življenja. </a:t>
            </a:r>
          </a:p>
          <a:p>
            <a:r>
              <a:rPr lang="sl-SI" altLang="sl-SI" b="1"/>
              <a:t>Motiv</a:t>
            </a:r>
            <a:r>
              <a:rPr lang="sl-SI" altLang="sl-SI"/>
              <a:t>: zakonolom, hrepenenje po ljubezni, smrt</a:t>
            </a:r>
          </a:p>
          <a:p>
            <a:r>
              <a:rPr lang="sl-SI" altLang="sl-SI" b="1"/>
              <a:t>Ideja</a:t>
            </a:r>
            <a:r>
              <a:rPr lang="sl-SI" altLang="sl-SI"/>
              <a:t>: Lastne značajske lastnosti in realno okolje, v katerem živi, posamezniku onemogočajo uresničiti lastno hrepenenje po popolnosti in idealih.</a:t>
            </a: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veča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316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Wingdings</vt:lpstr>
      <vt:lpstr>Visoka moda</vt:lpstr>
      <vt:lpstr>Gospa Bovaryjeva (Gustave Flaubert: Madame bovary)</vt:lpstr>
      <vt:lpstr>Gustave Flaubert</vt:lpstr>
      <vt:lpstr>REALIZEM (objektivni)</vt:lpstr>
      <vt:lpstr>„MADAME BOVARY“</vt:lpstr>
      <vt:lpstr>OBNOVA</vt:lpstr>
      <vt:lpstr>ODLOMEK</vt:lpstr>
      <vt:lpstr>GLAVNE OSEBE</vt:lpstr>
      <vt:lpstr>DOGAJALNI ČAS in PROSTOR</vt:lpstr>
      <vt:lpstr>ZVRST, TEMA, MOTIV, IDEJA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2019-06-03T09:08:09Z</dcterms:created>
  <dcterms:modified xsi:type="dcterms:W3CDTF">2019-06-03T09:08:09Z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