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»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»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»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»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»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B7FF0B-E834-49CE-BBE7-5A7248F1B2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endParaRPr lang="en-US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770D88-9292-4E67-A390-0FC0D8BF01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endParaRPr lang="en-US" altLang="sl-S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8073216-77F6-4BED-B45E-E9211984ED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endParaRPr lang="en-US" altLang="sl-SI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616DA26-F907-4C9C-9412-5E8B0832AF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fld id="{79AC7E64-0493-42BA-9F97-8C01760CF39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18D0A1-6C6A-432E-AD71-69956AE0E1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endParaRPr lang="en-US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674135-AFA6-4DAA-B3D4-A6FD9FC7F8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endParaRPr lang="en-US" alt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06B413D-A518-40DA-AC7E-4FE94C5BD0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668B90E-C4AF-4D62-9535-5D97CDD26A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9C3F5D-B6CB-44AD-BC16-0B375470A3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endParaRPr lang="en-US" altLang="sl-SI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219E6E7-4374-428F-AD18-30350DEE3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fld id="{E7BDB188-D430-402B-B6C8-7F7B5C452EF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88295B-B7BB-4D66-9759-0C8B783E2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1C6D427-83BD-416F-BDA8-22707D33F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6FF-ACB3-41E3-9C4D-5422640EC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72D33-AEC2-4F01-AA45-9CD1ED444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AD5A-BC31-48DB-817E-216C497E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858C-70EB-480F-9686-566B187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E4CD4-2C0E-43C1-A243-EC2735762D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680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02DA-C21E-4F82-A22F-BE1B02AB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2AC52-3A42-4CF9-B317-F71242551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BBD8-7607-4497-ADF0-A9C79B3F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A277-228C-4192-9231-CE1B176F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312A4-85F5-402B-A80D-9AECB7573A6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67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B85B2-8A88-4D75-BF05-542640AC4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7C745-352B-4D4D-9A5C-91371B268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45E7-3F57-4757-AF0E-27F33D4D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0F5D1-41F4-45AB-BDA2-78930C09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085B-B9A1-4402-BAD3-B5A26401EEC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6249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FA3B-E55E-4209-A893-9688AA76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09D1-9601-4291-858A-4E741A77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F31D-EA62-4EFB-B991-E2E1D539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8E18-2924-4BEC-A16F-EE934FC2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CDE4C-8912-414E-89A3-666263CA44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060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3359-5FCE-4281-94B7-4AA0AE29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C4715-CE8C-400B-811B-2101D205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8091-996B-4D47-A5C8-D4912245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BC35B-860E-4742-98AF-FB9DE91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22EB6-7EDC-439B-B6A4-88D92866A65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947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3757-B125-4256-B6E2-721615E9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E217-6D9E-4213-9E2C-48609F99E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4A89-A711-4123-B53B-93B16EFDE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2806D-ED55-45A9-A679-2B5C7FA6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98FF-A418-451A-A860-9FA52700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7FA8-A314-4535-A94A-A07ADCFA024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418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5B0E-6A41-498D-A9CF-08102AFC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92CF-6BAE-4350-B4E2-0AC77113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3700B-5EC9-4EAC-B9F0-42E39B2BA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6DC02-D464-4C24-AFD4-11C7C7748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7CA83-7407-425B-AA49-036B68377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2237F-0779-49FB-AA81-82CFDF72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5D1CC-CEF5-44A4-8515-F9D4563B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16EB6-D478-4704-A9B9-FB2815984A7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84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8D1A-11E8-4029-AB1C-6BFA87C9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DB4FA-E881-4F1B-901A-AA1A7BD7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B97-5123-4919-BD4B-676BD65A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85A68-40E7-4951-AA92-961F1C2940B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4288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6F599-73AF-4C9F-8528-DB6866DD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61C86-F247-4251-858E-05CFCD53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1663-9548-4BC3-A08A-CC6DA9F93B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2075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66E7-2EAE-4793-9882-38BE010F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188E-D31E-4D73-925F-E7E4A5C7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19D26-1EA4-4603-A5CA-29CC73763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E96BD-4582-45F5-ABAF-A138C7F0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BA1F9-EF5C-4734-B91A-76D90941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A5FF-A7F0-480D-BE8B-9F5CAA6931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0295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6641-680B-43A1-9DCA-C5A714E1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A8914-A98B-4741-994A-A594A2B85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9CAEB-3C7F-4CB9-99D0-4E51B5388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0DC31-0FDA-4836-985B-D13E2F40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4232D-CA6A-4356-8777-8DDB9FCD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B814-9CF8-40A1-A0DF-5096DF3C54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7499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D28AFC-D7CC-4DC9-AE6C-BF1679DC7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78DD60-F9D8-4203-886C-4E635AA2B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BE39A6-C51E-43B0-B200-85C5030F8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F4E9D9-557A-435E-A049-A76B4FFC2F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fld id="{AB45713B-2F31-4397-8056-A21B25D35A49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E2927-B2AA-4097-9FC6-77493B6B46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sl-SI" altLang="sl-SI" dirty="0"/>
              <a:t> </a:t>
            </a:r>
            <a:endParaRPr lang="en-US" altLang="sl-SI" dirty="0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DC742DF-5599-4799-95C6-1AEE8C7F9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 anchor="ctr"/>
          <a:lstStyle/>
          <a:p>
            <a:r>
              <a:rPr lang="sl-SI" altLang="sl-SI" sz="4400">
                <a:latin typeface="BankGothic Md BT" pitchFamily="34" charset="0"/>
              </a:rPr>
              <a:t>Izgubljeni jutri</a:t>
            </a:r>
            <a:endParaRPr lang="en-US" altLang="sl-SI" sz="4400">
              <a:latin typeface="BankGothic Md BT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055CAFA-A84D-46E3-895F-F70ECBF799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/>
          <a:lstStyle/>
          <a:p>
            <a:r>
              <a:rPr lang="sl-SI" altLang="sl-SI" sz="3200"/>
              <a:t>Franjo Frančič</a:t>
            </a:r>
          </a:p>
          <a:p>
            <a:endParaRPr lang="sl-SI" altLang="sl-SI" sz="3200"/>
          </a:p>
          <a:p>
            <a:endParaRPr lang="en-US" altLang="sl-SI" sz="320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13F90D9-9A78-416D-AEE2-841E4141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4813"/>
            <a:ext cx="3516312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3CC446BB-2F41-41FE-A31D-BDB3A149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>
            <a:fillRect/>
          </a:stretch>
        </p:blipFill>
        <p:spPr bwMode="auto">
          <a:xfrm rot="-1035372">
            <a:off x="-180975" y="3500438"/>
            <a:ext cx="37560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7E80C76-95B5-479D-9EC3-FBF840C6B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Franjo Frančič</a:t>
            </a:r>
            <a:endParaRPr lang="en-US" altLang="sl-S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4F47BA1-18BF-4B2C-9D86-FEDBF379D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buFontTx/>
              <a:buChar char="o"/>
            </a:pPr>
            <a:r>
              <a:rPr lang="sl-SI" altLang="sl-SI" sz="2400"/>
              <a:t>Pisatelj, pesnik, dramatik</a:t>
            </a:r>
          </a:p>
          <a:p>
            <a:pPr>
              <a:buFontTx/>
              <a:buChar char="o"/>
            </a:pPr>
            <a:r>
              <a:rPr lang="sl-SI" altLang="sl-SI" sz="2400"/>
              <a:t>Rojen leta 1958 ; umrl…. Pa še ni  </a:t>
            </a:r>
            <a:r>
              <a:rPr lang="sl-SI" altLang="sl-SI" sz="2400">
                <a:sym typeface="Wingdings" panose="05000000000000000000" pitchFamily="2" charset="2"/>
              </a:rPr>
              <a:t></a:t>
            </a:r>
            <a:endParaRPr lang="sl-SI" altLang="sl-SI" sz="2400"/>
          </a:p>
          <a:p>
            <a:pPr>
              <a:buFontTx/>
              <a:buChar char="o"/>
            </a:pPr>
            <a:r>
              <a:rPr lang="sl-SI" altLang="sl-SI" sz="2400"/>
              <a:t>N</a:t>
            </a:r>
            <a:r>
              <a:rPr lang="en-US" altLang="sl-SI" sz="2400"/>
              <a:t>atančno in sistematično </a:t>
            </a:r>
            <a:r>
              <a:rPr lang="sl-SI" altLang="sl-SI" sz="2400"/>
              <a:t>zna </a:t>
            </a:r>
            <a:r>
              <a:rPr lang="en-US" altLang="sl-SI" sz="2400"/>
              <a:t>opazovati - </a:t>
            </a:r>
            <a:r>
              <a:rPr lang="en-US" altLang="sl-SI" sz="2400" b="1" u="sng">
                <a:solidFill>
                  <a:srgbClr val="CC6600"/>
                </a:solidFill>
              </a:rPr>
              <a:t>od dna </a:t>
            </a:r>
            <a:r>
              <a:rPr lang="sl-SI" altLang="sl-SI" sz="2400" b="1" u="sng">
                <a:solidFill>
                  <a:srgbClr val="CC6600"/>
                </a:solidFill>
              </a:rPr>
              <a:t>življenja</a:t>
            </a:r>
            <a:r>
              <a:rPr lang="sl-SI" altLang="sl-SI" sz="2400"/>
              <a:t> </a:t>
            </a:r>
            <a:r>
              <a:rPr lang="en-US" altLang="sl-SI" sz="2400"/>
              <a:t>do najvišjih vrhov, </a:t>
            </a:r>
            <a:r>
              <a:rPr lang="en-US" altLang="sl-SI" sz="3600" b="1" u="sng">
                <a:solidFill>
                  <a:srgbClr val="CC6600"/>
                </a:solidFill>
              </a:rPr>
              <a:t>od najmanj lepih in prijaznih</a:t>
            </a:r>
            <a:r>
              <a:rPr lang="en-US" altLang="sl-SI" sz="2400"/>
              <a:t> do človeško najbolj presunljivih početij</a:t>
            </a:r>
            <a:r>
              <a:rPr lang="en-US" altLang="sl-SI"/>
              <a:t> 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E21F1630-1D22-4FC6-B0FF-61CA8904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619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68D2DD2F-B2E7-41B7-B35C-E5FC44A2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10445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498C280F-24F7-4F92-ACA3-CDD7DD86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4752975" cy="652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/>
              <a:t>Piše: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Romani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 dirty="0"/>
              <a:t>	</a:t>
            </a:r>
            <a:r>
              <a:rPr lang="sl-SI" altLang="sl-SI" sz="1200" dirty="0">
                <a:latin typeface="Verdana" panose="020B0604030504040204" pitchFamily="34" charset="0"/>
              </a:rPr>
              <a:t>-Domovina, bleda mati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Kratke proze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 dirty="0"/>
              <a:t>	-</a:t>
            </a:r>
            <a:r>
              <a:rPr lang="en-US" altLang="sl-SI" sz="1400" dirty="0" err="1">
                <a:latin typeface="Verdana" panose="020B0604030504040204" pitchFamily="34" charset="0"/>
              </a:rPr>
              <a:t>Egotrip</a:t>
            </a:r>
            <a:r>
              <a:rPr lang="sl-SI" altLang="sl-SI" sz="1400" dirty="0"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400" dirty="0">
                <a:latin typeface="Verdana" panose="020B0604030504040204" pitchFamily="34" charset="0"/>
              </a:rPr>
              <a:t>	</a:t>
            </a:r>
            <a:r>
              <a:rPr lang="sl-SI" altLang="sl-SI" sz="1400" b="1" dirty="0">
                <a:latin typeface="Verdana" panose="020B0604030504040204" pitchFamily="34" charset="0"/>
              </a:rPr>
              <a:t>–</a:t>
            </a:r>
            <a:r>
              <a:rPr lang="sl-SI" altLang="sl-SI" sz="1400" dirty="0">
                <a:latin typeface="Verdana" panose="020B0604030504040204" pitchFamily="34" charset="0"/>
              </a:rPr>
              <a:t>Mlada proza</a:t>
            </a:r>
            <a:endParaRPr lang="sl-SI" altLang="sl-SI" sz="9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Novele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Otroška literatura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Humoreske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Satire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Radijske igre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 sz="2000" dirty="0"/>
              <a:t>Poezija, …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sl-SI" altLang="sl-SI" sz="2800" dirty="0"/>
              <a:t>	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sl-SI" altLang="sl-SI" sz="2800" dirty="0"/>
              <a:t>Nagrade:</a:t>
            </a:r>
          </a:p>
          <a:p>
            <a:pPr lvl="4"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 sz="1400" dirty="0"/>
              <a:t>ZLATA PTICA</a:t>
            </a:r>
          </a:p>
          <a:p>
            <a:pPr lvl="4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sl-SI" sz="1400" dirty="0"/>
              <a:t>ZA POEZIJO NA NATEČAJU TRŽAŠKE REVIJE MLADIKA</a:t>
            </a:r>
            <a:endParaRPr lang="sl-SI" altLang="sl-SI" sz="1400" dirty="0"/>
          </a:p>
          <a:p>
            <a:pPr lvl="4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sl-SI" sz="1400" dirty="0"/>
              <a:t>NA NATEČAJU ZA EROTIČNO ZGODBO</a:t>
            </a:r>
            <a:r>
              <a:rPr lang="en-US" altLang="sl-SI" dirty="0"/>
              <a:t> </a:t>
            </a:r>
            <a:r>
              <a:rPr lang="sl-SI" altLang="sl-SI" sz="1400" dirty="0"/>
              <a:t>	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51C7CEA-1A53-41B4-98E0-88ADA921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307975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8">
            <a:extLst>
              <a:ext uri="{FF2B5EF4-FFF2-40B4-BE49-F238E27FC236}">
                <a16:creationId xmlns:a16="http://schemas.microsoft.com/office/drawing/2014/main" id="{1952694D-12E7-4935-B780-CAC972AF7EC1}"/>
              </a:ext>
            </a:extLst>
          </p:cNvPr>
          <p:cNvSpPr>
            <a:spLocks/>
          </p:cNvSpPr>
          <p:nvPr/>
        </p:nvSpPr>
        <p:spPr bwMode="auto">
          <a:xfrm>
            <a:off x="2195513" y="1052513"/>
            <a:ext cx="360362" cy="1728787"/>
          </a:xfrm>
          <a:prstGeom prst="rightBrace">
            <a:avLst>
              <a:gd name="adj1" fmla="val 399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9" name="AutoShape 9">
            <a:extLst>
              <a:ext uri="{FF2B5EF4-FFF2-40B4-BE49-F238E27FC236}">
                <a16:creationId xmlns:a16="http://schemas.microsoft.com/office/drawing/2014/main" id="{D171F5A2-AB78-4ADF-A28C-4FE2020C5662}"/>
              </a:ext>
            </a:extLst>
          </p:cNvPr>
          <p:cNvSpPr>
            <a:spLocks/>
          </p:cNvSpPr>
          <p:nvPr/>
        </p:nvSpPr>
        <p:spPr bwMode="auto">
          <a:xfrm>
            <a:off x="2700338" y="2997200"/>
            <a:ext cx="142875" cy="1008063"/>
          </a:xfrm>
          <a:prstGeom prst="rightBrace">
            <a:avLst>
              <a:gd name="adj1" fmla="val 587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E30A4D8C-02E4-4799-ABD1-CDCF83DA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196975"/>
            <a:ext cx="27368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endParaRPr lang="sl-SI" altLang="sl-SI" sz="2000"/>
          </a:p>
          <a:p>
            <a:pPr>
              <a:lnSpc>
                <a:spcPct val="100000"/>
              </a:lnSpc>
              <a:buFontTx/>
              <a:buNone/>
            </a:pPr>
            <a:r>
              <a:rPr lang="sl-SI" altLang="sl-SI" sz="1800" i="1"/>
              <a:t>Spolnost, kritike, …</a:t>
            </a:r>
          </a:p>
          <a:p>
            <a:pPr>
              <a:lnSpc>
                <a:spcPct val="100000"/>
              </a:lnSpc>
              <a:buFontTx/>
              <a:buNone/>
            </a:pPr>
            <a:endParaRPr lang="sl-SI" altLang="sl-SI" sz="1800" i="1"/>
          </a:p>
          <a:p>
            <a:pPr>
              <a:lnSpc>
                <a:spcPct val="100000"/>
              </a:lnSpc>
              <a:buFontTx/>
              <a:buNone/>
            </a:pPr>
            <a:endParaRPr lang="sl-SI" altLang="sl-SI" sz="1800" i="1"/>
          </a:p>
          <a:p>
            <a:pPr>
              <a:lnSpc>
                <a:spcPct val="100000"/>
              </a:lnSpc>
              <a:buFontTx/>
              <a:buNone/>
            </a:pPr>
            <a:endParaRPr lang="sl-SI" altLang="sl-SI" sz="1800" i="1"/>
          </a:p>
          <a:p>
            <a:pPr>
              <a:lnSpc>
                <a:spcPct val="100000"/>
              </a:lnSpc>
              <a:buFontTx/>
              <a:buNone/>
            </a:pPr>
            <a:endParaRPr lang="sl-SI" altLang="sl-SI" sz="1800" i="1"/>
          </a:p>
          <a:p>
            <a:pPr>
              <a:lnSpc>
                <a:spcPct val="100000"/>
              </a:lnSpc>
              <a:buFontTx/>
              <a:buNone/>
            </a:pPr>
            <a:r>
              <a:rPr lang="sl-SI" altLang="sl-SI" sz="2000"/>
              <a:t>    </a:t>
            </a:r>
            <a:r>
              <a:rPr lang="sl-SI" altLang="sl-SI" sz="1800" i="1"/>
              <a:t>lirično in milo, a brez lažnega sentimenta</a:t>
            </a:r>
          </a:p>
        </p:txBody>
      </p:sp>
      <p:sp>
        <p:nvSpPr>
          <p:cNvPr id="5131" name="AutoShape 11" descr="Tiskanine">
            <a:extLst>
              <a:ext uri="{FF2B5EF4-FFF2-40B4-BE49-F238E27FC236}">
                <a16:creationId xmlns:a16="http://schemas.microsoft.com/office/drawing/2014/main" id="{E9AFAB21-1C16-4712-A576-B2D07B8713D8}"/>
              </a:ext>
            </a:extLst>
          </p:cNvPr>
          <p:cNvSpPr>
            <a:spLocks noChangeArrowheads="1"/>
          </p:cNvSpPr>
          <p:nvPr/>
        </p:nvSpPr>
        <p:spPr bwMode="auto">
          <a:xfrm rot="-506852">
            <a:off x="539750" y="549275"/>
            <a:ext cx="6578600" cy="1866900"/>
          </a:xfrm>
          <a:custGeom>
            <a:avLst/>
            <a:gdLst>
              <a:gd name="G0" fmla="+- -3353354 0 0"/>
              <a:gd name="G1" fmla="+- -8256805 0 0"/>
              <a:gd name="G2" fmla="+- -3353354 0 -8256805"/>
              <a:gd name="G3" fmla="+- 10800 0 0"/>
              <a:gd name="G4" fmla="+- 0 0 -335335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555 0 0"/>
              <a:gd name="G9" fmla="+- 0 0 -8256805"/>
              <a:gd name="G10" fmla="+- 10555 0 2700"/>
              <a:gd name="G11" fmla="cos G10 -3353354"/>
              <a:gd name="G12" fmla="sin G10 -3353354"/>
              <a:gd name="G13" fmla="cos 13500 -3353354"/>
              <a:gd name="G14" fmla="sin 13500 -3353354"/>
              <a:gd name="G15" fmla="+- G11 10800 0"/>
              <a:gd name="G16" fmla="+- G12 10800 0"/>
              <a:gd name="G17" fmla="+- G13 10800 0"/>
              <a:gd name="G18" fmla="+- G14 10800 0"/>
              <a:gd name="G19" fmla="*/ 10555 1 2"/>
              <a:gd name="G20" fmla="+- G19 5400 0"/>
              <a:gd name="G21" fmla="cos G20 -3353354"/>
              <a:gd name="G22" fmla="sin G20 -3353354"/>
              <a:gd name="G23" fmla="+- G21 10800 0"/>
              <a:gd name="G24" fmla="+- G12 G23 G22"/>
              <a:gd name="G25" fmla="+- G22 G23 G11"/>
              <a:gd name="G26" fmla="cos 10800 -3353354"/>
              <a:gd name="G27" fmla="sin 10800 -3353354"/>
              <a:gd name="G28" fmla="cos 10555 -3353354"/>
              <a:gd name="G29" fmla="sin 10555 -335335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256805"/>
              <a:gd name="G36" fmla="sin G34 -8256805"/>
              <a:gd name="G37" fmla="+/ -8256805 -335335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555 G39"/>
              <a:gd name="G43" fmla="sin 105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67 w 21600"/>
              <a:gd name="T5" fmla="*/ 3 h 21600"/>
              <a:gd name="T6" fmla="*/ 4525 w 21600"/>
              <a:gd name="T7" fmla="*/ 2160 h 21600"/>
              <a:gd name="T8" fmla="*/ 11061 w 21600"/>
              <a:gd name="T9" fmla="*/ 248 h 21600"/>
              <a:gd name="T10" fmla="*/ 19265 w 21600"/>
              <a:gd name="T11" fmla="*/ 283 h 21600"/>
              <a:gd name="T12" fmla="*/ 19695 w 21600"/>
              <a:gd name="T13" fmla="*/ 4251 h 21600"/>
              <a:gd name="T14" fmla="*/ 15725 w 21600"/>
              <a:gd name="T15" fmla="*/ 468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418" y="2577"/>
                </a:moveTo>
                <a:cubicBezTo>
                  <a:pt x="15542" y="1068"/>
                  <a:pt x="13207" y="245"/>
                  <a:pt x="10800" y="245"/>
                </a:cubicBezTo>
                <a:cubicBezTo>
                  <a:pt x="8571" y="245"/>
                  <a:pt x="6400" y="950"/>
                  <a:pt x="4597" y="2259"/>
                </a:cubicBezTo>
                <a:lnTo>
                  <a:pt x="4453" y="2061"/>
                </a:lnTo>
                <a:cubicBezTo>
                  <a:pt x="6298" y="721"/>
                  <a:pt x="8519" y="0"/>
                  <a:pt x="10800" y="0"/>
                </a:cubicBezTo>
                <a:cubicBezTo>
                  <a:pt x="13263" y="0"/>
                  <a:pt x="15652" y="842"/>
                  <a:pt x="17572" y="2386"/>
                </a:cubicBezTo>
                <a:lnTo>
                  <a:pt x="19265" y="283"/>
                </a:lnTo>
                <a:lnTo>
                  <a:pt x="19695" y="4251"/>
                </a:lnTo>
                <a:lnTo>
                  <a:pt x="15725" y="4681"/>
                </a:lnTo>
                <a:lnTo>
                  <a:pt x="17418" y="2577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DA83D6B-EBAA-4622-B1E5-7BC3538BE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D37113A-E4C3-4A96-B666-D3F844A0241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387725"/>
            <a:ext cx="4978400" cy="2738438"/>
          </a:xfr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978AAD9-A7AB-46AE-8A9B-06C03AE9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941887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A46B0727-7F30-4816-9C05-0FA40278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77A9487-AA32-4D8A-8D87-BE6FE380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7719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5FAF20F8-4E4C-4401-8533-5FB10B0E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592263"/>
            <a:ext cx="390207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altLang="sl-S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altLang="sl-S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BankGothic Md BT</vt:lpstr>
      <vt:lpstr>Verdana</vt:lpstr>
      <vt:lpstr>Privzeti načrt</vt:lpstr>
      <vt:lpstr>Izgubljeni jutri</vt:lpstr>
      <vt:lpstr>Franjo Frančič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2019-06-03T09:08:09Z</dcterms:created>
  <dcterms:modified xsi:type="dcterms:W3CDTF">2019-06-03T09:08:09Z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