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6699"/>
    <a:srgbClr val="66CCFF"/>
    <a:srgbClr val="339933"/>
    <a:srgbClr val="1BB198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E029D-BF64-45A6-98AE-C49779E4A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7EB40-BD1C-4C5F-8CD6-2761C366E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8F2CA-F8DF-4328-B278-ECD67012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705DF-E23A-4C1E-A983-EEB4BC65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62A18-297C-4B28-9086-4950AA19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0A66F-3B99-473C-96CF-E917739331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330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06BB-C4D3-434E-B27E-F2376A57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F14B9-E682-4441-B1A4-C2936E5B6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5104C-A9DF-40D0-A28F-11ED243F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B1DCD-CB47-4976-AD8C-45EE2BA06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FCC0D-31C7-48D7-A063-CF205EBD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F0C42-5541-4A7A-937E-9FC9C8043E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149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2E94E9-8F38-406C-9B3D-53AF4D70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E98B1-7F69-46A2-ADF9-B39C3380D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50093-DB68-4026-B014-9790BFA6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B536-EF6C-4ED2-A725-CB69187F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CFC50-DDD4-447D-B2D7-CA3D8F0E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1641B-8DEF-4321-99C8-91346E99AB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079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AFE5-E676-4DE8-90C1-4B36204B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512E-A5D5-4C24-BC01-5002E2E95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7BA8D-04F0-47EC-968F-3B67BF3B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50C1-3963-4276-A4F8-211312EB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3FA84-4972-4F3C-B478-240CF93E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1768E-ED7F-4C73-A769-BA5E76202C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44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A059-573E-4B1D-85D9-6847D932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CD3EF-780D-4023-8619-28B6C6037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13C06-2C1A-4681-83E7-4051FD6B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F7FFE-1AC0-4162-8872-747F9638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B834-CF08-41FF-AA14-BFE274FE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F29D3-B38D-4C87-B2F8-C2C4A2A53F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646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A255-2B36-492C-80FE-19FD0A5C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591EF-4F54-412A-97D4-022CB5C42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00A38-48EE-4F75-AE90-92F17A898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3D0CC-2AE4-4847-A3CF-DD7BD6B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46DCF-561E-4808-9ADD-C79F146D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01E71-BC5E-47B9-BD10-2F426D8B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E7B5F-68D3-4BD8-BC84-8C254D414C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933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CC2C-1929-4BC1-AA1B-87CBEA98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AC63D-57BC-49BE-99B3-5DA39258A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FB4EA-F985-4C33-8185-19E1D41B6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6EE27-B5A6-4E9A-BF96-DFB2CF604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0C477-3A6F-43C1-87FA-D85D7B642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498ED-8674-4D4F-B8D8-5E7C14C8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79E09-E265-47A9-97EA-59DCBAC0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F0D8A-0F16-466A-880A-131B5753A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0C949-AED0-4CE5-A480-EA1EC8BD8F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186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434D7-3419-4985-BFF7-A1D0759B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37538-F823-46AD-B7C0-03B86010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78647-556D-4DAD-972F-5472509E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82253-9180-4066-8EAD-7A285DFAE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AE94C-19F6-4E9E-8D08-CD1963D75C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556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AD326D-5172-4F22-8673-4D7A0268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2CD16-12E5-4377-94AB-9A2F6296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7C0CF-5193-4A10-BB07-81607E7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1E397-9833-4B25-BC01-5A0CD94BFD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552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07E0-38FE-4E2C-8058-52F87501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1741-F23A-47F1-A390-15FED133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F22A6-8F14-4B0E-A5F8-0E3C0AA4B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8234-C6C1-4CDE-9C72-1B12C599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A28D0-C0F1-416E-A733-FADCC7C4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D779-C68D-4802-8ED5-A5FD475C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2EDB4-EBD6-42DA-ABA0-9341E8B4E6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90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D105-E031-4657-9BAA-6B341E658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6AF288-7F83-470D-8F7F-CB4FB2648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DE6DC-8A13-4FF6-ADB2-1C78B5EB5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779D8-507E-455E-982C-7C00EF8F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8FE7F-C377-48B0-8F59-AAED8206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316CA-3BBB-4CF4-9F40-5BF76BC2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0DEE-F450-47BF-B961-9AB57FA5B7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967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E7E2EC-D033-4DE8-860D-DEAC665F9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684B36-38F5-48CE-93E9-F9DCAF99E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45E5BD-36B8-4356-8FEC-134C501529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366AA1-52A5-434B-894A-C0D0CA3CF6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C0474E-32BE-495E-A416-D6078BEB31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F3317A-A5F1-4A03-96C0-3E3029B0602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5CA9CFD-FD09-4A6F-9E62-BFFED8FCCB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541338" y="1700213"/>
            <a:ext cx="7772401" cy="1470025"/>
          </a:xfrm>
        </p:spPr>
        <p:txBody>
          <a:bodyPr anchor="ctr"/>
          <a:lstStyle/>
          <a:p>
            <a:r>
              <a:rPr lang="sl-SI" altLang="sl-SI" sz="8000">
                <a:solidFill>
                  <a:srgbClr val="6600FF"/>
                </a:solidFill>
                <a:latin typeface="Franklin Gothic Heavy" panose="020B0903020102020204" pitchFamily="34" charset="0"/>
              </a:rPr>
              <a:t>ZDRŽI!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B949DB-CC57-4BFC-8EAE-7625707C8C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1692275" y="3544888"/>
            <a:ext cx="10440988" cy="3313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 dirty="0">
                <a:latin typeface="Franklin Gothic Heavy" panose="020B0903020102020204" pitchFamily="34" charset="0"/>
              </a:rPr>
              <a:t>Alan </a:t>
            </a:r>
            <a:r>
              <a:rPr lang="sl-SI" altLang="sl-SI" sz="3600" dirty="0" err="1">
                <a:latin typeface="Franklin Gothic Heavy" panose="020B0903020102020204" pitchFamily="34" charset="0"/>
              </a:rPr>
              <a:t>Gibbons</a:t>
            </a:r>
            <a:endParaRPr lang="sl-SI" altLang="sl-SI" sz="3600" dirty="0">
              <a:latin typeface="Franklin Gothic Heavy" panose="020B0903020102020204" pitchFamily="34" charset="0"/>
            </a:endParaRPr>
          </a:p>
          <a:p>
            <a:pPr>
              <a:lnSpc>
                <a:spcPct val="90000"/>
              </a:lnSpc>
            </a:pPr>
            <a:endParaRPr lang="sl-SI" altLang="sl-SI" sz="3200" dirty="0"/>
          </a:p>
          <a:p>
            <a:pPr>
              <a:lnSpc>
                <a:spcPct val="90000"/>
              </a:lnSpc>
            </a:pPr>
            <a:endParaRPr lang="sl-SI" altLang="sl-SI" sz="3200" dirty="0"/>
          </a:p>
          <a:p>
            <a:pPr>
              <a:lnSpc>
                <a:spcPct val="90000"/>
              </a:lnSpc>
            </a:pPr>
            <a:r>
              <a:rPr lang="sl-SI" altLang="sl-SI" sz="3200" dirty="0"/>
              <a:t>                             </a:t>
            </a:r>
          </a:p>
          <a:p>
            <a:pPr>
              <a:lnSpc>
                <a:spcPct val="90000"/>
              </a:lnSpc>
            </a:pPr>
            <a:r>
              <a:rPr lang="sl-SI" altLang="sl-SI" sz="3200"/>
              <a:t>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sl-SI" altLang="sl-SI" sz="3200" dirty="0"/>
              <a:t>                                           </a:t>
            </a:r>
          </a:p>
        </p:txBody>
      </p:sp>
      <p:pic>
        <p:nvPicPr>
          <p:cNvPr id="2052" name="Picture 4" descr="articleimage">
            <a:extLst>
              <a:ext uri="{FF2B5EF4-FFF2-40B4-BE49-F238E27FC236}">
                <a16:creationId xmlns:a16="http://schemas.microsoft.com/office/drawing/2014/main" id="{42DF9EF4-D34A-4EE1-A0F0-E106DD6C2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25538"/>
            <a:ext cx="2624138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F90669-B634-427A-8599-5A12DB0A1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66CCFF"/>
                </a:solidFill>
                <a:latin typeface="Franklin Gothic Heavy" panose="020B0903020102020204" pitchFamily="34" charset="0"/>
              </a:rPr>
              <a:t>Johnovi vzroki za samomor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BB1A1C-E8D7-42DA-A16C-F31591BC9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Težave v šoli; trpinčenje, žalitve, poniževanje</a:t>
            </a:r>
          </a:p>
          <a:p>
            <a:r>
              <a:rPr lang="sl-SI" altLang="sl-SI"/>
              <a:t>Težave v družini</a:t>
            </a:r>
          </a:p>
          <a:p>
            <a:r>
              <a:rPr lang="sl-SI" altLang="sl-SI"/>
              <a:t>Nesamozavest</a:t>
            </a:r>
          </a:p>
          <a:p>
            <a:r>
              <a:rPr lang="sl-SI" altLang="sl-SI"/>
              <a:t>Nemogoča ljubezen do Annie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B41448-B619-4233-8434-A8F6A1927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66CCFF"/>
                </a:solidFill>
                <a:latin typeface="Franklin Gothic Heavy" panose="020B0903020102020204" pitchFamily="34" charset="0"/>
              </a:rPr>
              <a:t>Oznaka oseb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9E6C4E9-2898-4B8B-A583-EB5E449AE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FF6699"/>
                </a:solidFill>
              </a:rPr>
              <a:t>Annie</a:t>
            </a:r>
          </a:p>
          <a:p>
            <a:pPr>
              <a:buFontTx/>
              <a:buNone/>
            </a:pPr>
            <a:r>
              <a:rPr lang="sl-SI" altLang="sl-SI"/>
              <a:t>Prijazna, ljubezniva, vztrajna, sramežljiva, skrbna, radovedna</a:t>
            </a:r>
          </a:p>
          <a:p>
            <a:pPr>
              <a:buFontTx/>
              <a:buNone/>
            </a:pPr>
            <a:endParaRPr lang="sl-SI" altLang="sl-SI"/>
          </a:p>
          <a:p>
            <a:r>
              <a:rPr lang="sl-SI" altLang="sl-SI">
                <a:solidFill>
                  <a:srgbClr val="FF6699"/>
                </a:solidFill>
              </a:rPr>
              <a:t>John</a:t>
            </a:r>
          </a:p>
          <a:p>
            <a:pPr>
              <a:buFontTx/>
              <a:buNone/>
            </a:pPr>
            <a:r>
              <a:rPr lang="sl-SI" altLang="sl-SI"/>
              <a:t>Nesamozavesten, občutljiv, samotar, miren, ljubezniv, pameten, prijazen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9C2808-5D10-4A3E-9FBE-B5F261BDF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66CCFF"/>
                </a:solidFill>
                <a:latin typeface="Franklin Gothic Heavy" panose="020B0903020102020204" pitchFamily="34" charset="0"/>
              </a:rPr>
              <a:t>SAMOMOR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DFE19E-2B75-4D3E-BC51-565AE2A20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Kako prepoznati nekoga, ki namerava storiti samomor?</a:t>
            </a:r>
          </a:p>
        </p:txBody>
      </p:sp>
      <p:pic>
        <p:nvPicPr>
          <p:cNvPr id="4100" name="Picture 4" descr="uzuzu">
            <a:extLst>
              <a:ext uri="{FF2B5EF4-FFF2-40B4-BE49-F238E27FC236}">
                <a16:creationId xmlns:a16="http://schemas.microsoft.com/office/drawing/2014/main" id="{2936C225-82C7-4562-B42A-7DB1C3C26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7240">
            <a:off x="6659563" y="2924175"/>
            <a:ext cx="15113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D31A0B-B39F-4C04-812B-43CD35284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66CCFF"/>
                </a:solidFill>
                <a:latin typeface="Franklin Gothic Heavy" panose="020B0903020102020204" pitchFamily="34" charset="0"/>
              </a:rPr>
              <a:t>Pojavnost samomora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AD659A-EB52-4F8C-A71C-6B4F92CAC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10-15x več samomorilskih poskusov kot samomorov</a:t>
            </a:r>
          </a:p>
          <a:p>
            <a:r>
              <a:rPr lang="sl-SI" altLang="sl-SI"/>
              <a:t>Samomor zadeva zlasti moške in starejše ljudi</a:t>
            </a:r>
          </a:p>
          <a:p>
            <a:r>
              <a:rPr lang="sl-SI" altLang="sl-SI"/>
              <a:t>Samomorilski poskusi pogostejši pri mladih ženskah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Samomori-slo-1954-2005">
            <a:extLst>
              <a:ext uri="{FF2B5EF4-FFF2-40B4-BE49-F238E27FC236}">
                <a16:creationId xmlns:a16="http://schemas.microsoft.com/office/drawing/2014/main" id="{6C13AA2D-DF94-408C-9762-D1FEA4EF9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0425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Heavy</vt:lpstr>
      <vt:lpstr>Default Design</vt:lpstr>
      <vt:lpstr>ZDRŽI!</vt:lpstr>
      <vt:lpstr>Johnovi vzroki za samomor</vt:lpstr>
      <vt:lpstr>Oznaka oseb</vt:lpstr>
      <vt:lpstr>SAMOMOR</vt:lpstr>
      <vt:lpstr>Pojavnost samomora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2019-06-03T09:08:10Z</dcterms:created>
  <dcterms:modified xsi:type="dcterms:W3CDTF">2019-06-03T09:08:10Z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