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notesMasterIdLst>
    <p:notesMasterId r:id="rId26"/>
  </p:notesMasterIdLst>
  <p:sldIdLst>
    <p:sldId id="256" r:id="rId2"/>
    <p:sldId id="257" r:id="rId3"/>
    <p:sldId id="258" r:id="rId4"/>
    <p:sldId id="259" r:id="rId5"/>
    <p:sldId id="260" r:id="rId6"/>
    <p:sldId id="266" r:id="rId7"/>
    <p:sldId id="261" r:id="rId8"/>
    <p:sldId id="262" r:id="rId9"/>
    <p:sldId id="263" r:id="rId10"/>
    <p:sldId id="267" r:id="rId11"/>
    <p:sldId id="264" r:id="rId12"/>
    <p:sldId id="268" r:id="rId13"/>
    <p:sldId id="269" r:id="rId14"/>
    <p:sldId id="270" r:id="rId15"/>
    <p:sldId id="271" r:id="rId16"/>
    <p:sldId id="278" r:id="rId17"/>
    <p:sldId id="272" r:id="rId18"/>
    <p:sldId id="273" r:id="rId19"/>
    <p:sldId id="274" r:id="rId20"/>
    <p:sldId id="275" r:id="rId21"/>
    <p:sldId id="276" r:id="rId22"/>
    <p:sldId id="277" r:id="rId23"/>
    <p:sldId id="280" r:id="rId24"/>
    <p:sldId id="281" r:id="rId25"/>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10" autoAdjust="0"/>
    <p:restoredTop sz="94660"/>
  </p:normalViewPr>
  <p:slideViewPr>
    <p:cSldViewPr>
      <p:cViewPr varScale="1">
        <p:scale>
          <a:sx n="105" d="100"/>
          <a:sy n="105" d="100"/>
        </p:scale>
        <p:origin x="126"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6859B3-A2C0-4A15-AEAE-6D3016CAC05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l-SI"/>
          </a:p>
        </p:txBody>
      </p:sp>
      <p:sp>
        <p:nvSpPr>
          <p:cNvPr id="3" name="Date Placeholder 2">
            <a:extLst>
              <a:ext uri="{FF2B5EF4-FFF2-40B4-BE49-F238E27FC236}">
                <a16:creationId xmlns:a16="http://schemas.microsoft.com/office/drawing/2014/main" id="{1BB2EF63-7B65-4565-8033-731ACA2143E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EDD769E-4ED3-4959-90C6-B4C1C96AED25}" type="datetimeFigureOut">
              <a:rPr lang="sl-SI"/>
              <a:pPr>
                <a:defRPr/>
              </a:pPr>
              <a:t>3. 06. 2019</a:t>
            </a:fld>
            <a:endParaRPr lang="sl-SI"/>
          </a:p>
        </p:txBody>
      </p:sp>
      <p:sp>
        <p:nvSpPr>
          <p:cNvPr id="4" name="Slide Image Placeholder 3">
            <a:extLst>
              <a:ext uri="{FF2B5EF4-FFF2-40B4-BE49-F238E27FC236}">
                <a16:creationId xmlns:a16="http://schemas.microsoft.com/office/drawing/2014/main" id="{36337E1B-E593-4490-B707-30A410978D8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Notes Placeholder 4">
            <a:extLst>
              <a:ext uri="{FF2B5EF4-FFF2-40B4-BE49-F238E27FC236}">
                <a16:creationId xmlns:a16="http://schemas.microsoft.com/office/drawing/2014/main" id="{47881866-0351-4101-9CF0-C31944B0A4A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l-SI" noProof="0"/>
          </a:p>
        </p:txBody>
      </p:sp>
      <p:sp>
        <p:nvSpPr>
          <p:cNvPr id="6" name="Footer Placeholder 5">
            <a:extLst>
              <a:ext uri="{FF2B5EF4-FFF2-40B4-BE49-F238E27FC236}">
                <a16:creationId xmlns:a16="http://schemas.microsoft.com/office/drawing/2014/main" id="{252929D2-F261-4E4F-ACA1-2264D6FE3A2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l-SI"/>
          </a:p>
        </p:txBody>
      </p:sp>
      <p:sp>
        <p:nvSpPr>
          <p:cNvPr id="7" name="Slide Number Placeholder 6">
            <a:extLst>
              <a:ext uri="{FF2B5EF4-FFF2-40B4-BE49-F238E27FC236}">
                <a16:creationId xmlns:a16="http://schemas.microsoft.com/office/drawing/2014/main" id="{B3E71D65-A752-4671-86BD-DA8E856F8FC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11FCE5F-4D5A-418B-BE06-D5BDFF669D44}"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B3A010A-6EC6-4E49-8885-233D4FF6B6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22AD483-CA21-456B-A27F-C1B72DA89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27652" name="Slide Number Placeholder 3">
            <a:extLst>
              <a:ext uri="{FF2B5EF4-FFF2-40B4-BE49-F238E27FC236}">
                <a16:creationId xmlns:a16="http://schemas.microsoft.com/office/drawing/2014/main" id="{D0B9AB30-5F85-48CA-8C5C-A7A452F2B9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2E4AEC1-2970-47C9-B569-BD60581E7D76}" type="slidenum">
              <a:rPr lang="sl-SI" altLang="sl-SI"/>
              <a:pPr/>
              <a:t>7</a:t>
            </a:fld>
            <a:endParaRPr lang="sl-SI" alt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n-US"/>
              <a:t>Click to edit Master title style</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UY"/>
          </a:p>
        </p:txBody>
      </p:sp>
      <p:sp>
        <p:nvSpPr>
          <p:cNvPr id="4" name="3 Marcador de fecha">
            <a:extLst>
              <a:ext uri="{FF2B5EF4-FFF2-40B4-BE49-F238E27FC236}">
                <a16:creationId xmlns:a16="http://schemas.microsoft.com/office/drawing/2014/main" id="{61BE32C3-531E-4AF8-B25A-628033DE1B9F}"/>
              </a:ext>
            </a:extLst>
          </p:cNvPr>
          <p:cNvSpPr>
            <a:spLocks noGrp="1"/>
          </p:cNvSpPr>
          <p:nvPr>
            <p:ph type="dt" sz="half" idx="10"/>
          </p:nvPr>
        </p:nvSpPr>
        <p:spPr/>
        <p:txBody>
          <a:bodyPr/>
          <a:lstStyle>
            <a:lvl1pPr>
              <a:defRPr/>
            </a:lvl1pPr>
          </a:lstStyle>
          <a:p>
            <a:pPr>
              <a:defRPr/>
            </a:pPr>
            <a:fld id="{03C9A981-F4B5-4E07-A29A-BBED669671A9}" type="datetimeFigureOut">
              <a:rPr lang="sl-SI"/>
              <a:pPr>
                <a:defRPr/>
              </a:pPr>
              <a:t>3. 06. 2019</a:t>
            </a:fld>
            <a:endParaRPr lang="sl-SI"/>
          </a:p>
        </p:txBody>
      </p:sp>
      <p:sp>
        <p:nvSpPr>
          <p:cNvPr id="5" name="4 Marcador de pie de página">
            <a:extLst>
              <a:ext uri="{FF2B5EF4-FFF2-40B4-BE49-F238E27FC236}">
                <a16:creationId xmlns:a16="http://schemas.microsoft.com/office/drawing/2014/main" id="{D3FFD540-AB73-4810-8FAF-0B31255D68F4}"/>
              </a:ext>
            </a:extLst>
          </p:cNvPr>
          <p:cNvSpPr>
            <a:spLocks noGrp="1"/>
          </p:cNvSpPr>
          <p:nvPr>
            <p:ph type="ftr" sz="quarter" idx="11"/>
          </p:nvPr>
        </p:nvSpPr>
        <p:spPr/>
        <p:txBody>
          <a:bodyPr/>
          <a:lstStyle>
            <a:lvl1pPr>
              <a:defRPr/>
            </a:lvl1pPr>
          </a:lstStyle>
          <a:p>
            <a:pPr>
              <a:defRPr/>
            </a:pPr>
            <a:endParaRPr lang="sl-SI"/>
          </a:p>
        </p:txBody>
      </p:sp>
      <p:sp>
        <p:nvSpPr>
          <p:cNvPr id="6" name="5 Marcador de número de diapositiva">
            <a:extLst>
              <a:ext uri="{FF2B5EF4-FFF2-40B4-BE49-F238E27FC236}">
                <a16:creationId xmlns:a16="http://schemas.microsoft.com/office/drawing/2014/main" id="{E401062F-FDF8-4DDE-889A-17E157F2736B}"/>
              </a:ext>
            </a:extLst>
          </p:cNvPr>
          <p:cNvSpPr>
            <a:spLocks noGrp="1"/>
          </p:cNvSpPr>
          <p:nvPr>
            <p:ph type="sldNum" sz="quarter" idx="12"/>
          </p:nvPr>
        </p:nvSpPr>
        <p:spPr/>
        <p:txBody>
          <a:bodyPr/>
          <a:lstStyle>
            <a:lvl1pPr>
              <a:defRPr/>
            </a:lvl1pPr>
          </a:lstStyle>
          <a:p>
            <a:fld id="{8907DF00-B428-4A30-8617-79431DCC2B39}" type="slidenum">
              <a:rPr lang="sl-SI" altLang="sl-SI"/>
              <a:pPr/>
              <a:t>‹#›</a:t>
            </a:fld>
            <a:endParaRPr lang="sl-SI" altLang="sl-SI"/>
          </a:p>
        </p:txBody>
      </p:sp>
    </p:spTree>
    <p:extLst>
      <p:ext uri="{BB962C8B-B14F-4D97-AF65-F5344CB8AC3E}">
        <p14:creationId xmlns:p14="http://schemas.microsoft.com/office/powerpoint/2010/main" val="416317004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endParaRPr lang="es-UY"/>
          </a:p>
        </p:txBody>
      </p:sp>
      <p:sp>
        <p:nvSpPr>
          <p:cNvPr id="3" name="2 Marcador de texto vertical"/>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Y"/>
          </a:p>
        </p:txBody>
      </p:sp>
      <p:sp>
        <p:nvSpPr>
          <p:cNvPr id="4" name="3 Marcador de fecha">
            <a:extLst>
              <a:ext uri="{FF2B5EF4-FFF2-40B4-BE49-F238E27FC236}">
                <a16:creationId xmlns:a16="http://schemas.microsoft.com/office/drawing/2014/main" id="{C4355669-2B37-4C1A-868D-00D8DBB46BE6}"/>
              </a:ext>
            </a:extLst>
          </p:cNvPr>
          <p:cNvSpPr>
            <a:spLocks noGrp="1"/>
          </p:cNvSpPr>
          <p:nvPr>
            <p:ph type="dt" sz="half" idx="10"/>
          </p:nvPr>
        </p:nvSpPr>
        <p:spPr/>
        <p:txBody>
          <a:bodyPr/>
          <a:lstStyle>
            <a:lvl1pPr>
              <a:defRPr/>
            </a:lvl1pPr>
          </a:lstStyle>
          <a:p>
            <a:pPr>
              <a:defRPr/>
            </a:pPr>
            <a:fld id="{7124A854-CFBF-4006-AF17-C93D71108799}" type="datetimeFigureOut">
              <a:rPr lang="sl-SI"/>
              <a:pPr>
                <a:defRPr/>
              </a:pPr>
              <a:t>3. 06. 2019</a:t>
            </a:fld>
            <a:endParaRPr lang="sl-SI"/>
          </a:p>
        </p:txBody>
      </p:sp>
      <p:sp>
        <p:nvSpPr>
          <p:cNvPr id="5" name="4 Marcador de pie de página">
            <a:extLst>
              <a:ext uri="{FF2B5EF4-FFF2-40B4-BE49-F238E27FC236}">
                <a16:creationId xmlns:a16="http://schemas.microsoft.com/office/drawing/2014/main" id="{B08C1F39-CF76-496F-8F96-CE0529C2F21D}"/>
              </a:ext>
            </a:extLst>
          </p:cNvPr>
          <p:cNvSpPr>
            <a:spLocks noGrp="1"/>
          </p:cNvSpPr>
          <p:nvPr>
            <p:ph type="ftr" sz="quarter" idx="11"/>
          </p:nvPr>
        </p:nvSpPr>
        <p:spPr/>
        <p:txBody>
          <a:bodyPr/>
          <a:lstStyle>
            <a:lvl1pPr>
              <a:defRPr/>
            </a:lvl1pPr>
          </a:lstStyle>
          <a:p>
            <a:pPr>
              <a:defRPr/>
            </a:pPr>
            <a:endParaRPr lang="sl-SI"/>
          </a:p>
        </p:txBody>
      </p:sp>
      <p:sp>
        <p:nvSpPr>
          <p:cNvPr id="6" name="5 Marcador de número de diapositiva">
            <a:extLst>
              <a:ext uri="{FF2B5EF4-FFF2-40B4-BE49-F238E27FC236}">
                <a16:creationId xmlns:a16="http://schemas.microsoft.com/office/drawing/2014/main" id="{AFE1D572-997B-42F7-B44C-736B90B6D5F6}"/>
              </a:ext>
            </a:extLst>
          </p:cNvPr>
          <p:cNvSpPr>
            <a:spLocks noGrp="1"/>
          </p:cNvSpPr>
          <p:nvPr>
            <p:ph type="sldNum" sz="quarter" idx="12"/>
          </p:nvPr>
        </p:nvSpPr>
        <p:spPr/>
        <p:txBody>
          <a:bodyPr/>
          <a:lstStyle>
            <a:lvl1pPr>
              <a:defRPr/>
            </a:lvl1pPr>
          </a:lstStyle>
          <a:p>
            <a:fld id="{0A2E59AD-A77D-4E0E-8CFA-B9CD44A84E02}" type="slidenum">
              <a:rPr lang="sl-SI" altLang="sl-SI"/>
              <a:pPr/>
              <a:t>‹#›</a:t>
            </a:fld>
            <a:endParaRPr lang="sl-SI" altLang="sl-SI"/>
          </a:p>
        </p:txBody>
      </p:sp>
    </p:spTree>
    <p:extLst>
      <p:ext uri="{BB962C8B-B14F-4D97-AF65-F5344CB8AC3E}">
        <p14:creationId xmlns:p14="http://schemas.microsoft.com/office/powerpoint/2010/main" val="112634474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a:t>Click to edit Master title style</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Y"/>
          </a:p>
        </p:txBody>
      </p:sp>
      <p:sp>
        <p:nvSpPr>
          <p:cNvPr id="4" name="3 Marcador de fecha">
            <a:extLst>
              <a:ext uri="{FF2B5EF4-FFF2-40B4-BE49-F238E27FC236}">
                <a16:creationId xmlns:a16="http://schemas.microsoft.com/office/drawing/2014/main" id="{C3E703BD-44ED-43A8-8932-FAD8D9739707}"/>
              </a:ext>
            </a:extLst>
          </p:cNvPr>
          <p:cNvSpPr>
            <a:spLocks noGrp="1"/>
          </p:cNvSpPr>
          <p:nvPr>
            <p:ph type="dt" sz="half" idx="10"/>
          </p:nvPr>
        </p:nvSpPr>
        <p:spPr/>
        <p:txBody>
          <a:bodyPr/>
          <a:lstStyle>
            <a:lvl1pPr>
              <a:defRPr/>
            </a:lvl1pPr>
          </a:lstStyle>
          <a:p>
            <a:pPr>
              <a:defRPr/>
            </a:pPr>
            <a:fld id="{350A6A05-7568-42DA-8BC6-D11DE47FE392}" type="datetimeFigureOut">
              <a:rPr lang="sl-SI"/>
              <a:pPr>
                <a:defRPr/>
              </a:pPr>
              <a:t>3. 06. 2019</a:t>
            </a:fld>
            <a:endParaRPr lang="sl-SI"/>
          </a:p>
        </p:txBody>
      </p:sp>
      <p:sp>
        <p:nvSpPr>
          <p:cNvPr id="5" name="4 Marcador de pie de página">
            <a:extLst>
              <a:ext uri="{FF2B5EF4-FFF2-40B4-BE49-F238E27FC236}">
                <a16:creationId xmlns:a16="http://schemas.microsoft.com/office/drawing/2014/main" id="{FEA2BDBE-9F51-48B6-9049-EE412C795914}"/>
              </a:ext>
            </a:extLst>
          </p:cNvPr>
          <p:cNvSpPr>
            <a:spLocks noGrp="1"/>
          </p:cNvSpPr>
          <p:nvPr>
            <p:ph type="ftr" sz="quarter" idx="11"/>
          </p:nvPr>
        </p:nvSpPr>
        <p:spPr/>
        <p:txBody>
          <a:bodyPr/>
          <a:lstStyle>
            <a:lvl1pPr>
              <a:defRPr/>
            </a:lvl1pPr>
          </a:lstStyle>
          <a:p>
            <a:pPr>
              <a:defRPr/>
            </a:pPr>
            <a:endParaRPr lang="sl-SI"/>
          </a:p>
        </p:txBody>
      </p:sp>
      <p:sp>
        <p:nvSpPr>
          <p:cNvPr id="6" name="5 Marcador de número de diapositiva">
            <a:extLst>
              <a:ext uri="{FF2B5EF4-FFF2-40B4-BE49-F238E27FC236}">
                <a16:creationId xmlns:a16="http://schemas.microsoft.com/office/drawing/2014/main" id="{F0D124BB-814C-4C26-AB61-7F4C1AD0F374}"/>
              </a:ext>
            </a:extLst>
          </p:cNvPr>
          <p:cNvSpPr>
            <a:spLocks noGrp="1"/>
          </p:cNvSpPr>
          <p:nvPr>
            <p:ph type="sldNum" sz="quarter" idx="12"/>
          </p:nvPr>
        </p:nvSpPr>
        <p:spPr/>
        <p:txBody>
          <a:bodyPr/>
          <a:lstStyle>
            <a:lvl1pPr>
              <a:defRPr/>
            </a:lvl1pPr>
          </a:lstStyle>
          <a:p>
            <a:fld id="{6F75F861-6809-4C77-AB34-8BF6AD2465D9}" type="slidenum">
              <a:rPr lang="sl-SI" altLang="sl-SI"/>
              <a:pPr/>
              <a:t>‹#›</a:t>
            </a:fld>
            <a:endParaRPr lang="sl-SI" altLang="sl-SI"/>
          </a:p>
        </p:txBody>
      </p:sp>
    </p:spTree>
    <p:extLst>
      <p:ext uri="{BB962C8B-B14F-4D97-AF65-F5344CB8AC3E}">
        <p14:creationId xmlns:p14="http://schemas.microsoft.com/office/powerpoint/2010/main" val="348519551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endParaRPr lang="es-UY"/>
          </a:p>
        </p:txBody>
      </p:sp>
      <p:sp>
        <p:nvSpPr>
          <p:cNvPr id="3" name="2 Marcador de contenido"/>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Y"/>
          </a:p>
        </p:txBody>
      </p:sp>
      <p:sp>
        <p:nvSpPr>
          <p:cNvPr id="4" name="3 Marcador de fecha">
            <a:extLst>
              <a:ext uri="{FF2B5EF4-FFF2-40B4-BE49-F238E27FC236}">
                <a16:creationId xmlns:a16="http://schemas.microsoft.com/office/drawing/2014/main" id="{733F04C8-8A90-47CF-922E-56F31D5AEA10}"/>
              </a:ext>
            </a:extLst>
          </p:cNvPr>
          <p:cNvSpPr>
            <a:spLocks noGrp="1"/>
          </p:cNvSpPr>
          <p:nvPr>
            <p:ph type="dt" sz="half" idx="10"/>
          </p:nvPr>
        </p:nvSpPr>
        <p:spPr/>
        <p:txBody>
          <a:bodyPr/>
          <a:lstStyle>
            <a:lvl1pPr>
              <a:defRPr/>
            </a:lvl1pPr>
          </a:lstStyle>
          <a:p>
            <a:pPr>
              <a:defRPr/>
            </a:pPr>
            <a:fld id="{6C3779B2-794D-4EC0-B7F1-82773F41DF51}" type="datetimeFigureOut">
              <a:rPr lang="sl-SI"/>
              <a:pPr>
                <a:defRPr/>
              </a:pPr>
              <a:t>3. 06. 2019</a:t>
            </a:fld>
            <a:endParaRPr lang="sl-SI"/>
          </a:p>
        </p:txBody>
      </p:sp>
      <p:sp>
        <p:nvSpPr>
          <p:cNvPr id="5" name="4 Marcador de pie de página">
            <a:extLst>
              <a:ext uri="{FF2B5EF4-FFF2-40B4-BE49-F238E27FC236}">
                <a16:creationId xmlns:a16="http://schemas.microsoft.com/office/drawing/2014/main" id="{E0215C86-FBA1-4AC6-B111-15E68540C191}"/>
              </a:ext>
            </a:extLst>
          </p:cNvPr>
          <p:cNvSpPr>
            <a:spLocks noGrp="1"/>
          </p:cNvSpPr>
          <p:nvPr>
            <p:ph type="ftr" sz="quarter" idx="11"/>
          </p:nvPr>
        </p:nvSpPr>
        <p:spPr/>
        <p:txBody>
          <a:bodyPr/>
          <a:lstStyle>
            <a:lvl1pPr>
              <a:defRPr/>
            </a:lvl1pPr>
          </a:lstStyle>
          <a:p>
            <a:pPr>
              <a:defRPr/>
            </a:pPr>
            <a:endParaRPr lang="sl-SI"/>
          </a:p>
        </p:txBody>
      </p:sp>
      <p:sp>
        <p:nvSpPr>
          <p:cNvPr id="6" name="5 Marcador de número de diapositiva">
            <a:extLst>
              <a:ext uri="{FF2B5EF4-FFF2-40B4-BE49-F238E27FC236}">
                <a16:creationId xmlns:a16="http://schemas.microsoft.com/office/drawing/2014/main" id="{0AF557E2-E2B6-4A3F-A72C-0B1E941C0C7E}"/>
              </a:ext>
            </a:extLst>
          </p:cNvPr>
          <p:cNvSpPr>
            <a:spLocks noGrp="1"/>
          </p:cNvSpPr>
          <p:nvPr>
            <p:ph type="sldNum" sz="quarter" idx="12"/>
          </p:nvPr>
        </p:nvSpPr>
        <p:spPr/>
        <p:txBody>
          <a:bodyPr/>
          <a:lstStyle>
            <a:lvl1pPr>
              <a:defRPr/>
            </a:lvl1pPr>
          </a:lstStyle>
          <a:p>
            <a:fld id="{A974B6A3-C702-4446-9244-9D0B4370DCBD}" type="slidenum">
              <a:rPr lang="sl-SI" altLang="sl-SI"/>
              <a:pPr/>
              <a:t>‹#›</a:t>
            </a:fld>
            <a:endParaRPr lang="sl-SI" altLang="sl-SI"/>
          </a:p>
        </p:txBody>
      </p:sp>
    </p:spTree>
    <p:extLst>
      <p:ext uri="{BB962C8B-B14F-4D97-AF65-F5344CB8AC3E}">
        <p14:creationId xmlns:p14="http://schemas.microsoft.com/office/powerpoint/2010/main" val="385188530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3 Marcador de fecha">
            <a:extLst>
              <a:ext uri="{FF2B5EF4-FFF2-40B4-BE49-F238E27FC236}">
                <a16:creationId xmlns:a16="http://schemas.microsoft.com/office/drawing/2014/main" id="{1D4C923B-E5CA-4986-92A5-E6AA1B6C8E29}"/>
              </a:ext>
            </a:extLst>
          </p:cNvPr>
          <p:cNvSpPr>
            <a:spLocks noGrp="1"/>
          </p:cNvSpPr>
          <p:nvPr>
            <p:ph type="dt" sz="half" idx="10"/>
          </p:nvPr>
        </p:nvSpPr>
        <p:spPr/>
        <p:txBody>
          <a:bodyPr/>
          <a:lstStyle>
            <a:lvl1pPr>
              <a:defRPr/>
            </a:lvl1pPr>
          </a:lstStyle>
          <a:p>
            <a:pPr>
              <a:defRPr/>
            </a:pPr>
            <a:fld id="{26065655-C499-4B38-8C4C-4DFC4C7E3409}" type="datetimeFigureOut">
              <a:rPr lang="sl-SI"/>
              <a:pPr>
                <a:defRPr/>
              </a:pPr>
              <a:t>3. 06. 2019</a:t>
            </a:fld>
            <a:endParaRPr lang="sl-SI"/>
          </a:p>
        </p:txBody>
      </p:sp>
      <p:sp>
        <p:nvSpPr>
          <p:cNvPr id="5" name="4 Marcador de pie de página">
            <a:extLst>
              <a:ext uri="{FF2B5EF4-FFF2-40B4-BE49-F238E27FC236}">
                <a16:creationId xmlns:a16="http://schemas.microsoft.com/office/drawing/2014/main" id="{7D09F903-BAA1-4B67-85BB-129C5F8A9597}"/>
              </a:ext>
            </a:extLst>
          </p:cNvPr>
          <p:cNvSpPr>
            <a:spLocks noGrp="1"/>
          </p:cNvSpPr>
          <p:nvPr>
            <p:ph type="ftr" sz="quarter" idx="11"/>
          </p:nvPr>
        </p:nvSpPr>
        <p:spPr/>
        <p:txBody>
          <a:bodyPr/>
          <a:lstStyle>
            <a:lvl1pPr>
              <a:defRPr/>
            </a:lvl1pPr>
          </a:lstStyle>
          <a:p>
            <a:pPr>
              <a:defRPr/>
            </a:pPr>
            <a:endParaRPr lang="sl-SI"/>
          </a:p>
        </p:txBody>
      </p:sp>
      <p:sp>
        <p:nvSpPr>
          <p:cNvPr id="6" name="5 Marcador de número de diapositiva">
            <a:extLst>
              <a:ext uri="{FF2B5EF4-FFF2-40B4-BE49-F238E27FC236}">
                <a16:creationId xmlns:a16="http://schemas.microsoft.com/office/drawing/2014/main" id="{656D5463-1A32-4BEB-A16B-417C22ECDAF8}"/>
              </a:ext>
            </a:extLst>
          </p:cNvPr>
          <p:cNvSpPr>
            <a:spLocks noGrp="1"/>
          </p:cNvSpPr>
          <p:nvPr>
            <p:ph type="sldNum" sz="quarter" idx="12"/>
          </p:nvPr>
        </p:nvSpPr>
        <p:spPr/>
        <p:txBody>
          <a:bodyPr/>
          <a:lstStyle>
            <a:lvl1pPr>
              <a:defRPr/>
            </a:lvl1pPr>
          </a:lstStyle>
          <a:p>
            <a:fld id="{DCCCE730-6F95-4DBE-9FEE-2B27FF138CF9}" type="slidenum">
              <a:rPr lang="sl-SI" altLang="sl-SI"/>
              <a:pPr/>
              <a:t>‹#›</a:t>
            </a:fld>
            <a:endParaRPr lang="sl-SI" altLang="sl-SI"/>
          </a:p>
        </p:txBody>
      </p:sp>
    </p:spTree>
    <p:extLst>
      <p:ext uri="{BB962C8B-B14F-4D97-AF65-F5344CB8AC3E}">
        <p14:creationId xmlns:p14="http://schemas.microsoft.com/office/powerpoint/2010/main" val="363291200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Y"/>
          </a:p>
        </p:txBody>
      </p:sp>
      <p:sp>
        <p:nvSpPr>
          <p:cNvPr id="5" name="3 Marcador de fecha">
            <a:extLst>
              <a:ext uri="{FF2B5EF4-FFF2-40B4-BE49-F238E27FC236}">
                <a16:creationId xmlns:a16="http://schemas.microsoft.com/office/drawing/2014/main" id="{E9654AB1-0D2F-4818-9DBB-D9A7C187A00C}"/>
              </a:ext>
            </a:extLst>
          </p:cNvPr>
          <p:cNvSpPr>
            <a:spLocks noGrp="1"/>
          </p:cNvSpPr>
          <p:nvPr>
            <p:ph type="dt" sz="half" idx="10"/>
          </p:nvPr>
        </p:nvSpPr>
        <p:spPr/>
        <p:txBody>
          <a:bodyPr/>
          <a:lstStyle>
            <a:lvl1pPr>
              <a:defRPr/>
            </a:lvl1pPr>
          </a:lstStyle>
          <a:p>
            <a:pPr>
              <a:defRPr/>
            </a:pPr>
            <a:fld id="{DFE41A4D-E2FB-44F4-ADF1-57D8A9020DB9}" type="datetimeFigureOut">
              <a:rPr lang="sl-SI"/>
              <a:pPr>
                <a:defRPr/>
              </a:pPr>
              <a:t>3. 06. 2019</a:t>
            </a:fld>
            <a:endParaRPr lang="sl-SI"/>
          </a:p>
        </p:txBody>
      </p:sp>
      <p:sp>
        <p:nvSpPr>
          <p:cNvPr id="6" name="4 Marcador de pie de página">
            <a:extLst>
              <a:ext uri="{FF2B5EF4-FFF2-40B4-BE49-F238E27FC236}">
                <a16:creationId xmlns:a16="http://schemas.microsoft.com/office/drawing/2014/main" id="{EEA9E081-EEB5-4F25-BA39-5CD72E4EF954}"/>
              </a:ext>
            </a:extLst>
          </p:cNvPr>
          <p:cNvSpPr>
            <a:spLocks noGrp="1"/>
          </p:cNvSpPr>
          <p:nvPr>
            <p:ph type="ftr" sz="quarter" idx="11"/>
          </p:nvPr>
        </p:nvSpPr>
        <p:spPr/>
        <p:txBody>
          <a:bodyPr/>
          <a:lstStyle>
            <a:lvl1pPr>
              <a:defRPr/>
            </a:lvl1pPr>
          </a:lstStyle>
          <a:p>
            <a:pPr>
              <a:defRPr/>
            </a:pPr>
            <a:endParaRPr lang="sl-SI"/>
          </a:p>
        </p:txBody>
      </p:sp>
      <p:sp>
        <p:nvSpPr>
          <p:cNvPr id="7" name="5 Marcador de número de diapositiva">
            <a:extLst>
              <a:ext uri="{FF2B5EF4-FFF2-40B4-BE49-F238E27FC236}">
                <a16:creationId xmlns:a16="http://schemas.microsoft.com/office/drawing/2014/main" id="{7A1C98B8-CCF3-4968-B900-1A8309441A4E}"/>
              </a:ext>
            </a:extLst>
          </p:cNvPr>
          <p:cNvSpPr>
            <a:spLocks noGrp="1"/>
          </p:cNvSpPr>
          <p:nvPr>
            <p:ph type="sldNum" sz="quarter" idx="12"/>
          </p:nvPr>
        </p:nvSpPr>
        <p:spPr/>
        <p:txBody>
          <a:bodyPr/>
          <a:lstStyle>
            <a:lvl1pPr>
              <a:defRPr/>
            </a:lvl1pPr>
          </a:lstStyle>
          <a:p>
            <a:fld id="{6509087C-F650-44F3-A3E4-675946A3D828}" type="slidenum">
              <a:rPr lang="sl-SI" altLang="sl-SI"/>
              <a:pPr/>
              <a:t>‹#›</a:t>
            </a:fld>
            <a:endParaRPr lang="sl-SI" altLang="sl-SI"/>
          </a:p>
        </p:txBody>
      </p:sp>
    </p:spTree>
    <p:extLst>
      <p:ext uri="{BB962C8B-B14F-4D97-AF65-F5344CB8AC3E}">
        <p14:creationId xmlns:p14="http://schemas.microsoft.com/office/powerpoint/2010/main" val="33835045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a:t>Click to edit Master title style</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Y"/>
          </a:p>
        </p:txBody>
      </p:sp>
      <p:sp>
        <p:nvSpPr>
          <p:cNvPr id="7" name="3 Marcador de fecha">
            <a:extLst>
              <a:ext uri="{FF2B5EF4-FFF2-40B4-BE49-F238E27FC236}">
                <a16:creationId xmlns:a16="http://schemas.microsoft.com/office/drawing/2014/main" id="{B5BC462A-A57A-48B5-B65C-8C783E5326FC}"/>
              </a:ext>
            </a:extLst>
          </p:cNvPr>
          <p:cNvSpPr>
            <a:spLocks noGrp="1"/>
          </p:cNvSpPr>
          <p:nvPr>
            <p:ph type="dt" sz="half" idx="10"/>
          </p:nvPr>
        </p:nvSpPr>
        <p:spPr/>
        <p:txBody>
          <a:bodyPr/>
          <a:lstStyle>
            <a:lvl1pPr>
              <a:defRPr/>
            </a:lvl1pPr>
          </a:lstStyle>
          <a:p>
            <a:pPr>
              <a:defRPr/>
            </a:pPr>
            <a:fld id="{7E45D18B-D0C1-4428-BA72-F92522194ED9}" type="datetimeFigureOut">
              <a:rPr lang="sl-SI"/>
              <a:pPr>
                <a:defRPr/>
              </a:pPr>
              <a:t>3. 06. 2019</a:t>
            </a:fld>
            <a:endParaRPr lang="sl-SI"/>
          </a:p>
        </p:txBody>
      </p:sp>
      <p:sp>
        <p:nvSpPr>
          <p:cNvPr id="8" name="4 Marcador de pie de página">
            <a:extLst>
              <a:ext uri="{FF2B5EF4-FFF2-40B4-BE49-F238E27FC236}">
                <a16:creationId xmlns:a16="http://schemas.microsoft.com/office/drawing/2014/main" id="{D0E3303F-8AA3-46A9-BB4B-FEABBA80C602}"/>
              </a:ext>
            </a:extLst>
          </p:cNvPr>
          <p:cNvSpPr>
            <a:spLocks noGrp="1"/>
          </p:cNvSpPr>
          <p:nvPr>
            <p:ph type="ftr" sz="quarter" idx="11"/>
          </p:nvPr>
        </p:nvSpPr>
        <p:spPr/>
        <p:txBody>
          <a:bodyPr/>
          <a:lstStyle>
            <a:lvl1pPr>
              <a:defRPr/>
            </a:lvl1pPr>
          </a:lstStyle>
          <a:p>
            <a:pPr>
              <a:defRPr/>
            </a:pPr>
            <a:endParaRPr lang="sl-SI"/>
          </a:p>
        </p:txBody>
      </p:sp>
      <p:sp>
        <p:nvSpPr>
          <p:cNvPr id="9" name="5 Marcador de número de diapositiva">
            <a:extLst>
              <a:ext uri="{FF2B5EF4-FFF2-40B4-BE49-F238E27FC236}">
                <a16:creationId xmlns:a16="http://schemas.microsoft.com/office/drawing/2014/main" id="{762F64FE-90BB-4956-96F5-7EEF92D023F0}"/>
              </a:ext>
            </a:extLst>
          </p:cNvPr>
          <p:cNvSpPr>
            <a:spLocks noGrp="1"/>
          </p:cNvSpPr>
          <p:nvPr>
            <p:ph type="sldNum" sz="quarter" idx="12"/>
          </p:nvPr>
        </p:nvSpPr>
        <p:spPr/>
        <p:txBody>
          <a:bodyPr/>
          <a:lstStyle>
            <a:lvl1pPr>
              <a:defRPr/>
            </a:lvl1pPr>
          </a:lstStyle>
          <a:p>
            <a:fld id="{4AF162CE-2341-48E6-9803-7DC4868AE18E}" type="slidenum">
              <a:rPr lang="sl-SI" altLang="sl-SI"/>
              <a:pPr/>
              <a:t>‹#›</a:t>
            </a:fld>
            <a:endParaRPr lang="sl-SI" altLang="sl-SI"/>
          </a:p>
        </p:txBody>
      </p:sp>
    </p:spTree>
    <p:extLst>
      <p:ext uri="{BB962C8B-B14F-4D97-AF65-F5344CB8AC3E}">
        <p14:creationId xmlns:p14="http://schemas.microsoft.com/office/powerpoint/2010/main" val="103493719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endParaRPr lang="es-UY"/>
          </a:p>
        </p:txBody>
      </p:sp>
      <p:sp>
        <p:nvSpPr>
          <p:cNvPr id="3" name="3 Marcador de fecha">
            <a:extLst>
              <a:ext uri="{FF2B5EF4-FFF2-40B4-BE49-F238E27FC236}">
                <a16:creationId xmlns:a16="http://schemas.microsoft.com/office/drawing/2014/main" id="{355C01C2-13FC-4AE4-B256-FD84241B70D2}"/>
              </a:ext>
            </a:extLst>
          </p:cNvPr>
          <p:cNvSpPr>
            <a:spLocks noGrp="1"/>
          </p:cNvSpPr>
          <p:nvPr>
            <p:ph type="dt" sz="half" idx="10"/>
          </p:nvPr>
        </p:nvSpPr>
        <p:spPr/>
        <p:txBody>
          <a:bodyPr/>
          <a:lstStyle>
            <a:lvl1pPr>
              <a:defRPr/>
            </a:lvl1pPr>
          </a:lstStyle>
          <a:p>
            <a:pPr>
              <a:defRPr/>
            </a:pPr>
            <a:fld id="{4C6D1CAC-FD90-4FB0-A474-3731706ED5F4}" type="datetimeFigureOut">
              <a:rPr lang="sl-SI"/>
              <a:pPr>
                <a:defRPr/>
              </a:pPr>
              <a:t>3. 06. 2019</a:t>
            </a:fld>
            <a:endParaRPr lang="sl-SI"/>
          </a:p>
        </p:txBody>
      </p:sp>
      <p:sp>
        <p:nvSpPr>
          <p:cNvPr id="4" name="4 Marcador de pie de página">
            <a:extLst>
              <a:ext uri="{FF2B5EF4-FFF2-40B4-BE49-F238E27FC236}">
                <a16:creationId xmlns:a16="http://schemas.microsoft.com/office/drawing/2014/main" id="{B82EFE5D-85F9-4943-B537-86C7AEB7E674}"/>
              </a:ext>
            </a:extLst>
          </p:cNvPr>
          <p:cNvSpPr>
            <a:spLocks noGrp="1"/>
          </p:cNvSpPr>
          <p:nvPr>
            <p:ph type="ftr" sz="quarter" idx="11"/>
          </p:nvPr>
        </p:nvSpPr>
        <p:spPr/>
        <p:txBody>
          <a:bodyPr/>
          <a:lstStyle>
            <a:lvl1pPr>
              <a:defRPr/>
            </a:lvl1pPr>
          </a:lstStyle>
          <a:p>
            <a:pPr>
              <a:defRPr/>
            </a:pPr>
            <a:endParaRPr lang="sl-SI"/>
          </a:p>
        </p:txBody>
      </p:sp>
      <p:sp>
        <p:nvSpPr>
          <p:cNvPr id="5" name="5 Marcador de número de diapositiva">
            <a:extLst>
              <a:ext uri="{FF2B5EF4-FFF2-40B4-BE49-F238E27FC236}">
                <a16:creationId xmlns:a16="http://schemas.microsoft.com/office/drawing/2014/main" id="{999D2EEE-290F-492D-AC13-3C052D1B19B6}"/>
              </a:ext>
            </a:extLst>
          </p:cNvPr>
          <p:cNvSpPr>
            <a:spLocks noGrp="1"/>
          </p:cNvSpPr>
          <p:nvPr>
            <p:ph type="sldNum" sz="quarter" idx="12"/>
          </p:nvPr>
        </p:nvSpPr>
        <p:spPr/>
        <p:txBody>
          <a:bodyPr/>
          <a:lstStyle>
            <a:lvl1pPr>
              <a:defRPr/>
            </a:lvl1pPr>
          </a:lstStyle>
          <a:p>
            <a:fld id="{8A9FA67E-3EE5-4F25-826F-E6AB6938A6B5}" type="slidenum">
              <a:rPr lang="sl-SI" altLang="sl-SI"/>
              <a:pPr/>
              <a:t>‹#›</a:t>
            </a:fld>
            <a:endParaRPr lang="sl-SI" altLang="sl-SI"/>
          </a:p>
        </p:txBody>
      </p:sp>
    </p:spTree>
    <p:extLst>
      <p:ext uri="{BB962C8B-B14F-4D97-AF65-F5344CB8AC3E}">
        <p14:creationId xmlns:p14="http://schemas.microsoft.com/office/powerpoint/2010/main" val="270927416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5A05F3B0-5038-45B9-825B-8C4ED62E1F99}"/>
              </a:ext>
            </a:extLst>
          </p:cNvPr>
          <p:cNvSpPr>
            <a:spLocks noGrp="1"/>
          </p:cNvSpPr>
          <p:nvPr>
            <p:ph type="dt" sz="half" idx="10"/>
          </p:nvPr>
        </p:nvSpPr>
        <p:spPr/>
        <p:txBody>
          <a:bodyPr/>
          <a:lstStyle>
            <a:lvl1pPr>
              <a:defRPr/>
            </a:lvl1pPr>
          </a:lstStyle>
          <a:p>
            <a:pPr>
              <a:defRPr/>
            </a:pPr>
            <a:fld id="{28420759-0CDB-4929-B45E-C67B7114B35E}" type="datetimeFigureOut">
              <a:rPr lang="sl-SI"/>
              <a:pPr>
                <a:defRPr/>
              </a:pPr>
              <a:t>3. 06. 2019</a:t>
            </a:fld>
            <a:endParaRPr lang="sl-SI"/>
          </a:p>
        </p:txBody>
      </p:sp>
      <p:sp>
        <p:nvSpPr>
          <p:cNvPr id="3" name="4 Marcador de pie de página">
            <a:extLst>
              <a:ext uri="{FF2B5EF4-FFF2-40B4-BE49-F238E27FC236}">
                <a16:creationId xmlns:a16="http://schemas.microsoft.com/office/drawing/2014/main" id="{04743C49-EF72-44C1-B03C-FE01D8DACD85}"/>
              </a:ext>
            </a:extLst>
          </p:cNvPr>
          <p:cNvSpPr>
            <a:spLocks noGrp="1"/>
          </p:cNvSpPr>
          <p:nvPr>
            <p:ph type="ftr" sz="quarter" idx="11"/>
          </p:nvPr>
        </p:nvSpPr>
        <p:spPr/>
        <p:txBody>
          <a:bodyPr/>
          <a:lstStyle>
            <a:lvl1pPr>
              <a:defRPr/>
            </a:lvl1pPr>
          </a:lstStyle>
          <a:p>
            <a:pPr>
              <a:defRPr/>
            </a:pPr>
            <a:endParaRPr lang="sl-SI"/>
          </a:p>
        </p:txBody>
      </p:sp>
      <p:sp>
        <p:nvSpPr>
          <p:cNvPr id="4" name="5 Marcador de número de diapositiva">
            <a:extLst>
              <a:ext uri="{FF2B5EF4-FFF2-40B4-BE49-F238E27FC236}">
                <a16:creationId xmlns:a16="http://schemas.microsoft.com/office/drawing/2014/main" id="{29F766C0-8C6D-43BA-8F6E-D96463649835}"/>
              </a:ext>
            </a:extLst>
          </p:cNvPr>
          <p:cNvSpPr>
            <a:spLocks noGrp="1"/>
          </p:cNvSpPr>
          <p:nvPr>
            <p:ph type="sldNum" sz="quarter" idx="12"/>
          </p:nvPr>
        </p:nvSpPr>
        <p:spPr/>
        <p:txBody>
          <a:bodyPr/>
          <a:lstStyle>
            <a:lvl1pPr>
              <a:defRPr/>
            </a:lvl1pPr>
          </a:lstStyle>
          <a:p>
            <a:fld id="{D1D586C7-72FA-42E4-8617-4724D1B83FD6}" type="slidenum">
              <a:rPr lang="sl-SI" altLang="sl-SI"/>
              <a:pPr/>
              <a:t>‹#›</a:t>
            </a:fld>
            <a:endParaRPr lang="sl-SI" altLang="sl-SI"/>
          </a:p>
        </p:txBody>
      </p:sp>
    </p:spTree>
    <p:extLst>
      <p:ext uri="{BB962C8B-B14F-4D97-AF65-F5344CB8AC3E}">
        <p14:creationId xmlns:p14="http://schemas.microsoft.com/office/powerpoint/2010/main" val="422130952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3 Marcador de fecha">
            <a:extLst>
              <a:ext uri="{FF2B5EF4-FFF2-40B4-BE49-F238E27FC236}">
                <a16:creationId xmlns:a16="http://schemas.microsoft.com/office/drawing/2014/main" id="{9F15CEC9-998B-480C-AB58-F36815374500}"/>
              </a:ext>
            </a:extLst>
          </p:cNvPr>
          <p:cNvSpPr>
            <a:spLocks noGrp="1"/>
          </p:cNvSpPr>
          <p:nvPr>
            <p:ph type="dt" sz="half" idx="10"/>
          </p:nvPr>
        </p:nvSpPr>
        <p:spPr/>
        <p:txBody>
          <a:bodyPr/>
          <a:lstStyle>
            <a:lvl1pPr>
              <a:defRPr/>
            </a:lvl1pPr>
          </a:lstStyle>
          <a:p>
            <a:pPr>
              <a:defRPr/>
            </a:pPr>
            <a:fld id="{8B74F509-84D0-4932-932C-F2AF2D40C1CE}" type="datetimeFigureOut">
              <a:rPr lang="sl-SI"/>
              <a:pPr>
                <a:defRPr/>
              </a:pPr>
              <a:t>3. 06. 2019</a:t>
            </a:fld>
            <a:endParaRPr lang="sl-SI"/>
          </a:p>
        </p:txBody>
      </p:sp>
      <p:sp>
        <p:nvSpPr>
          <p:cNvPr id="6" name="4 Marcador de pie de página">
            <a:extLst>
              <a:ext uri="{FF2B5EF4-FFF2-40B4-BE49-F238E27FC236}">
                <a16:creationId xmlns:a16="http://schemas.microsoft.com/office/drawing/2014/main" id="{739DE2AE-0ACF-4E3C-BB74-27F2210B4648}"/>
              </a:ext>
            </a:extLst>
          </p:cNvPr>
          <p:cNvSpPr>
            <a:spLocks noGrp="1"/>
          </p:cNvSpPr>
          <p:nvPr>
            <p:ph type="ftr" sz="quarter" idx="11"/>
          </p:nvPr>
        </p:nvSpPr>
        <p:spPr/>
        <p:txBody>
          <a:bodyPr/>
          <a:lstStyle>
            <a:lvl1pPr>
              <a:defRPr/>
            </a:lvl1pPr>
          </a:lstStyle>
          <a:p>
            <a:pPr>
              <a:defRPr/>
            </a:pPr>
            <a:endParaRPr lang="sl-SI"/>
          </a:p>
        </p:txBody>
      </p:sp>
      <p:sp>
        <p:nvSpPr>
          <p:cNvPr id="7" name="5 Marcador de número de diapositiva">
            <a:extLst>
              <a:ext uri="{FF2B5EF4-FFF2-40B4-BE49-F238E27FC236}">
                <a16:creationId xmlns:a16="http://schemas.microsoft.com/office/drawing/2014/main" id="{052FCBD4-9467-4C66-8105-A65657A31699}"/>
              </a:ext>
            </a:extLst>
          </p:cNvPr>
          <p:cNvSpPr>
            <a:spLocks noGrp="1"/>
          </p:cNvSpPr>
          <p:nvPr>
            <p:ph type="sldNum" sz="quarter" idx="12"/>
          </p:nvPr>
        </p:nvSpPr>
        <p:spPr/>
        <p:txBody>
          <a:bodyPr/>
          <a:lstStyle>
            <a:lvl1pPr>
              <a:defRPr/>
            </a:lvl1pPr>
          </a:lstStyle>
          <a:p>
            <a:fld id="{084C1097-B529-4C75-B9AF-A8E03EC5C823}" type="slidenum">
              <a:rPr lang="sl-SI" altLang="sl-SI"/>
              <a:pPr/>
              <a:t>‹#›</a:t>
            </a:fld>
            <a:endParaRPr lang="sl-SI" altLang="sl-SI"/>
          </a:p>
        </p:txBody>
      </p:sp>
    </p:spTree>
    <p:extLst>
      <p:ext uri="{BB962C8B-B14F-4D97-AF65-F5344CB8AC3E}">
        <p14:creationId xmlns:p14="http://schemas.microsoft.com/office/powerpoint/2010/main" val="153179121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s-UY"/>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s-UY"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3 Marcador de fecha">
            <a:extLst>
              <a:ext uri="{FF2B5EF4-FFF2-40B4-BE49-F238E27FC236}">
                <a16:creationId xmlns:a16="http://schemas.microsoft.com/office/drawing/2014/main" id="{ACCC3243-EF9B-4CC4-BA88-0B83C40C53C8}"/>
              </a:ext>
            </a:extLst>
          </p:cNvPr>
          <p:cNvSpPr>
            <a:spLocks noGrp="1"/>
          </p:cNvSpPr>
          <p:nvPr>
            <p:ph type="dt" sz="half" idx="10"/>
          </p:nvPr>
        </p:nvSpPr>
        <p:spPr/>
        <p:txBody>
          <a:bodyPr/>
          <a:lstStyle>
            <a:lvl1pPr>
              <a:defRPr/>
            </a:lvl1pPr>
          </a:lstStyle>
          <a:p>
            <a:pPr>
              <a:defRPr/>
            </a:pPr>
            <a:fld id="{1AB4F9F0-7FCA-4F31-A6B6-F272CF92F323}" type="datetimeFigureOut">
              <a:rPr lang="sl-SI"/>
              <a:pPr>
                <a:defRPr/>
              </a:pPr>
              <a:t>3. 06. 2019</a:t>
            </a:fld>
            <a:endParaRPr lang="sl-SI"/>
          </a:p>
        </p:txBody>
      </p:sp>
      <p:sp>
        <p:nvSpPr>
          <p:cNvPr id="6" name="4 Marcador de pie de página">
            <a:extLst>
              <a:ext uri="{FF2B5EF4-FFF2-40B4-BE49-F238E27FC236}">
                <a16:creationId xmlns:a16="http://schemas.microsoft.com/office/drawing/2014/main" id="{B609943F-341D-4EE0-A316-1F654C6E3EC2}"/>
              </a:ext>
            </a:extLst>
          </p:cNvPr>
          <p:cNvSpPr>
            <a:spLocks noGrp="1"/>
          </p:cNvSpPr>
          <p:nvPr>
            <p:ph type="ftr" sz="quarter" idx="11"/>
          </p:nvPr>
        </p:nvSpPr>
        <p:spPr/>
        <p:txBody>
          <a:bodyPr/>
          <a:lstStyle>
            <a:lvl1pPr>
              <a:defRPr/>
            </a:lvl1pPr>
          </a:lstStyle>
          <a:p>
            <a:pPr>
              <a:defRPr/>
            </a:pPr>
            <a:endParaRPr lang="sl-SI"/>
          </a:p>
        </p:txBody>
      </p:sp>
      <p:sp>
        <p:nvSpPr>
          <p:cNvPr id="7" name="5 Marcador de número de diapositiva">
            <a:extLst>
              <a:ext uri="{FF2B5EF4-FFF2-40B4-BE49-F238E27FC236}">
                <a16:creationId xmlns:a16="http://schemas.microsoft.com/office/drawing/2014/main" id="{3009A8AD-F809-4AD1-8261-05AA4BEC9D9D}"/>
              </a:ext>
            </a:extLst>
          </p:cNvPr>
          <p:cNvSpPr>
            <a:spLocks noGrp="1"/>
          </p:cNvSpPr>
          <p:nvPr>
            <p:ph type="sldNum" sz="quarter" idx="12"/>
          </p:nvPr>
        </p:nvSpPr>
        <p:spPr/>
        <p:txBody>
          <a:bodyPr/>
          <a:lstStyle>
            <a:lvl1pPr>
              <a:defRPr/>
            </a:lvl1pPr>
          </a:lstStyle>
          <a:p>
            <a:fld id="{B88DC797-4A2F-4E8C-91C6-D687EE86B577}" type="slidenum">
              <a:rPr lang="sl-SI" altLang="sl-SI"/>
              <a:pPr/>
              <a:t>‹#›</a:t>
            </a:fld>
            <a:endParaRPr lang="sl-SI" altLang="sl-SI"/>
          </a:p>
        </p:txBody>
      </p:sp>
    </p:spTree>
    <p:extLst>
      <p:ext uri="{BB962C8B-B14F-4D97-AF65-F5344CB8AC3E}">
        <p14:creationId xmlns:p14="http://schemas.microsoft.com/office/powerpoint/2010/main" val="65363292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6B42FF88-7AB9-496B-B36A-42861C5DB37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sl-SI"/>
              <a:t>Haga clic para modificar el estilo de título del patrón</a:t>
            </a:r>
            <a:endParaRPr lang="es-UY" altLang="sl-SI"/>
          </a:p>
        </p:txBody>
      </p:sp>
      <p:sp>
        <p:nvSpPr>
          <p:cNvPr id="1027" name="2 Marcador de texto">
            <a:extLst>
              <a:ext uri="{FF2B5EF4-FFF2-40B4-BE49-F238E27FC236}">
                <a16:creationId xmlns:a16="http://schemas.microsoft.com/office/drawing/2014/main" id="{2EB98317-D70F-4B8D-97FE-B41C21C5F8D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sl-SI"/>
              <a:t>Haga clic para modificar el estilo de texto del patrón</a:t>
            </a:r>
          </a:p>
          <a:p>
            <a:pPr lvl="1"/>
            <a:r>
              <a:rPr lang="es-ES" altLang="sl-SI"/>
              <a:t>Segundo nivel</a:t>
            </a:r>
          </a:p>
          <a:p>
            <a:pPr lvl="2"/>
            <a:r>
              <a:rPr lang="es-ES" altLang="sl-SI"/>
              <a:t>Tercer nivel</a:t>
            </a:r>
          </a:p>
          <a:p>
            <a:pPr lvl="3"/>
            <a:r>
              <a:rPr lang="es-ES" altLang="sl-SI"/>
              <a:t>Cuarto nivel</a:t>
            </a:r>
          </a:p>
          <a:p>
            <a:pPr lvl="4"/>
            <a:r>
              <a:rPr lang="es-ES" altLang="sl-SI"/>
              <a:t>Quinto nivel</a:t>
            </a:r>
            <a:endParaRPr lang="es-UY" altLang="sl-SI"/>
          </a:p>
        </p:txBody>
      </p:sp>
      <p:sp>
        <p:nvSpPr>
          <p:cNvPr id="4" name="3 Marcador de fecha">
            <a:extLst>
              <a:ext uri="{FF2B5EF4-FFF2-40B4-BE49-F238E27FC236}">
                <a16:creationId xmlns:a16="http://schemas.microsoft.com/office/drawing/2014/main" id="{99FE6514-F5B2-4C45-BC6D-86A714CADB9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6507C23-33A2-43CC-8449-2FEDA15999F6}" type="datetimeFigureOut">
              <a:rPr lang="sl-SI"/>
              <a:pPr>
                <a:defRPr/>
              </a:pPr>
              <a:t>3. 06. 2019</a:t>
            </a:fld>
            <a:endParaRPr lang="sl-SI"/>
          </a:p>
        </p:txBody>
      </p:sp>
      <p:sp>
        <p:nvSpPr>
          <p:cNvPr id="5" name="4 Marcador de pie de página">
            <a:extLst>
              <a:ext uri="{FF2B5EF4-FFF2-40B4-BE49-F238E27FC236}">
                <a16:creationId xmlns:a16="http://schemas.microsoft.com/office/drawing/2014/main" id="{BA405074-83E7-4947-955B-8D2F0D0F7F9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5 Marcador de número de diapositiva">
            <a:extLst>
              <a:ext uri="{FF2B5EF4-FFF2-40B4-BE49-F238E27FC236}">
                <a16:creationId xmlns:a16="http://schemas.microsoft.com/office/drawing/2014/main" id="{A469D795-67B8-446E-8045-88191B5A4F7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895B79A-B362-47B4-B212-50B43C6BA0D6}"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s-sers.mb.edus.si/gradiva/w3/slo/041_njega_ni/02_obravnava.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2E95638-8693-450B-BB32-D088BCC8C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260350"/>
            <a:ext cx="3414712"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1">
            <a:extLst>
              <a:ext uri="{FF2B5EF4-FFF2-40B4-BE49-F238E27FC236}">
                <a16:creationId xmlns:a16="http://schemas.microsoft.com/office/drawing/2014/main" id="{40BD07F8-192D-4772-88E0-1B6D9505411E}"/>
              </a:ext>
            </a:extLst>
          </p:cNvPr>
          <p:cNvSpPr>
            <a:spLocks noGrp="1"/>
          </p:cNvSpPr>
          <p:nvPr>
            <p:ph type="ctrTitle"/>
          </p:nvPr>
        </p:nvSpPr>
        <p:spPr>
          <a:xfrm>
            <a:off x="-484188" y="1125538"/>
            <a:ext cx="7772401" cy="1470025"/>
          </a:xfrm>
        </p:spPr>
        <p:txBody>
          <a:bodyPr/>
          <a:lstStyle/>
          <a:p>
            <a:r>
              <a:rPr lang="sl-SI" altLang="sl-SI" b="1"/>
              <a:t>Simon Gregorčič</a:t>
            </a:r>
          </a:p>
        </p:txBody>
      </p:sp>
      <p:sp>
        <p:nvSpPr>
          <p:cNvPr id="2052" name="Subtitle 2">
            <a:extLst>
              <a:ext uri="{FF2B5EF4-FFF2-40B4-BE49-F238E27FC236}">
                <a16:creationId xmlns:a16="http://schemas.microsoft.com/office/drawing/2014/main" id="{B2FA8B54-75DB-41CF-B30F-AC8984A7A894}"/>
              </a:ext>
            </a:extLst>
          </p:cNvPr>
          <p:cNvSpPr>
            <a:spLocks noGrp="1"/>
          </p:cNvSpPr>
          <p:nvPr>
            <p:ph type="subTitle" idx="1"/>
          </p:nvPr>
        </p:nvSpPr>
        <p:spPr>
          <a:xfrm>
            <a:off x="179388" y="2365375"/>
            <a:ext cx="6400800" cy="1752600"/>
          </a:xfrm>
        </p:spPr>
        <p:txBody>
          <a:bodyPr/>
          <a:lstStyle/>
          <a:p>
            <a:r>
              <a:rPr lang="sl-SI" altLang="sl-SI" b="1">
                <a:solidFill>
                  <a:schemeClr val="tx1"/>
                </a:solidFill>
              </a:rPr>
              <a:t>(Goriški slavček)</a:t>
            </a:r>
          </a:p>
        </p:txBody>
      </p:sp>
      <p:pic>
        <p:nvPicPr>
          <p:cNvPr id="2053" name="Picture 4" descr="http://fc03.deviantart.net/fs70/i/2014/059/c/4/derpy_nerd_by_shyview-d78e6c1.png">
            <a:extLst>
              <a:ext uri="{FF2B5EF4-FFF2-40B4-BE49-F238E27FC236}">
                <a16:creationId xmlns:a16="http://schemas.microsoft.com/office/drawing/2014/main" id="{16503E26-CC9C-4437-A656-163812717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665538"/>
            <a:ext cx="3570288"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5F11616-5A05-4C1E-8637-0E7217EE6C23}"/>
              </a:ext>
            </a:extLst>
          </p:cNvPr>
          <p:cNvSpPr>
            <a:spLocks noGrp="1"/>
          </p:cNvSpPr>
          <p:nvPr>
            <p:ph type="title"/>
          </p:nvPr>
        </p:nvSpPr>
        <p:spPr/>
        <p:txBody>
          <a:bodyPr/>
          <a:lstStyle/>
          <a:p>
            <a:r>
              <a:rPr lang="sl-SI" altLang="sl-SI" b="1"/>
              <a:t>Zgradba pesmi:</a:t>
            </a:r>
          </a:p>
        </p:txBody>
      </p:sp>
      <p:sp>
        <p:nvSpPr>
          <p:cNvPr id="3" name="Content Placeholder 2">
            <a:extLst>
              <a:ext uri="{FF2B5EF4-FFF2-40B4-BE49-F238E27FC236}">
                <a16:creationId xmlns:a16="http://schemas.microsoft.com/office/drawing/2014/main" id="{E6EB909C-85BB-44CC-8CE9-465267F67123}"/>
              </a:ext>
            </a:extLst>
          </p:cNvPr>
          <p:cNvSpPr>
            <a:spLocks noGrp="1"/>
          </p:cNvSpPr>
          <p:nvPr>
            <p:ph idx="1"/>
          </p:nvPr>
        </p:nvSpPr>
        <p:spPr/>
        <p:txBody>
          <a:bodyPr>
            <a:normAutofit fontScale="85000" lnSpcReduction="20000"/>
          </a:bodyPr>
          <a:lstStyle/>
          <a:p>
            <a:pPr>
              <a:buFont typeface="Arial" charset="0"/>
              <a:buChar char="•"/>
              <a:defRPr/>
            </a:pPr>
            <a:r>
              <a:rPr lang="sl-SI" dirty="0"/>
              <a:t>V pesmi najdemo dve vrsti </a:t>
            </a:r>
            <a:r>
              <a:rPr lang="sl-SI" b="1" dirty="0"/>
              <a:t>rime </a:t>
            </a:r>
            <a:r>
              <a:rPr lang="sl-SI" dirty="0"/>
              <a:t>:</a:t>
            </a:r>
          </a:p>
          <a:p>
            <a:pPr marL="0" indent="0">
              <a:buFont typeface="Arial" charset="0"/>
              <a:buNone/>
              <a:defRPr/>
            </a:pPr>
            <a:endParaRPr lang="sl-SI" dirty="0"/>
          </a:p>
          <a:p>
            <a:pPr marL="0" indent="0">
              <a:buFont typeface="Arial" charset="0"/>
              <a:buNone/>
              <a:defRPr/>
            </a:pPr>
            <a:r>
              <a:rPr lang="sl-SI" dirty="0"/>
              <a:t>Krasná si, bistra hči planin,        a  </a:t>
            </a:r>
            <a:br>
              <a:rPr lang="sl-SI" dirty="0"/>
            </a:br>
            <a:r>
              <a:rPr lang="sl-SI" dirty="0"/>
              <a:t>brdka v </a:t>
            </a:r>
            <a:r>
              <a:rPr lang="sl-SI" dirty="0" err="1"/>
              <a:t>prirodni</a:t>
            </a:r>
            <a:r>
              <a:rPr lang="sl-SI" dirty="0"/>
              <a:t> si lepoti,          b           </a:t>
            </a:r>
            <a:r>
              <a:rPr lang="sl-SI" b="1" dirty="0"/>
              <a:t>PRESTOPNA RIMA</a:t>
            </a:r>
            <a:br>
              <a:rPr lang="sl-SI" dirty="0"/>
            </a:br>
            <a:r>
              <a:rPr lang="sl-SI" dirty="0"/>
              <a:t>ko ti prozornih globočin             a</a:t>
            </a:r>
            <a:br>
              <a:rPr lang="sl-SI" dirty="0"/>
            </a:br>
            <a:r>
              <a:rPr lang="sl-SI" dirty="0"/>
              <a:t>nevihte temne srd ne moti,      b </a:t>
            </a:r>
            <a:br>
              <a:rPr lang="sl-SI" dirty="0"/>
            </a:br>
            <a:endParaRPr lang="sl-SI" dirty="0"/>
          </a:p>
          <a:p>
            <a:pPr marL="0" indent="0">
              <a:buFont typeface="Arial" charset="0"/>
              <a:buNone/>
              <a:defRPr/>
            </a:pPr>
            <a:r>
              <a:rPr lang="sl-SI" dirty="0"/>
              <a:t>Rad gledam ti v valove bodre,   a</a:t>
            </a:r>
            <a:br>
              <a:rPr lang="sl-SI" dirty="0"/>
            </a:br>
            <a:r>
              <a:rPr lang="sl-SI" dirty="0"/>
              <a:t>valove te zeleno-modre;             a          </a:t>
            </a:r>
            <a:r>
              <a:rPr lang="sl-SI" b="1" dirty="0"/>
              <a:t>ZAPOREDNA RIMA</a:t>
            </a:r>
            <a:br>
              <a:rPr lang="sl-SI" dirty="0"/>
            </a:br>
            <a:r>
              <a:rPr lang="sl-SI" dirty="0"/>
              <a:t>temna zelen planinskih trav       b</a:t>
            </a:r>
            <a:br>
              <a:rPr lang="sl-SI" dirty="0"/>
            </a:br>
            <a:r>
              <a:rPr lang="sl-SI" dirty="0"/>
              <a:t>in vedra višnjevost višav             b</a:t>
            </a:r>
            <a:br>
              <a:rPr lang="sl-SI" dirty="0"/>
            </a:br>
            <a:endParaRPr lang="sl-SI" dirty="0"/>
          </a:p>
        </p:txBody>
      </p:sp>
      <p:sp>
        <p:nvSpPr>
          <p:cNvPr id="4" name="Right Brace 3">
            <a:extLst>
              <a:ext uri="{FF2B5EF4-FFF2-40B4-BE49-F238E27FC236}">
                <a16:creationId xmlns:a16="http://schemas.microsoft.com/office/drawing/2014/main" id="{215204F9-D567-49BF-9A0E-4CB54DD5AF60}"/>
              </a:ext>
            </a:extLst>
          </p:cNvPr>
          <p:cNvSpPr/>
          <p:nvPr/>
        </p:nvSpPr>
        <p:spPr>
          <a:xfrm>
            <a:off x="5008563" y="2276475"/>
            <a:ext cx="576262" cy="143986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sl-SI"/>
          </a:p>
        </p:txBody>
      </p:sp>
      <p:sp>
        <p:nvSpPr>
          <p:cNvPr id="5" name="Right Brace 4">
            <a:extLst>
              <a:ext uri="{FF2B5EF4-FFF2-40B4-BE49-F238E27FC236}">
                <a16:creationId xmlns:a16="http://schemas.microsoft.com/office/drawing/2014/main" id="{FB1B5E04-BFD2-4CE8-8149-45D6A156CDCC}"/>
              </a:ext>
            </a:extLst>
          </p:cNvPr>
          <p:cNvSpPr/>
          <p:nvPr/>
        </p:nvSpPr>
        <p:spPr>
          <a:xfrm>
            <a:off x="5154613" y="4005263"/>
            <a:ext cx="576262" cy="143986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sl-SI"/>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6BF364-7E09-4CF9-83F5-980EE890453B}"/>
              </a:ext>
            </a:extLst>
          </p:cNvPr>
          <p:cNvSpPr>
            <a:spLocks noGrp="1"/>
          </p:cNvSpPr>
          <p:nvPr>
            <p:ph idx="1"/>
          </p:nvPr>
        </p:nvSpPr>
        <p:spPr>
          <a:xfrm>
            <a:off x="468313" y="620713"/>
            <a:ext cx="8229600" cy="4525962"/>
          </a:xfrm>
        </p:spPr>
        <p:txBody>
          <a:bodyPr>
            <a:normAutofit fontScale="92500" lnSpcReduction="10000"/>
          </a:bodyPr>
          <a:lstStyle/>
          <a:p>
            <a:pPr>
              <a:buFont typeface="Arial" charset="0"/>
              <a:buChar char="•"/>
              <a:defRPr/>
            </a:pPr>
            <a:r>
              <a:rPr lang="sl-SI" sz="2400" b="1" u="sng" dirty="0"/>
              <a:t>Refren:</a:t>
            </a:r>
          </a:p>
          <a:p>
            <a:pPr marL="0" indent="0">
              <a:buFont typeface="Arial" charset="0"/>
              <a:buNone/>
              <a:defRPr/>
            </a:pPr>
            <a:r>
              <a:rPr lang="sl-SI" sz="2400" i="1" dirty="0"/>
              <a:t>Krasná si, bistra hči planin</a:t>
            </a:r>
          </a:p>
          <a:p>
            <a:pPr marL="0" indent="0">
              <a:buFont typeface="Arial" charset="0"/>
              <a:buNone/>
              <a:defRPr/>
            </a:pPr>
            <a:endParaRPr lang="sl-SI" sz="2400" dirty="0"/>
          </a:p>
          <a:p>
            <a:pPr marL="0" indent="0">
              <a:buFont typeface="Arial" charset="0"/>
              <a:buNone/>
              <a:defRPr/>
            </a:pPr>
            <a:r>
              <a:rPr lang="sl-SI" sz="2400" dirty="0"/>
              <a:t>Refren ali pripev imenujemo ponavljanje besed ali besednih zvez na koncu raznih verzov ali kitic - je neke vrste odmev. </a:t>
            </a:r>
            <a:r>
              <a:rPr lang="sl-SI" sz="2400" dirty="0" err="1"/>
              <a:t>Ponavadi</a:t>
            </a:r>
            <a:r>
              <a:rPr lang="sl-SI" sz="2400" dirty="0"/>
              <a:t> izraža glavno misel.</a:t>
            </a:r>
          </a:p>
          <a:p>
            <a:pPr marL="0" indent="0">
              <a:buFont typeface="Arial" charset="0"/>
              <a:buNone/>
              <a:defRPr/>
            </a:pPr>
            <a:endParaRPr lang="sl-SI" sz="2400" dirty="0"/>
          </a:p>
          <a:p>
            <a:pPr>
              <a:buFont typeface="Arial" charset="0"/>
              <a:buChar char="•"/>
              <a:defRPr/>
            </a:pPr>
            <a:r>
              <a:rPr lang="sl-SI" sz="2400" b="1" u="sng" dirty="0"/>
              <a:t>Inverzija: </a:t>
            </a:r>
          </a:p>
          <a:p>
            <a:pPr marL="0" indent="0">
              <a:buFont typeface="Arial" charset="0"/>
              <a:buNone/>
              <a:defRPr/>
            </a:pPr>
            <a:r>
              <a:rPr lang="sl-SI" sz="2400" i="1" dirty="0"/>
              <a:t>nevihte temne srd ne moti</a:t>
            </a:r>
          </a:p>
          <a:p>
            <a:pPr marL="0" indent="0">
              <a:buFont typeface="Arial" charset="0"/>
              <a:buNone/>
              <a:defRPr/>
            </a:pPr>
            <a:endParaRPr lang="sl-SI" sz="2400" i="1" dirty="0"/>
          </a:p>
          <a:p>
            <a:pPr marL="0" indent="0">
              <a:buFont typeface="Arial" charset="0"/>
              <a:buNone/>
              <a:defRPr/>
            </a:pPr>
            <a:r>
              <a:rPr lang="sl-SI" sz="2400" dirty="0"/>
              <a:t>Inverzija je kakor koli spremenjen stalni besedni red, je obrnjeni besedni red - zelo pogosto v pesmi.</a:t>
            </a:r>
          </a:p>
          <a:p>
            <a:pPr marL="0" indent="0">
              <a:buFont typeface="Arial" charset="0"/>
              <a:buNone/>
              <a:defRPr/>
            </a:pPr>
            <a:endParaRPr lang="sl-SI" b="1" dirty="0"/>
          </a:p>
        </p:txBody>
      </p:sp>
      <p:pic>
        <p:nvPicPr>
          <p:cNvPr id="12291" name="Picture 2">
            <a:extLst>
              <a:ext uri="{FF2B5EF4-FFF2-40B4-BE49-F238E27FC236}">
                <a16:creationId xmlns:a16="http://schemas.microsoft.com/office/drawing/2014/main" id="{3CEE365C-A34E-4071-81D9-A5A59C3B3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4652963"/>
            <a:ext cx="2633663" cy="197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7209B3-D4FD-4287-8388-5D0309DC45BB}"/>
              </a:ext>
            </a:extLst>
          </p:cNvPr>
          <p:cNvSpPr>
            <a:spLocks noGrp="1"/>
          </p:cNvSpPr>
          <p:nvPr>
            <p:ph idx="1"/>
          </p:nvPr>
        </p:nvSpPr>
        <p:spPr>
          <a:xfrm>
            <a:off x="539750" y="1052513"/>
            <a:ext cx="8229600" cy="4525962"/>
          </a:xfrm>
        </p:spPr>
        <p:txBody>
          <a:bodyPr>
            <a:normAutofit lnSpcReduction="10000"/>
          </a:bodyPr>
          <a:lstStyle/>
          <a:p>
            <a:pPr>
              <a:buFont typeface="Arial" charset="0"/>
              <a:buChar char="•"/>
              <a:defRPr/>
            </a:pPr>
            <a:r>
              <a:rPr lang="sl-SI" sz="2400" b="1" u="sng" dirty="0"/>
              <a:t>Okrasni pridevniki:</a:t>
            </a:r>
          </a:p>
          <a:p>
            <a:pPr marL="0" indent="0">
              <a:buFont typeface="Arial" charset="0"/>
              <a:buNone/>
              <a:defRPr/>
            </a:pPr>
            <a:r>
              <a:rPr lang="sl-SI" sz="2400" dirty="0"/>
              <a:t>na rosah </a:t>
            </a:r>
            <a:r>
              <a:rPr lang="sl-SI" sz="2400" i="1" dirty="0"/>
              <a:t>sinjega</a:t>
            </a:r>
            <a:r>
              <a:rPr lang="sl-SI" sz="2400" b="1" dirty="0"/>
              <a:t> </a:t>
            </a:r>
            <a:r>
              <a:rPr lang="sl-SI" sz="2400" dirty="0"/>
              <a:t>neba</a:t>
            </a:r>
          </a:p>
          <a:p>
            <a:pPr marL="0" indent="0">
              <a:buFont typeface="Arial" charset="0"/>
              <a:buNone/>
              <a:defRPr/>
            </a:pPr>
            <a:endParaRPr lang="sl-SI" sz="2400" b="1" dirty="0"/>
          </a:p>
          <a:p>
            <a:pPr>
              <a:buFont typeface="Arial" charset="0"/>
              <a:buChar char="•"/>
              <a:defRPr/>
            </a:pPr>
            <a:r>
              <a:rPr lang="sl-SI" sz="2400" b="1" u="sng" dirty="0"/>
              <a:t>Poosebitev ali personifikacija</a:t>
            </a:r>
          </a:p>
          <a:p>
            <a:pPr marL="0" indent="0">
              <a:buFont typeface="Arial" charset="0"/>
              <a:buNone/>
              <a:defRPr/>
            </a:pPr>
            <a:r>
              <a:rPr lang="sl-SI" sz="2400" i="1" dirty="0"/>
              <a:t>lepoto ti si pila</a:t>
            </a:r>
          </a:p>
          <a:p>
            <a:pPr marL="0" indent="0">
              <a:buFont typeface="Arial" charset="0"/>
              <a:buNone/>
              <a:defRPr/>
            </a:pPr>
            <a:endParaRPr lang="sl-SI" sz="2400" i="1" dirty="0"/>
          </a:p>
          <a:p>
            <a:pPr marL="0" indent="0">
              <a:buFont typeface="Arial" charset="0"/>
              <a:buNone/>
              <a:defRPr/>
            </a:pPr>
            <a:r>
              <a:rPr lang="sl-SI" sz="2400" dirty="0"/>
              <a:t>Poosebitev ali personifikacija – pesnik poosebi predmete in jim da človeške lastnosti.</a:t>
            </a:r>
          </a:p>
          <a:p>
            <a:pPr marL="0" indent="0">
              <a:buFont typeface="Arial" charset="0"/>
              <a:buNone/>
              <a:defRPr/>
            </a:pPr>
            <a:endParaRPr lang="sl-SI" sz="2400" dirty="0"/>
          </a:p>
          <a:p>
            <a:pPr>
              <a:buFont typeface="Arial" charset="0"/>
              <a:buChar char="•"/>
              <a:defRPr/>
            </a:pPr>
            <a:r>
              <a:rPr lang="sl-SI" sz="2400" b="1" u="sng" dirty="0"/>
              <a:t>Pretiravanje ali hiperbola</a:t>
            </a:r>
          </a:p>
          <a:p>
            <a:pPr marL="0" indent="0">
              <a:buFont typeface="Arial" charset="0"/>
              <a:buNone/>
              <a:defRPr/>
            </a:pPr>
            <a:r>
              <a:rPr lang="sl-SI" sz="2400" i="1" dirty="0"/>
              <a:t>in dež krvav in solz potok</a:t>
            </a:r>
          </a:p>
          <a:p>
            <a:pPr marL="0" indent="0">
              <a:buFont typeface="Arial" charset="0"/>
              <a:buNone/>
              <a:defRPr/>
            </a:pPr>
            <a:endParaRPr lang="sl-SI" sz="2000" dirty="0"/>
          </a:p>
          <a:p>
            <a:pPr marL="0" indent="0">
              <a:buFont typeface="Arial" charset="0"/>
              <a:buNone/>
              <a:defRPr/>
            </a:pPr>
            <a:endParaRPr lang="sl-SI" sz="2000" b="1" dirty="0"/>
          </a:p>
          <a:p>
            <a:pPr marL="0" indent="0">
              <a:buFont typeface="Arial" charset="0"/>
              <a:buNone/>
              <a:defRPr/>
            </a:pPr>
            <a:endParaRPr lang="sl-SI" sz="2400" b="1" dirty="0"/>
          </a:p>
        </p:txBody>
      </p:sp>
      <p:pic>
        <p:nvPicPr>
          <p:cNvPr id="13315" name="Picture 3">
            <a:extLst>
              <a:ext uri="{FF2B5EF4-FFF2-40B4-BE49-F238E27FC236}">
                <a16:creationId xmlns:a16="http://schemas.microsoft.com/office/drawing/2014/main" id="{E47E5CA3-81B0-44C9-95FD-F960F71A6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4005263"/>
            <a:ext cx="4573588" cy="257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D08D6A-CFE8-4D5F-9EDD-6E0929698D10}"/>
              </a:ext>
            </a:extLst>
          </p:cNvPr>
          <p:cNvSpPr>
            <a:spLocks noGrp="1"/>
          </p:cNvSpPr>
          <p:nvPr>
            <p:ph idx="1"/>
          </p:nvPr>
        </p:nvSpPr>
        <p:spPr>
          <a:xfrm>
            <a:off x="457200" y="1052513"/>
            <a:ext cx="8229600" cy="5073650"/>
          </a:xfrm>
        </p:spPr>
        <p:txBody>
          <a:bodyPr>
            <a:normAutofit fontScale="92500"/>
          </a:bodyPr>
          <a:lstStyle/>
          <a:p>
            <a:pPr>
              <a:buFont typeface="Arial" charset="0"/>
              <a:buChar char="•"/>
              <a:defRPr/>
            </a:pPr>
            <a:r>
              <a:rPr lang="sl-SI" sz="2400" b="1" u="sng" dirty="0"/>
              <a:t>Nagovor ali </a:t>
            </a:r>
            <a:r>
              <a:rPr lang="sl-SI" sz="2400" b="1" u="sng" dirty="0" err="1"/>
              <a:t>apostrofa</a:t>
            </a:r>
            <a:r>
              <a:rPr lang="sl-SI" sz="2400" b="1" u="sng" dirty="0"/>
              <a:t>:</a:t>
            </a:r>
          </a:p>
          <a:p>
            <a:pPr marL="0" indent="0">
              <a:buFont typeface="Arial" charset="0"/>
              <a:buNone/>
              <a:defRPr/>
            </a:pPr>
            <a:r>
              <a:rPr lang="sl-SI" sz="2400" i="1" dirty="0"/>
              <a:t>Ti meni si predraga znanka!</a:t>
            </a:r>
          </a:p>
          <a:p>
            <a:pPr marL="0" indent="0">
              <a:buFont typeface="Arial" charset="0"/>
              <a:buNone/>
              <a:defRPr/>
            </a:pPr>
            <a:endParaRPr lang="sl-SI" sz="2400" dirty="0"/>
          </a:p>
          <a:p>
            <a:pPr marL="0" indent="0">
              <a:buFont typeface="Arial" charset="0"/>
              <a:buNone/>
              <a:defRPr/>
            </a:pPr>
            <a:r>
              <a:rPr lang="sl-SI" sz="2400" dirty="0"/>
              <a:t>Nagovor ali </a:t>
            </a:r>
            <a:r>
              <a:rPr lang="sl-SI" sz="2400" dirty="0" err="1"/>
              <a:t>apostrofa</a:t>
            </a:r>
            <a:r>
              <a:rPr lang="sl-SI" sz="2400" dirty="0"/>
              <a:t> - ogovarjanje odsotnih ali umrlih oseb, stvari, rastlin in živali kot da so pred ustvarjalcem ali kot da so žive.</a:t>
            </a:r>
          </a:p>
          <a:p>
            <a:pPr marL="0" indent="0">
              <a:buFont typeface="Arial" charset="0"/>
              <a:buNone/>
              <a:defRPr/>
            </a:pPr>
            <a:endParaRPr lang="sl-SI" sz="2400" dirty="0"/>
          </a:p>
          <a:p>
            <a:pPr>
              <a:buFont typeface="Arial" charset="0"/>
              <a:buChar char="•"/>
              <a:defRPr/>
            </a:pPr>
            <a:r>
              <a:rPr lang="sl-SI" sz="2400" b="1" u="sng" dirty="0"/>
              <a:t>Retorično ali govorniško vprašanje:</a:t>
            </a:r>
          </a:p>
          <a:p>
            <a:pPr marL="0" indent="0">
              <a:buFont typeface="Arial" charset="0"/>
              <a:buNone/>
              <a:defRPr/>
            </a:pPr>
            <a:r>
              <a:rPr lang="sl-SI" sz="2400" i="1" dirty="0"/>
              <a:t>Mar veš, da tečeš tik grobov,</a:t>
            </a:r>
            <a:br>
              <a:rPr lang="sl-SI" sz="2400" i="1" dirty="0"/>
            </a:br>
            <a:r>
              <a:rPr lang="sl-SI" sz="2400" i="1" dirty="0"/>
              <a:t>grobov slovenskega domovja? </a:t>
            </a:r>
          </a:p>
          <a:p>
            <a:pPr marL="0" indent="0">
              <a:buFont typeface="Arial" charset="0"/>
              <a:buNone/>
              <a:defRPr/>
            </a:pPr>
            <a:endParaRPr lang="sl-SI" sz="2400" b="1" dirty="0"/>
          </a:p>
          <a:p>
            <a:pPr marL="0" indent="0">
              <a:buFont typeface="Arial" charset="0"/>
              <a:buNone/>
              <a:defRPr/>
            </a:pPr>
            <a:r>
              <a:rPr lang="sl-SI" sz="2400" dirty="0"/>
              <a:t>Retorično ali govorniško vprašanje je vprašanje, kjer je odgovor že vnaprej znan, skuša le vzbuditi določene občutke. Nanj odgovora ne pričakujemo.</a:t>
            </a:r>
          </a:p>
          <a:p>
            <a:pPr marL="0" indent="0">
              <a:buFont typeface="Arial" charset="0"/>
              <a:buNone/>
              <a:defRPr/>
            </a:pPr>
            <a:endParaRPr lang="sl-SI" sz="2000" b="1" dirty="0"/>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EF5F72-C297-4882-B9C1-78F63064F3E5}"/>
              </a:ext>
            </a:extLst>
          </p:cNvPr>
          <p:cNvSpPr>
            <a:spLocks noGrp="1"/>
          </p:cNvSpPr>
          <p:nvPr>
            <p:ph idx="1"/>
          </p:nvPr>
        </p:nvSpPr>
        <p:spPr>
          <a:xfrm>
            <a:off x="468313" y="836613"/>
            <a:ext cx="8229600" cy="5400675"/>
          </a:xfrm>
        </p:spPr>
        <p:txBody>
          <a:bodyPr>
            <a:normAutofit/>
          </a:bodyPr>
          <a:lstStyle/>
          <a:p>
            <a:pPr>
              <a:buFont typeface="Arial" charset="0"/>
              <a:buChar char="•"/>
              <a:defRPr/>
            </a:pPr>
            <a:r>
              <a:rPr lang="sl-SI" sz="2400" b="1" u="sng" dirty="0"/>
              <a:t>Anafora:</a:t>
            </a:r>
          </a:p>
          <a:p>
            <a:pPr marL="0" indent="0">
              <a:buFont typeface="Arial" charset="0"/>
              <a:buNone/>
              <a:defRPr/>
            </a:pPr>
            <a:r>
              <a:rPr lang="sl-SI" sz="2400" i="1" dirty="0"/>
              <a:t>kar</a:t>
            </a:r>
            <a:r>
              <a:rPr lang="sl-SI" sz="2400" dirty="0"/>
              <a:t> vode v tvojih bo planinah,</a:t>
            </a:r>
            <a:br>
              <a:rPr lang="sl-SI" sz="2400" dirty="0"/>
            </a:br>
            <a:r>
              <a:rPr lang="sl-SI" sz="2400" i="1" dirty="0"/>
              <a:t>kar</a:t>
            </a:r>
            <a:r>
              <a:rPr lang="sl-SI" sz="2400" dirty="0"/>
              <a:t> bode v cvetnih je ravninah,</a:t>
            </a:r>
          </a:p>
          <a:p>
            <a:pPr marL="0" indent="0">
              <a:buFont typeface="Arial" charset="0"/>
              <a:buNone/>
              <a:defRPr/>
            </a:pPr>
            <a:br>
              <a:rPr lang="sl-SI" sz="2400" dirty="0"/>
            </a:br>
            <a:r>
              <a:rPr lang="sl-SI" sz="2400" dirty="0"/>
              <a:t>Anafora je ponavljanje besed ali besednih zvez na začetku zaporednih verzov ali stavkov.</a:t>
            </a:r>
          </a:p>
          <a:p>
            <a:pPr marL="0" indent="0">
              <a:buFont typeface="Arial" charset="0"/>
              <a:buNone/>
              <a:defRPr/>
            </a:pPr>
            <a:endParaRPr lang="sl-SI" sz="2400" dirty="0"/>
          </a:p>
          <a:p>
            <a:pPr>
              <a:buFont typeface="Arial" charset="0"/>
              <a:buChar char="•"/>
              <a:defRPr/>
            </a:pPr>
            <a:r>
              <a:rPr lang="sl-SI" sz="2400" b="1" u="sng" dirty="0"/>
              <a:t>Primera ali komparacija:</a:t>
            </a:r>
          </a:p>
          <a:p>
            <a:pPr marL="0" indent="0">
              <a:buFont typeface="Arial" charset="0"/>
              <a:buNone/>
              <a:defRPr/>
            </a:pPr>
            <a:r>
              <a:rPr lang="sl-SI" sz="2400" i="1" dirty="0"/>
              <a:t>in jasna si ko gorski zrak</a:t>
            </a:r>
          </a:p>
          <a:p>
            <a:pPr marL="0" indent="0">
              <a:buFont typeface="Arial" charset="0"/>
              <a:buNone/>
              <a:defRPr/>
            </a:pPr>
            <a:endParaRPr lang="sl-SI" sz="2400" b="1" dirty="0"/>
          </a:p>
          <a:p>
            <a:pPr>
              <a:buFont typeface="Arial" charset="0"/>
              <a:buChar char="•"/>
              <a:defRPr/>
            </a:pPr>
            <a:r>
              <a:rPr lang="sl-SI" sz="2400" b="1" u="sng" dirty="0"/>
              <a:t>Aliteracija:</a:t>
            </a:r>
          </a:p>
          <a:p>
            <a:pPr marL="0" indent="0">
              <a:buFont typeface="Arial" charset="0"/>
              <a:buNone/>
              <a:defRPr/>
            </a:pPr>
            <a:r>
              <a:rPr lang="sl-SI" sz="2400" dirty="0"/>
              <a:t>in </a:t>
            </a:r>
            <a:r>
              <a:rPr lang="sl-SI" sz="2400" dirty="0">
                <a:solidFill>
                  <a:srgbClr val="FF0000"/>
                </a:solidFill>
              </a:rPr>
              <a:t>v</a:t>
            </a:r>
            <a:r>
              <a:rPr lang="sl-SI" sz="2400" dirty="0"/>
              <a:t>edra </a:t>
            </a:r>
            <a:r>
              <a:rPr lang="sl-SI" sz="2400" dirty="0">
                <a:solidFill>
                  <a:srgbClr val="FF0000"/>
                </a:solidFill>
                <a:effectLst>
                  <a:outerShdw blurRad="50800" dist="50800" dir="5400000" sx="1000" sy="1000" algn="ctr" rotWithShape="0">
                    <a:srgbClr val="FFFF00"/>
                  </a:outerShdw>
                </a:effectLst>
              </a:rPr>
              <a:t>v</a:t>
            </a:r>
            <a:r>
              <a:rPr lang="sl-SI" sz="2400" dirty="0"/>
              <a:t>išnjevost </a:t>
            </a:r>
            <a:r>
              <a:rPr lang="sl-SI" sz="2400" dirty="0">
                <a:solidFill>
                  <a:srgbClr val="FF0000"/>
                </a:solidFill>
              </a:rPr>
              <a:t>v</a:t>
            </a:r>
            <a:r>
              <a:rPr lang="sl-SI" sz="2400" dirty="0"/>
              <a:t>išav           </a:t>
            </a:r>
            <a:r>
              <a:rPr lang="sl-SI" sz="2400" b="1" dirty="0"/>
              <a:t>  </a:t>
            </a:r>
            <a:endParaRPr lang="sl-SI" sz="2400" dirty="0"/>
          </a:p>
          <a:p>
            <a:pPr marL="0" indent="0">
              <a:buFont typeface="Arial" charset="0"/>
              <a:buNone/>
              <a:defRPr/>
            </a:pPr>
            <a:endParaRPr lang="sl-SI" sz="2000" dirty="0"/>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A966D1A-6AA1-4D06-A82D-B048DF1D1416}"/>
              </a:ext>
            </a:extLst>
          </p:cNvPr>
          <p:cNvSpPr>
            <a:spLocks noGrp="1"/>
          </p:cNvSpPr>
          <p:nvPr>
            <p:ph type="title"/>
          </p:nvPr>
        </p:nvSpPr>
        <p:spPr/>
        <p:txBody>
          <a:bodyPr/>
          <a:lstStyle/>
          <a:p>
            <a:r>
              <a:rPr lang="sl-SI" altLang="sl-SI" b="1"/>
              <a:t>Človeka nikar</a:t>
            </a:r>
          </a:p>
        </p:txBody>
      </p:sp>
      <p:sp>
        <p:nvSpPr>
          <p:cNvPr id="3" name="Content Placeholder 2">
            <a:extLst>
              <a:ext uri="{FF2B5EF4-FFF2-40B4-BE49-F238E27FC236}">
                <a16:creationId xmlns:a16="http://schemas.microsoft.com/office/drawing/2014/main" id="{3D624822-9A2E-4830-8106-41AA7E1EA682}"/>
              </a:ext>
            </a:extLst>
          </p:cNvPr>
          <p:cNvSpPr>
            <a:spLocks noGrp="1"/>
          </p:cNvSpPr>
          <p:nvPr>
            <p:ph idx="1"/>
          </p:nvPr>
        </p:nvSpPr>
        <p:spPr>
          <a:xfrm>
            <a:off x="611560" y="1484784"/>
            <a:ext cx="8229600" cy="4525963"/>
          </a:xfrm>
          <a:extLst/>
        </p:spPr>
        <p:txBody>
          <a:bodyPr numCol="3">
            <a:noAutofit/>
          </a:bodyPr>
          <a:lstStyle/>
          <a:p>
            <a:pPr marL="0" indent="0">
              <a:buFont typeface="Arial" charset="0"/>
              <a:buNone/>
              <a:defRPr/>
            </a:pPr>
            <a:r>
              <a:rPr lang="sl-SI" sz="1600" dirty="0"/>
              <a:t>V delavnico sem tvojo zrl,</a:t>
            </a:r>
            <a:br>
              <a:rPr lang="sl-SI" sz="1600" dirty="0"/>
            </a:br>
            <a:r>
              <a:rPr lang="sl-SI" sz="1600" dirty="0"/>
              <a:t>ki bitij si rodil brez </a:t>
            </a:r>
            <a:r>
              <a:rPr lang="sl-SI" sz="1600" dirty="0" err="1"/>
              <a:t>broja</a:t>
            </a:r>
            <a:r>
              <a:rPr lang="sl-SI" sz="1600" dirty="0"/>
              <a:t>!</a:t>
            </a:r>
            <a:br>
              <a:rPr lang="sl-SI" sz="1600" dirty="0"/>
            </a:br>
            <a:r>
              <a:rPr lang="sl-SI" sz="1600" dirty="0"/>
              <a:t>Skrivnostno snuje roka tvoja:</a:t>
            </a:r>
            <a:br>
              <a:rPr lang="sl-SI" sz="1600" dirty="0"/>
            </a:br>
            <a:r>
              <a:rPr lang="sl-SI" sz="1600" dirty="0"/>
              <a:t>nikjer je stalne ni stvari,</a:t>
            </a:r>
            <a:br>
              <a:rPr lang="sl-SI" sz="1600" dirty="0"/>
            </a:br>
            <a:r>
              <a:rPr lang="sl-SI" sz="1600" dirty="0"/>
              <a:t>a prah noben se ne zgubi.</a:t>
            </a:r>
            <a:br>
              <a:rPr lang="sl-SI" sz="1600" dirty="0"/>
            </a:br>
            <a:r>
              <a:rPr lang="sl-SI" sz="1600" dirty="0"/>
              <a:t>V delavnico sem tvojo zrl,</a:t>
            </a:r>
            <a:br>
              <a:rPr lang="sl-SI" sz="1600" dirty="0"/>
            </a:br>
            <a:r>
              <a:rPr lang="sl-SI" sz="1600" dirty="0"/>
              <a:t>in videl vedno sem vrtenje,</a:t>
            </a:r>
            <a:br>
              <a:rPr lang="sl-SI" sz="1600" dirty="0"/>
            </a:br>
            <a:r>
              <a:rPr lang="sl-SI" sz="1600" dirty="0"/>
              <a:t>prelivajoče se življenje,</a:t>
            </a:r>
            <a:br>
              <a:rPr lang="sl-SI" sz="1600" dirty="0"/>
            </a:br>
            <a:r>
              <a:rPr lang="sl-SI" sz="1600" dirty="0" err="1"/>
              <a:t>prerojevanje</a:t>
            </a:r>
            <a:r>
              <a:rPr lang="sl-SI" sz="1600" dirty="0"/>
              <a:t>, prenavljánje,</a:t>
            </a:r>
            <a:br>
              <a:rPr lang="sl-SI" sz="1600" dirty="0"/>
            </a:br>
            <a:r>
              <a:rPr lang="sl-SI" sz="1600" dirty="0"/>
              <a:t>iz bitja v bitje presnavljánje,</a:t>
            </a:r>
            <a:br>
              <a:rPr lang="sl-SI" sz="1600" dirty="0"/>
            </a:br>
            <a:r>
              <a:rPr lang="sl-SI" sz="1600" dirty="0"/>
              <a:t>a smrti nisem uzrl nikjer!</a:t>
            </a:r>
            <a:br>
              <a:rPr lang="sl-SI" sz="1600" dirty="0"/>
            </a:br>
            <a:r>
              <a:rPr lang="sl-SI" sz="1600" dirty="0"/>
              <a:t>Brezumni svet </a:t>
            </a:r>
            <a:r>
              <a:rPr lang="sl-SI" sz="1600" dirty="0" err="1"/>
              <a:t>plakaje</a:t>
            </a:r>
            <a:r>
              <a:rPr lang="sl-SI" sz="1600" dirty="0"/>
              <a:t> toži,</a:t>
            </a:r>
            <a:br>
              <a:rPr lang="sl-SI" sz="1600" dirty="0"/>
            </a:br>
            <a:r>
              <a:rPr lang="sl-SI" sz="1600" dirty="0"/>
              <a:t>ko pade cvet </a:t>
            </a:r>
            <a:r>
              <a:rPr lang="sl-SI" sz="1600" dirty="0" err="1"/>
              <a:t>duhteči</a:t>
            </a:r>
            <a:r>
              <a:rPr lang="sl-SI" sz="1600" dirty="0"/>
              <a:t> roži,</a:t>
            </a:r>
            <a:br>
              <a:rPr lang="sl-SI" sz="1600" dirty="0"/>
            </a:br>
            <a:r>
              <a:rPr lang="sl-SI" sz="1600" dirty="0"/>
              <a:t>ko izmed dragih mu kater</a:t>
            </a:r>
            <a:br>
              <a:rPr lang="sl-SI" sz="1600" dirty="0"/>
            </a:br>
            <a:r>
              <a:rPr lang="sl-SI" sz="1600" dirty="0"/>
              <a:t>duhá okove v grob položi,</a:t>
            </a:r>
            <a:br>
              <a:rPr lang="sl-SI" sz="1600" dirty="0"/>
            </a:br>
            <a:r>
              <a:rPr lang="sl-SI" sz="1600" dirty="0"/>
              <a:t>češ: rodni brat mu je umrl!</a:t>
            </a:r>
            <a:br>
              <a:rPr lang="sl-SI" sz="1600" dirty="0"/>
            </a:br>
            <a:r>
              <a:rPr lang="sl-SI" sz="1600" dirty="0"/>
              <a:t>In - smrti ni!</a:t>
            </a:r>
            <a:br>
              <a:rPr lang="sl-SI" sz="1600" dirty="0"/>
            </a:br>
            <a:r>
              <a:rPr lang="sl-SI" sz="1600" dirty="0"/>
              <a:t>V delavnico sem božjo zrl,</a:t>
            </a:r>
            <a:br>
              <a:rPr lang="sl-SI" sz="1600" dirty="0"/>
            </a:br>
            <a:r>
              <a:rPr lang="sl-SI" sz="1600" dirty="0"/>
              <a:t>tam </a:t>
            </a:r>
            <a:r>
              <a:rPr lang="sl-SI" sz="1600" dirty="0" err="1"/>
              <a:t>prestvarjánje</a:t>
            </a:r>
            <a:r>
              <a:rPr lang="sl-SI" sz="1600" dirty="0"/>
              <a:t> sem stvari,</a:t>
            </a:r>
            <a:br>
              <a:rPr lang="sl-SI" sz="1600" dirty="0"/>
            </a:br>
            <a:r>
              <a:rPr lang="sl-SI" sz="1600" dirty="0"/>
              <a:t>a smrti nisem uzrl!...</a:t>
            </a:r>
            <a:br>
              <a:rPr lang="sl-SI" sz="1600" dirty="0"/>
            </a:br>
            <a:r>
              <a:rPr lang="sl-SI" sz="1600" dirty="0"/>
              <a:t>Začetnik moj, ki si me ustvaril,</a:t>
            </a:r>
            <a:br>
              <a:rPr lang="sl-SI" sz="1600" dirty="0"/>
            </a:br>
            <a:r>
              <a:rPr lang="sl-SI" sz="1600" dirty="0"/>
              <a:t>duhá si iskro mi razžaril,</a:t>
            </a:r>
            <a:br>
              <a:rPr lang="sl-SI" sz="1600" dirty="0"/>
            </a:br>
            <a:r>
              <a:rPr lang="sl-SI" sz="1600" dirty="0"/>
              <a:t>v oklep prsteni jo zaprl -</a:t>
            </a:r>
            <a:br>
              <a:rPr lang="sl-SI" sz="1600" dirty="0"/>
            </a:br>
            <a:r>
              <a:rPr lang="sl-SI" sz="1600" dirty="0"/>
              <a:t>zakaj, veš ti! -</a:t>
            </a:r>
            <a:br>
              <a:rPr lang="sl-SI" sz="1600" dirty="0"/>
            </a:br>
            <a:r>
              <a:rPr lang="sl-SI" sz="1600" dirty="0"/>
              <a:t>Ko </a:t>
            </a:r>
            <a:r>
              <a:rPr lang="sl-SI" sz="1600" dirty="0" err="1"/>
              <a:t>ilnatoboš</a:t>
            </a:r>
            <a:r>
              <a:rPr lang="sl-SI" sz="1600" dirty="0"/>
              <a:t> ječo strl,</a:t>
            </a:r>
            <a:br>
              <a:rPr lang="sl-SI" sz="1600" dirty="0"/>
            </a:br>
            <a:r>
              <a:rPr lang="sl-SI" sz="1600" dirty="0"/>
              <a:t>ne bom umrl!</a:t>
            </a:r>
            <a:br>
              <a:rPr lang="sl-SI" sz="1600" dirty="0"/>
            </a:br>
            <a:r>
              <a:rPr lang="sl-SI" sz="1600" dirty="0"/>
              <a:t>No duhu </a:t>
            </a:r>
            <a:r>
              <a:rPr lang="sl-SI" sz="1600" dirty="0" err="1"/>
              <a:t>poženó</a:t>
            </a:r>
            <a:r>
              <a:rPr lang="sl-SI" sz="1600" dirty="0"/>
              <a:t> </a:t>
            </a:r>
            <a:r>
              <a:rPr lang="sl-SI" sz="1600" dirty="0" err="1"/>
              <a:t>peroti</a:t>
            </a:r>
            <a:r>
              <a:rPr lang="sl-SI" sz="1600" dirty="0"/>
              <a:t>,</a:t>
            </a:r>
            <a:br>
              <a:rPr lang="sl-SI" sz="1600" dirty="0"/>
            </a:br>
            <a:r>
              <a:rPr lang="sl-SI" sz="1600" dirty="0"/>
              <a:t>ki jih iz dola solz in zmot</a:t>
            </a:r>
            <a:br>
              <a:rPr lang="sl-SI" sz="1600" dirty="0"/>
            </a:br>
            <a:r>
              <a:rPr lang="sl-SI" sz="1600" dirty="0"/>
              <a:t>razvije na skrivnostno pot -</a:t>
            </a:r>
            <a:br>
              <a:rPr lang="sl-SI" sz="1600" dirty="0"/>
            </a:br>
            <a:r>
              <a:rPr lang="sl-SI" sz="1600" dirty="0"/>
              <a:t>kam? tebi hitel bo naproti,</a:t>
            </a:r>
            <a:br>
              <a:rPr lang="sl-SI" sz="1600" dirty="0"/>
            </a:br>
            <a:r>
              <a:rPr lang="sl-SI" sz="1600" dirty="0"/>
              <a:t>da enkrat tvoj obraz bi zrl,</a:t>
            </a:r>
            <a:br>
              <a:rPr lang="sl-SI" sz="1600" dirty="0"/>
            </a:br>
            <a:r>
              <a:rPr lang="sl-SI" sz="1600" dirty="0"/>
              <a:t>da zrl bi </a:t>
            </a:r>
            <a:r>
              <a:rPr lang="sl-SI" sz="1600" dirty="0" err="1"/>
              <a:t>sončnojasno</a:t>
            </a:r>
            <a:r>
              <a:rPr lang="sl-SI" sz="1600" dirty="0"/>
              <a:t> lice,</a:t>
            </a:r>
            <a:br>
              <a:rPr lang="sl-SI" sz="1600" dirty="0"/>
            </a:br>
            <a:r>
              <a:rPr lang="sl-SI" sz="1600" dirty="0"/>
              <a:t>obraz ljubezni in resnice!...</a:t>
            </a:r>
            <a:br>
              <a:rPr lang="sl-SI" sz="1600" dirty="0"/>
            </a:br>
            <a:r>
              <a:rPr lang="sl-SI" sz="1600" dirty="0"/>
              <a:t>To prst pa prsti </a:t>
            </a:r>
            <a:r>
              <a:rPr lang="sl-SI" sz="1600" dirty="0" err="1"/>
              <a:t>izroče</a:t>
            </a:r>
            <a:br>
              <a:rPr lang="sl-SI" sz="1600" dirty="0"/>
            </a:br>
            <a:r>
              <a:rPr lang="sl-SI" sz="1600" dirty="0"/>
              <a:t>in svet ob noč pozabi kraj,</a:t>
            </a:r>
            <a:br>
              <a:rPr lang="sl-SI" sz="1600" dirty="0"/>
            </a:br>
            <a:r>
              <a:rPr lang="sl-SI" sz="1600" dirty="0"/>
              <a:t>krijoč ostanke te.</a:t>
            </a:r>
            <a:br>
              <a:rPr lang="sl-SI" sz="1600" dirty="0"/>
            </a:br>
            <a:r>
              <a:rPr lang="sl-SI" sz="1600" dirty="0"/>
              <a:t>In ni mi žal! Svet </a:t>
            </a:r>
            <a:r>
              <a:rPr lang="sl-SI" sz="1600" dirty="0" err="1"/>
              <a:t>zabi</a:t>
            </a:r>
            <a:r>
              <a:rPr lang="sl-SI" sz="1600" dirty="0"/>
              <a:t> naj!</a:t>
            </a:r>
            <a:br>
              <a:rPr lang="sl-SI" sz="1600" dirty="0"/>
            </a:br>
            <a:r>
              <a:rPr lang="sl-SI" sz="1600" dirty="0"/>
              <a:t>Ti ga ne </a:t>
            </a:r>
            <a:r>
              <a:rPr lang="sl-SI" sz="1600" dirty="0" err="1"/>
              <a:t>zabiš</a:t>
            </a:r>
            <a:r>
              <a:rPr lang="sl-SI" sz="1600" dirty="0"/>
              <a:t>!</a:t>
            </a:r>
            <a:br>
              <a:rPr lang="sl-SI" sz="1600" dirty="0"/>
            </a:br>
            <a:r>
              <a:rPr lang="sl-SI" sz="1600" dirty="0"/>
              <a:t>Za novo stvar moj prah porabiš -</a:t>
            </a:r>
            <a:br>
              <a:rPr lang="sl-SI" sz="1600" dirty="0"/>
            </a:br>
            <a:r>
              <a:rPr lang="sl-SI" sz="1600" dirty="0"/>
              <a:t>za káko? Jaz ne vem,</a:t>
            </a:r>
            <a:br>
              <a:rPr lang="sl-SI" sz="1600" dirty="0"/>
            </a:br>
            <a:r>
              <a:rPr lang="sl-SI" sz="1600" dirty="0"/>
              <a:t>ti sam si gospodar!</a:t>
            </a:r>
            <a:br>
              <a:rPr lang="sl-SI" sz="1600" dirty="0"/>
            </a:br>
            <a:r>
              <a:rPr lang="sl-SI" sz="1600" dirty="0"/>
              <a:t>A eno te prositi smem:</a:t>
            </a:r>
            <a:br>
              <a:rPr lang="sl-SI" sz="1600" dirty="0"/>
            </a:br>
            <a:r>
              <a:rPr lang="sl-SI" sz="1600" dirty="0"/>
              <a:t>iz praha vzgôji ti cvetico,</a:t>
            </a:r>
            <a:br>
              <a:rPr lang="sl-SI" sz="1600" dirty="0"/>
            </a:br>
            <a:r>
              <a:rPr lang="sl-SI" sz="1600" dirty="0"/>
              <a:t>katerokoli ustvari stvar;</a:t>
            </a:r>
            <a:br>
              <a:rPr lang="sl-SI" sz="1600" dirty="0"/>
            </a:br>
            <a:r>
              <a:rPr lang="sl-SI" sz="1600" dirty="0" err="1"/>
              <a:t>kedór</a:t>
            </a:r>
            <a:r>
              <a:rPr lang="sl-SI" sz="1600" dirty="0"/>
              <a:t> bi pa ko jaz na sveti</a:t>
            </a:r>
            <a:br>
              <a:rPr lang="sl-SI" sz="1600" dirty="0"/>
            </a:br>
            <a:r>
              <a:rPr lang="sl-SI" sz="1600" dirty="0"/>
              <a:t>imel čutiti in trpeti,</a:t>
            </a:r>
            <a:br>
              <a:rPr lang="sl-SI" sz="1600" dirty="0"/>
            </a:br>
            <a:r>
              <a:rPr lang="sl-SI" sz="1600" dirty="0"/>
              <a:t>med dvomi, zmotami viseti -</a:t>
            </a:r>
            <a:br>
              <a:rPr lang="sl-SI" sz="1600" dirty="0"/>
            </a:br>
            <a:r>
              <a:rPr lang="sl-SI" sz="1600" dirty="0"/>
              <a:t>človeka - ustvariti nikar!</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4C17C0-0426-42B0-916F-9394B1517A5D}"/>
              </a:ext>
            </a:extLst>
          </p:cNvPr>
          <p:cNvSpPr>
            <a:spLocks noGrp="1"/>
          </p:cNvSpPr>
          <p:nvPr>
            <p:ph idx="1"/>
          </p:nvPr>
        </p:nvSpPr>
        <p:spPr>
          <a:xfrm>
            <a:off x="457200" y="1125538"/>
            <a:ext cx="8229600" cy="5000625"/>
          </a:xfrm>
        </p:spPr>
        <p:txBody>
          <a:bodyPr>
            <a:normAutofit/>
          </a:bodyPr>
          <a:lstStyle/>
          <a:p>
            <a:pPr>
              <a:buFont typeface="Arial" charset="0"/>
              <a:buChar char="•"/>
              <a:defRPr/>
            </a:pPr>
            <a:r>
              <a:rPr lang="sl-SI" sz="2200" dirty="0"/>
              <a:t>Pesem Človeka nikar je ena najbolj znanih Gregorčičevih življenjsko izpovednih pesmi.</a:t>
            </a:r>
          </a:p>
          <a:p>
            <a:pPr>
              <a:buFont typeface="Arial" charset="0"/>
              <a:buChar char="•"/>
              <a:defRPr/>
            </a:pPr>
            <a:endParaRPr lang="sl-SI" sz="2200" dirty="0"/>
          </a:p>
          <a:p>
            <a:pPr>
              <a:buFont typeface="Arial" charset="0"/>
              <a:buChar char="•"/>
              <a:defRPr/>
            </a:pPr>
            <a:r>
              <a:rPr lang="sl-SI" sz="2200" dirty="0"/>
              <a:t>Spesnjena je v obliki </a:t>
            </a:r>
            <a:r>
              <a:rPr lang="sl-SI" sz="2200" b="1" dirty="0"/>
              <a:t>pogovora z Bogom</a:t>
            </a:r>
            <a:r>
              <a:rPr lang="sl-SI" sz="2200" dirty="0"/>
              <a:t>, ki si ga pesnik zamišlja </a:t>
            </a:r>
            <a:r>
              <a:rPr lang="sl-SI" sz="2200" b="1" dirty="0"/>
              <a:t>kot stvarnika bitij in stvari</a:t>
            </a:r>
            <a:r>
              <a:rPr lang="sl-SI" sz="2200" dirty="0"/>
              <a:t>.</a:t>
            </a:r>
          </a:p>
          <a:p>
            <a:pPr>
              <a:buFont typeface="Arial" charset="0"/>
              <a:buChar char="•"/>
              <a:defRPr/>
            </a:pPr>
            <a:endParaRPr lang="sl-SI" sz="2200" dirty="0"/>
          </a:p>
          <a:p>
            <a:pPr>
              <a:buFont typeface="Arial" charset="0"/>
              <a:buChar char="•"/>
              <a:defRPr/>
            </a:pPr>
            <a:r>
              <a:rPr lang="en-US" sz="2200" dirty="0" err="1"/>
              <a:t>Oblika</a:t>
            </a:r>
            <a:r>
              <a:rPr lang="en-US" sz="2200" dirty="0"/>
              <a:t> </a:t>
            </a:r>
            <a:r>
              <a:rPr lang="en-US" sz="2200" dirty="0" err="1"/>
              <a:t>pesmi</a:t>
            </a:r>
            <a:r>
              <a:rPr lang="en-US" sz="2200" dirty="0"/>
              <a:t> je</a:t>
            </a:r>
            <a:r>
              <a:rPr lang="sl-SI" sz="2200" dirty="0"/>
              <a:t> torej</a:t>
            </a:r>
            <a:r>
              <a:rPr lang="en-US" sz="2200" dirty="0"/>
              <a:t> </a:t>
            </a:r>
            <a:r>
              <a:rPr lang="en-US" sz="2200" b="1" dirty="0" err="1"/>
              <a:t>molitev</a:t>
            </a:r>
            <a:r>
              <a:rPr lang="en-US" sz="2200" dirty="0"/>
              <a:t> (</a:t>
            </a:r>
            <a:r>
              <a:rPr lang="en-US" sz="2200" dirty="0" err="1"/>
              <a:t>umetniška</a:t>
            </a:r>
            <a:r>
              <a:rPr lang="en-US" sz="2200" dirty="0"/>
              <a:t>). </a:t>
            </a:r>
            <a:endParaRPr lang="sl-SI" sz="2200" dirty="0"/>
          </a:p>
          <a:p>
            <a:pPr marL="0" indent="0">
              <a:buFont typeface="Arial" charset="0"/>
              <a:buNone/>
              <a:defRPr/>
            </a:pPr>
            <a:endParaRPr lang="sl-SI" sz="2200" dirty="0"/>
          </a:p>
          <a:p>
            <a:pPr>
              <a:buFont typeface="Arial" charset="0"/>
              <a:buChar char="•"/>
              <a:defRPr/>
            </a:pPr>
            <a:r>
              <a:rPr lang="en-US" sz="2200" dirty="0" err="1"/>
              <a:t>Pesem</a:t>
            </a:r>
            <a:r>
              <a:rPr lang="en-US" sz="2200" dirty="0"/>
              <a:t> je </a:t>
            </a:r>
            <a:r>
              <a:rPr lang="en-US" sz="2200" dirty="0" err="1"/>
              <a:t>deljena</a:t>
            </a:r>
            <a:r>
              <a:rPr lang="en-US" sz="2200" dirty="0"/>
              <a:t> </a:t>
            </a:r>
            <a:r>
              <a:rPr lang="en-US" sz="2200" dirty="0" err="1"/>
              <a:t>na</a:t>
            </a:r>
            <a:r>
              <a:rPr lang="en-US" sz="2200" dirty="0"/>
              <a:t> </a:t>
            </a:r>
            <a:r>
              <a:rPr lang="en-US" sz="2200" b="1" dirty="0" err="1"/>
              <a:t>dva</a:t>
            </a:r>
            <a:r>
              <a:rPr lang="en-US" sz="2200" b="1" dirty="0"/>
              <a:t> </a:t>
            </a:r>
            <a:r>
              <a:rPr lang="en-US" sz="2200" b="1" dirty="0" err="1"/>
              <a:t>dela</a:t>
            </a:r>
            <a:r>
              <a:rPr lang="en-US" sz="2200" dirty="0"/>
              <a:t>. </a:t>
            </a:r>
            <a:r>
              <a:rPr lang="en-US" sz="2200" dirty="0" err="1"/>
              <a:t>Prvi</a:t>
            </a:r>
            <a:r>
              <a:rPr lang="en-US" sz="2200" dirty="0"/>
              <a:t> del </a:t>
            </a:r>
            <a:r>
              <a:rPr lang="en-US" sz="2200" dirty="0" err="1"/>
              <a:t>zavzema</a:t>
            </a:r>
            <a:r>
              <a:rPr lang="en-US" sz="2200" dirty="0"/>
              <a:t> </a:t>
            </a:r>
            <a:r>
              <a:rPr lang="en-US" sz="2200" b="1" dirty="0" err="1"/>
              <a:t>hvalnico</a:t>
            </a:r>
            <a:r>
              <a:rPr lang="en-US" sz="2200" b="1" dirty="0"/>
              <a:t> </a:t>
            </a:r>
            <a:r>
              <a:rPr lang="en-US" sz="2200" b="1" dirty="0" err="1"/>
              <a:t>Bogu</a:t>
            </a:r>
            <a:r>
              <a:rPr lang="en-US" sz="2200" dirty="0"/>
              <a:t>, </a:t>
            </a:r>
            <a:r>
              <a:rPr lang="en-US" sz="2200" dirty="0" err="1"/>
              <a:t>drugi</a:t>
            </a:r>
            <a:r>
              <a:rPr lang="en-US" sz="2200" dirty="0"/>
              <a:t> del pa je </a:t>
            </a:r>
            <a:r>
              <a:rPr lang="en-US" sz="2200" b="1" dirty="0" err="1"/>
              <a:t>razmišljanje</a:t>
            </a:r>
            <a:r>
              <a:rPr lang="en-US" sz="2200" b="1" dirty="0"/>
              <a:t> o </a:t>
            </a:r>
            <a:r>
              <a:rPr lang="en-US" sz="2200" b="1" dirty="0" err="1"/>
              <a:t>avtorjevem</a:t>
            </a:r>
            <a:r>
              <a:rPr lang="en-US" sz="2200" b="1" dirty="0"/>
              <a:t> </a:t>
            </a:r>
            <a:r>
              <a:rPr lang="en-US" sz="2200" b="1" dirty="0" err="1"/>
              <a:t>življenju</a:t>
            </a:r>
            <a:r>
              <a:rPr lang="en-US" sz="2200" dirty="0"/>
              <a:t>, </a:t>
            </a:r>
            <a:r>
              <a:rPr lang="en-US" sz="2200" dirty="0" err="1"/>
              <a:t>temu</a:t>
            </a:r>
            <a:r>
              <a:rPr lang="en-US" sz="2200" dirty="0"/>
              <a:t> pa </a:t>
            </a:r>
            <a:r>
              <a:rPr lang="en-US" sz="2200" dirty="0" err="1"/>
              <a:t>sledi</a:t>
            </a:r>
            <a:r>
              <a:rPr lang="en-US" sz="2200" dirty="0"/>
              <a:t> </a:t>
            </a:r>
            <a:r>
              <a:rPr lang="en-US" sz="2200" dirty="0" err="1"/>
              <a:t>molitvena</a:t>
            </a:r>
            <a:r>
              <a:rPr lang="en-US" sz="2200" dirty="0"/>
              <a:t> </a:t>
            </a:r>
            <a:r>
              <a:rPr lang="en-US" sz="2200" dirty="0" err="1"/>
              <a:t>prošnja</a:t>
            </a:r>
            <a:r>
              <a:rPr lang="en-US" sz="2200" dirty="0"/>
              <a:t>.</a:t>
            </a:r>
            <a:endParaRPr lang="sl-SI" sz="2200" dirty="0"/>
          </a:p>
          <a:p>
            <a:pPr>
              <a:buFont typeface="Arial" charset="0"/>
              <a:buChar char="•"/>
              <a:defRPr/>
            </a:pPr>
            <a:endParaRPr lang="sl-SI" sz="2000" dirty="0"/>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0DD63F-6C6D-4B39-BE73-A2581AD2BD6B}"/>
              </a:ext>
            </a:extLst>
          </p:cNvPr>
          <p:cNvSpPr>
            <a:spLocks noGrp="1"/>
          </p:cNvSpPr>
          <p:nvPr>
            <p:ph idx="1"/>
          </p:nvPr>
        </p:nvSpPr>
        <p:spPr>
          <a:xfrm>
            <a:off x="468313" y="260350"/>
            <a:ext cx="8229600" cy="5689600"/>
          </a:xfrm>
        </p:spPr>
        <p:txBody>
          <a:bodyPr>
            <a:normAutofit/>
          </a:bodyPr>
          <a:lstStyle/>
          <a:p>
            <a:pPr marL="0" indent="0">
              <a:buFont typeface="Arial" charset="0"/>
              <a:buNone/>
              <a:defRPr/>
            </a:pPr>
            <a:endParaRPr lang="sl-SI" sz="2000" dirty="0"/>
          </a:p>
          <a:p>
            <a:pPr marL="0" indent="0">
              <a:buFont typeface="Arial" charset="0"/>
              <a:buNone/>
              <a:defRPr/>
            </a:pPr>
            <a:endParaRPr lang="sl-SI" sz="2000" dirty="0"/>
          </a:p>
          <a:p>
            <a:pPr>
              <a:buFont typeface="Arial" charset="0"/>
              <a:buChar char="•"/>
              <a:defRPr/>
            </a:pPr>
            <a:r>
              <a:rPr lang="en-US" sz="2200" dirty="0" err="1"/>
              <a:t>Ravno</a:t>
            </a:r>
            <a:r>
              <a:rPr lang="en-US" sz="2200" dirty="0"/>
              <a:t> ta </a:t>
            </a:r>
            <a:r>
              <a:rPr lang="en-US" sz="2200" dirty="0" err="1"/>
              <a:t>pesem</a:t>
            </a:r>
            <a:r>
              <a:rPr lang="en-US" sz="2200" dirty="0"/>
              <a:t> je primer, </a:t>
            </a:r>
            <a:r>
              <a:rPr lang="en-US" sz="2200" dirty="0" err="1"/>
              <a:t>kako</a:t>
            </a:r>
            <a:r>
              <a:rPr lang="en-US" sz="2200" dirty="0"/>
              <a:t> je </a:t>
            </a:r>
            <a:r>
              <a:rPr lang="en-US" sz="2200" dirty="0" err="1"/>
              <a:t>stara</a:t>
            </a:r>
            <a:r>
              <a:rPr lang="en-US" sz="2200" dirty="0"/>
              <a:t> </a:t>
            </a:r>
            <a:r>
              <a:rPr lang="en-US" sz="2200" dirty="0" err="1"/>
              <a:t>oblika</a:t>
            </a:r>
            <a:r>
              <a:rPr lang="en-US" sz="2200" dirty="0"/>
              <a:t> </a:t>
            </a:r>
            <a:r>
              <a:rPr lang="en-US" sz="2200" dirty="0" err="1"/>
              <a:t>molitve</a:t>
            </a:r>
            <a:r>
              <a:rPr lang="en-US" sz="2200" dirty="0"/>
              <a:t> </a:t>
            </a:r>
            <a:r>
              <a:rPr lang="en-US" sz="2200" dirty="0" err="1"/>
              <a:t>dobila</a:t>
            </a:r>
            <a:r>
              <a:rPr lang="en-US" sz="2200" dirty="0"/>
              <a:t> novo </a:t>
            </a:r>
            <a:r>
              <a:rPr lang="en-US" sz="2200" dirty="0" err="1"/>
              <a:t>vsebino</a:t>
            </a:r>
            <a:r>
              <a:rPr lang="en-US" sz="2200" dirty="0"/>
              <a:t>, </a:t>
            </a:r>
            <a:r>
              <a:rPr lang="en-US" sz="2200" dirty="0" err="1"/>
              <a:t>ki</a:t>
            </a:r>
            <a:r>
              <a:rPr lang="en-US" sz="2200" dirty="0"/>
              <a:t> je </a:t>
            </a:r>
            <a:r>
              <a:rPr lang="en-US" sz="2200" dirty="0" err="1"/>
              <a:t>čisto</a:t>
            </a:r>
            <a:r>
              <a:rPr lang="en-US" sz="2200" dirty="0"/>
              <a:t> </a:t>
            </a:r>
            <a:r>
              <a:rPr lang="en-US" sz="2200" dirty="0" err="1"/>
              <a:t>literarna</a:t>
            </a:r>
            <a:r>
              <a:rPr lang="en-US" sz="2200" dirty="0"/>
              <a:t> in v </a:t>
            </a:r>
            <a:r>
              <a:rPr lang="en-US" sz="2200" dirty="0" err="1"/>
              <a:t>pravem</a:t>
            </a:r>
            <a:r>
              <a:rPr lang="en-US" sz="2200" dirty="0"/>
              <a:t> </a:t>
            </a:r>
            <a:r>
              <a:rPr lang="en-US" sz="2200" dirty="0" err="1"/>
              <a:t>pomenu</a:t>
            </a:r>
            <a:r>
              <a:rPr lang="en-US" sz="2200" dirty="0"/>
              <a:t> </a:t>
            </a:r>
            <a:r>
              <a:rPr lang="en-US" sz="2200" dirty="0" err="1"/>
              <a:t>umetniška</a:t>
            </a:r>
            <a:r>
              <a:rPr lang="en-US" sz="2200" dirty="0"/>
              <a:t>. </a:t>
            </a:r>
            <a:endParaRPr lang="sl-SI" sz="2200" dirty="0"/>
          </a:p>
          <a:p>
            <a:pPr>
              <a:buFont typeface="Arial" charset="0"/>
              <a:buChar char="•"/>
              <a:defRPr/>
            </a:pPr>
            <a:endParaRPr lang="sl-SI" sz="2200" dirty="0"/>
          </a:p>
          <a:p>
            <a:pPr>
              <a:buFont typeface="Arial" charset="0"/>
              <a:buChar char="•"/>
              <a:defRPr/>
            </a:pPr>
            <a:r>
              <a:rPr lang="en-US" sz="2200" dirty="0" err="1"/>
              <a:t>Začne</a:t>
            </a:r>
            <a:r>
              <a:rPr lang="en-US" sz="2200" dirty="0"/>
              <a:t> se </a:t>
            </a:r>
            <a:r>
              <a:rPr lang="en-US" sz="2200" dirty="0" err="1"/>
              <a:t>kot</a:t>
            </a:r>
            <a:r>
              <a:rPr lang="en-US" sz="2200" dirty="0"/>
              <a:t> </a:t>
            </a:r>
            <a:r>
              <a:rPr lang="en-US" sz="2200" b="1" dirty="0" err="1"/>
              <a:t>hvalnica</a:t>
            </a:r>
            <a:r>
              <a:rPr lang="en-US" sz="2200" b="1" dirty="0"/>
              <a:t> </a:t>
            </a:r>
            <a:r>
              <a:rPr lang="sl-SI" sz="2200" b="1" dirty="0" err="1"/>
              <a:t>B</a:t>
            </a:r>
            <a:r>
              <a:rPr lang="en-US" sz="2200" b="1" dirty="0" err="1"/>
              <a:t>ogu</a:t>
            </a:r>
            <a:r>
              <a:rPr lang="en-US" sz="2200" dirty="0"/>
              <a:t>, </a:t>
            </a:r>
            <a:r>
              <a:rPr lang="en-US" sz="2200" dirty="0" err="1"/>
              <a:t>spremeni</a:t>
            </a:r>
            <a:r>
              <a:rPr lang="en-US" sz="2200" dirty="0"/>
              <a:t> se v </a:t>
            </a:r>
            <a:r>
              <a:rPr lang="en-US" sz="2200" b="1" dirty="0" err="1"/>
              <a:t>molitveno</a:t>
            </a:r>
            <a:r>
              <a:rPr lang="en-US" sz="2200" b="1" dirty="0"/>
              <a:t> </a:t>
            </a:r>
            <a:r>
              <a:rPr lang="en-US" sz="2200" b="1" dirty="0" err="1"/>
              <a:t>prošnjo</a:t>
            </a:r>
            <a:r>
              <a:rPr lang="en-US" sz="2200" dirty="0"/>
              <a:t>, </a:t>
            </a:r>
            <a:r>
              <a:rPr lang="en-US" sz="2200" dirty="0" err="1"/>
              <a:t>ki</a:t>
            </a:r>
            <a:r>
              <a:rPr lang="en-US" sz="2200" dirty="0"/>
              <a:t> pa </a:t>
            </a:r>
            <a:r>
              <a:rPr lang="en-US" sz="2200" dirty="0" err="1"/>
              <a:t>nima</a:t>
            </a:r>
            <a:r>
              <a:rPr lang="en-US" sz="2200" dirty="0"/>
              <a:t> </a:t>
            </a:r>
            <a:r>
              <a:rPr lang="en-US" sz="2200" dirty="0" err="1"/>
              <a:t>običajne</a:t>
            </a:r>
            <a:r>
              <a:rPr lang="en-US" sz="2200" dirty="0"/>
              <a:t> </a:t>
            </a:r>
            <a:r>
              <a:rPr lang="en-US" sz="2200" dirty="0" err="1"/>
              <a:t>verske</a:t>
            </a:r>
            <a:r>
              <a:rPr lang="en-US" sz="2200" dirty="0"/>
              <a:t> </a:t>
            </a:r>
            <a:r>
              <a:rPr lang="en-US" sz="2200" dirty="0" err="1"/>
              <a:t>vsebine</a:t>
            </a:r>
            <a:r>
              <a:rPr lang="en-US" sz="2200" dirty="0"/>
              <a:t>. </a:t>
            </a:r>
            <a:endParaRPr lang="sl-SI" sz="2200" dirty="0"/>
          </a:p>
          <a:p>
            <a:pPr>
              <a:buFont typeface="Arial" charset="0"/>
              <a:buChar char="•"/>
              <a:defRPr/>
            </a:pPr>
            <a:endParaRPr lang="sl-SI" sz="2200" dirty="0"/>
          </a:p>
          <a:p>
            <a:pPr>
              <a:buFont typeface="Arial" charset="0"/>
              <a:buChar char="•"/>
              <a:defRPr/>
            </a:pPr>
            <a:r>
              <a:rPr lang="en-US" sz="2200" dirty="0" err="1"/>
              <a:t>Njena</a:t>
            </a:r>
            <a:r>
              <a:rPr lang="en-US" sz="2200" dirty="0"/>
              <a:t>  </a:t>
            </a:r>
            <a:r>
              <a:rPr lang="en-US" sz="2200" dirty="0" err="1"/>
              <a:t>ideja</a:t>
            </a:r>
            <a:r>
              <a:rPr lang="en-US" sz="2200" dirty="0"/>
              <a:t> je z </a:t>
            </a:r>
            <a:r>
              <a:rPr lang="en-US" sz="2200" dirty="0" err="1"/>
              <a:t>verskega</a:t>
            </a:r>
            <a:r>
              <a:rPr lang="en-US" sz="2200" dirty="0"/>
              <a:t> </a:t>
            </a:r>
            <a:r>
              <a:rPr lang="en-US" sz="2200" dirty="0" err="1"/>
              <a:t>stališča</a:t>
            </a:r>
            <a:r>
              <a:rPr lang="en-US" sz="2200" dirty="0"/>
              <a:t> </a:t>
            </a:r>
            <a:r>
              <a:rPr lang="en-US" sz="2200" dirty="0" err="1"/>
              <a:t>celo</a:t>
            </a:r>
            <a:r>
              <a:rPr lang="en-US" sz="2200" dirty="0"/>
              <a:t> </a:t>
            </a:r>
            <a:r>
              <a:rPr lang="en-US" sz="2200" dirty="0" err="1"/>
              <a:t>nenavadna</a:t>
            </a:r>
            <a:r>
              <a:rPr lang="en-US" sz="2200" dirty="0"/>
              <a:t>.</a:t>
            </a:r>
            <a:endParaRPr lang="sl-SI" sz="2200" dirty="0"/>
          </a:p>
          <a:p>
            <a:pPr>
              <a:buFont typeface="Arial" charset="0"/>
              <a:buChar char="•"/>
              <a:defRPr/>
            </a:pPr>
            <a:endParaRPr lang="sl-SI" sz="2200" dirty="0"/>
          </a:p>
          <a:p>
            <a:pPr>
              <a:buFont typeface="Arial" charset="0"/>
              <a:buChar char="•"/>
              <a:defRPr/>
            </a:pPr>
            <a:r>
              <a:rPr lang="en-US" sz="2200" dirty="0"/>
              <a:t> Je pa </a:t>
            </a:r>
            <a:r>
              <a:rPr lang="en-US" sz="2200" dirty="0" err="1"/>
              <a:t>tudi</a:t>
            </a:r>
            <a:r>
              <a:rPr lang="en-US" sz="2200" dirty="0"/>
              <a:t> primer </a:t>
            </a:r>
            <a:r>
              <a:rPr lang="en-US" sz="2200" dirty="0" err="1"/>
              <a:t>pesimizma</a:t>
            </a:r>
            <a:r>
              <a:rPr lang="en-US" sz="2200" dirty="0"/>
              <a:t>, </a:t>
            </a:r>
            <a:r>
              <a:rPr lang="en-US" sz="2200" dirty="0" err="1"/>
              <a:t>značilnega</a:t>
            </a:r>
            <a:r>
              <a:rPr lang="en-US" sz="2200" dirty="0"/>
              <a:t> </a:t>
            </a:r>
            <a:r>
              <a:rPr lang="en-US" sz="2200" dirty="0" err="1"/>
              <a:t>za</a:t>
            </a:r>
            <a:r>
              <a:rPr lang="en-US" sz="2200" dirty="0"/>
              <a:t> 19. </a:t>
            </a:r>
            <a:r>
              <a:rPr lang="en-US" sz="2200" dirty="0" err="1"/>
              <a:t>stol</a:t>
            </a:r>
            <a:r>
              <a:rPr lang="en-US" sz="2200" dirty="0"/>
              <a:t>., </a:t>
            </a:r>
            <a:r>
              <a:rPr lang="en-US" sz="2200" dirty="0" err="1"/>
              <a:t>imenovanega</a:t>
            </a:r>
            <a:r>
              <a:rPr lang="en-US" sz="2200" dirty="0"/>
              <a:t> </a:t>
            </a:r>
            <a:r>
              <a:rPr lang="en-US" sz="2200" dirty="0" err="1"/>
              <a:t>svetobolje</a:t>
            </a:r>
            <a:r>
              <a:rPr lang="en-US" sz="2200" dirty="0"/>
              <a:t> </a:t>
            </a:r>
            <a:r>
              <a:rPr lang="en-US" sz="2200" dirty="0" err="1"/>
              <a:t>ali</a:t>
            </a:r>
            <a:r>
              <a:rPr lang="en-US" sz="2200" dirty="0"/>
              <a:t> </a:t>
            </a:r>
            <a:r>
              <a:rPr lang="en-US" sz="2200" dirty="0" err="1"/>
              <a:t>svetožalje</a:t>
            </a:r>
            <a:r>
              <a:rPr lang="en-US" sz="2200" dirty="0"/>
              <a:t>. Ta </a:t>
            </a:r>
            <a:r>
              <a:rPr lang="en-US" sz="2200" dirty="0" err="1"/>
              <a:t>pesem</a:t>
            </a:r>
            <a:r>
              <a:rPr lang="en-US" sz="2200" dirty="0"/>
              <a:t> je </a:t>
            </a:r>
            <a:r>
              <a:rPr lang="en-US" sz="2200" dirty="0" err="1"/>
              <a:t>torej</a:t>
            </a:r>
            <a:r>
              <a:rPr lang="en-US" sz="2200" dirty="0"/>
              <a:t> </a:t>
            </a:r>
            <a:r>
              <a:rPr lang="en-US" sz="2200" b="1" dirty="0" err="1"/>
              <a:t>osebno</a:t>
            </a:r>
            <a:r>
              <a:rPr lang="en-US" sz="2200" b="1" dirty="0"/>
              <a:t> in </a:t>
            </a:r>
            <a:r>
              <a:rPr lang="en-US" sz="2200" b="1" dirty="0" err="1"/>
              <a:t>življenjsko</a:t>
            </a:r>
            <a:r>
              <a:rPr lang="en-US" sz="2200" b="1" dirty="0"/>
              <a:t> </a:t>
            </a:r>
            <a:r>
              <a:rPr lang="en-US" sz="2200" b="1" dirty="0" err="1"/>
              <a:t>izpovedna</a:t>
            </a:r>
            <a:r>
              <a:rPr lang="en-US" sz="2200" dirty="0"/>
              <a:t>.</a:t>
            </a:r>
            <a:endParaRPr lang="sl-SI" sz="2200" dirty="0"/>
          </a:p>
          <a:p>
            <a:pPr>
              <a:buFont typeface="Arial" charset="0"/>
              <a:buChar char="•"/>
              <a:defRPr/>
            </a:pPr>
            <a:endParaRPr lang="sl-SI" sz="2000" dirty="0"/>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D86DD3B-BF8D-488E-99B2-38A2F551E736}"/>
              </a:ext>
            </a:extLst>
          </p:cNvPr>
          <p:cNvSpPr>
            <a:spLocks noGrp="1"/>
          </p:cNvSpPr>
          <p:nvPr>
            <p:ph type="title"/>
          </p:nvPr>
        </p:nvSpPr>
        <p:spPr/>
        <p:txBody>
          <a:bodyPr/>
          <a:lstStyle/>
          <a:p>
            <a:r>
              <a:rPr lang="sl-SI" altLang="sl-SI" b="1"/>
              <a:t>Vsebina pesmi:</a:t>
            </a:r>
          </a:p>
        </p:txBody>
      </p:sp>
      <p:sp>
        <p:nvSpPr>
          <p:cNvPr id="19459" name="Content Placeholder 2">
            <a:extLst>
              <a:ext uri="{FF2B5EF4-FFF2-40B4-BE49-F238E27FC236}">
                <a16:creationId xmlns:a16="http://schemas.microsoft.com/office/drawing/2014/main" id="{BAAFAF58-9B2E-47EE-BCCA-BA193B691B3E}"/>
              </a:ext>
            </a:extLst>
          </p:cNvPr>
          <p:cNvSpPr>
            <a:spLocks noGrp="1"/>
          </p:cNvSpPr>
          <p:nvPr>
            <p:ph idx="1"/>
          </p:nvPr>
        </p:nvSpPr>
        <p:spPr/>
        <p:txBody>
          <a:bodyPr/>
          <a:lstStyle/>
          <a:p>
            <a:r>
              <a:rPr lang="en-US" altLang="sl-SI" sz="2200"/>
              <a:t>Pesnik začne s hvalnico Bogu. Pravi, da je zrl v delavnico Boga, da je videl, kako je ustvarjal bitja in kako se nobena stvar ni porazgubila. Zrl je v njegovo delavnico in poleg večnega življenja videl, kako vse teče, se vrti, nikjer ni smrti. Potem pa se začne tožba, v kateri pove, da ljudje tožijo, ko jim umre nekdo drag, in se vpraša, zakaj, ko vendar smrti ni. Začne se molitev k stvarniku: " Začetnik moj, ki si me ustvaril...". Spet hvalnica Bogu. Pravi namreč, da je Bog poln ljubezni in resnice. Potem sledi še prošnja Bogu, ko prosi, da naj iz njegovega posmrtnega prahu ustvari karkoli, le tako trpečega človeka, kot je on (pesnik), ne.</a:t>
            </a:r>
            <a:endParaRPr lang="sl-SI" altLang="sl-SI" sz="2200"/>
          </a:p>
          <a:p>
            <a:endParaRPr lang="sl-SI" altLang="sl-SI"/>
          </a:p>
        </p:txBody>
      </p:sp>
      <p:pic>
        <p:nvPicPr>
          <p:cNvPr id="19460" name="Picture 2" descr="http://www.clipartbest.com/cliparts/dcr/eAE/dcreAEqRi.gif">
            <a:extLst>
              <a:ext uri="{FF2B5EF4-FFF2-40B4-BE49-F238E27FC236}">
                <a16:creationId xmlns:a16="http://schemas.microsoft.com/office/drawing/2014/main" id="{BB801AED-E979-4274-90CC-AF277BF91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5" y="5013325"/>
            <a:ext cx="1868488"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5B10A00-920C-4335-AD52-89AB6F34B169}"/>
              </a:ext>
            </a:extLst>
          </p:cNvPr>
          <p:cNvSpPr>
            <a:spLocks noGrp="1"/>
          </p:cNvSpPr>
          <p:nvPr>
            <p:ph type="title"/>
          </p:nvPr>
        </p:nvSpPr>
        <p:spPr/>
        <p:txBody>
          <a:bodyPr/>
          <a:lstStyle/>
          <a:p>
            <a:r>
              <a:rPr lang="sl-SI" altLang="sl-SI" b="1"/>
              <a:t>Zgradba pesmi:</a:t>
            </a:r>
          </a:p>
        </p:txBody>
      </p:sp>
      <p:sp>
        <p:nvSpPr>
          <p:cNvPr id="3" name="Content Placeholder 2">
            <a:extLst>
              <a:ext uri="{FF2B5EF4-FFF2-40B4-BE49-F238E27FC236}">
                <a16:creationId xmlns:a16="http://schemas.microsoft.com/office/drawing/2014/main" id="{BA5A7F63-DF5B-48EA-9B4F-C11EA9846366}"/>
              </a:ext>
            </a:extLst>
          </p:cNvPr>
          <p:cNvSpPr>
            <a:spLocks noGrp="1"/>
          </p:cNvSpPr>
          <p:nvPr>
            <p:ph idx="1"/>
          </p:nvPr>
        </p:nvSpPr>
        <p:spPr/>
        <p:txBody>
          <a:bodyPr>
            <a:normAutofit/>
          </a:bodyPr>
          <a:lstStyle/>
          <a:p>
            <a:pPr>
              <a:buFont typeface="Arial" charset="0"/>
              <a:buChar char="•"/>
              <a:defRPr/>
            </a:pPr>
            <a:r>
              <a:rPr lang="sl-SI" sz="2200" dirty="0"/>
              <a:t>Pesem je oblikovno zgrajena iz oseminštirideset verzov. </a:t>
            </a:r>
          </a:p>
          <a:p>
            <a:pPr>
              <a:buFont typeface="Arial" charset="0"/>
              <a:buChar char="•"/>
              <a:defRPr/>
            </a:pPr>
            <a:r>
              <a:rPr lang="sl-SI" sz="2200" dirty="0"/>
              <a:t>Rima je svobodna, tudi oblika pesmi je svobodna.</a:t>
            </a:r>
          </a:p>
          <a:p>
            <a:pPr>
              <a:buFont typeface="Arial" charset="0"/>
              <a:buChar char="•"/>
              <a:defRPr/>
            </a:pPr>
            <a:r>
              <a:rPr lang="sl-SI" sz="2200" dirty="0"/>
              <a:t> Pesem ima jambsko metrično osnovo in </a:t>
            </a:r>
            <a:r>
              <a:rPr lang="sl-SI" sz="2200" dirty="0" err="1"/>
              <a:t>nekitično</a:t>
            </a:r>
            <a:r>
              <a:rPr lang="sl-SI" sz="2200" dirty="0"/>
              <a:t> obliko. </a:t>
            </a:r>
          </a:p>
          <a:p>
            <a:pPr>
              <a:buFont typeface="Arial" charset="0"/>
              <a:buChar char="•"/>
              <a:defRPr/>
            </a:pPr>
            <a:r>
              <a:rPr lang="sl-SI" sz="2200" dirty="0"/>
              <a:t>Zadnji verz je napisan v dvostopnem jambu, ostali so napisani v nadštevilnem štiristopnem jambu. </a:t>
            </a:r>
          </a:p>
          <a:p>
            <a:pPr>
              <a:buFont typeface="Arial" charset="0"/>
              <a:buChar char="•"/>
              <a:defRPr/>
            </a:pPr>
            <a:r>
              <a:rPr lang="sl-SI" sz="2200" dirty="0"/>
              <a:t>Uvodni stavek je zvočno zvezan z dvema paroma zaporednih rim. </a:t>
            </a:r>
          </a:p>
          <a:p>
            <a:pPr>
              <a:buFont typeface="Arial" charset="0"/>
              <a:buChar char="•"/>
              <a:defRPr/>
            </a:pPr>
            <a:r>
              <a:rPr lang="sl-SI" sz="2200" dirty="0"/>
              <a:t>Obe vsebinski enoti se začenjata s podobnim nagovorom stvarnika </a:t>
            </a:r>
            <a:br>
              <a:rPr lang="sl-SI" sz="2200" dirty="0"/>
            </a:br>
            <a:r>
              <a:rPr lang="sl-SI" sz="2200" dirty="0"/>
              <a:t>(V delavnico sem tvojo zrl, začetnik moj, ki si me ustvaril). </a:t>
            </a:r>
          </a:p>
          <a:p>
            <a:pPr>
              <a:buFont typeface="Arial" charset="0"/>
              <a:buChar char="•"/>
              <a:defRPr/>
            </a:pPr>
            <a:r>
              <a:rPr lang="sl-SI" sz="2200" dirty="0"/>
              <a:t>V pesmi najdemo personifikacije (prelivajoče se srce) in mnoge okrasne pridevke (brezumni svet).</a:t>
            </a:r>
          </a:p>
          <a:p>
            <a:pPr marL="0" indent="0">
              <a:buFont typeface="Arial" charset="0"/>
              <a:buNone/>
              <a:defRPr/>
            </a:pPr>
            <a:endParaRPr lang="sl-SI" dirty="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6E27F0CA-0EA3-4C09-AF32-B133207B3F14}"/>
              </a:ext>
            </a:extLst>
          </p:cNvPr>
          <p:cNvSpPr>
            <a:spLocks noGrp="1"/>
          </p:cNvSpPr>
          <p:nvPr>
            <p:ph type="title"/>
          </p:nvPr>
        </p:nvSpPr>
        <p:spPr/>
        <p:txBody>
          <a:bodyPr/>
          <a:lstStyle/>
          <a:p>
            <a:r>
              <a:rPr lang="sl-SI" altLang="sl-SI" b="1"/>
              <a:t>Življenje</a:t>
            </a:r>
          </a:p>
        </p:txBody>
      </p:sp>
      <p:sp>
        <p:nvSpPr>
          <p:cNvPr id="3" name="Content Placeholder 2">
            <a:extLst>
              <a:ext uri="{FF2B5EF4-FFF2-40B4-BE49-F238E27FC236}">
                <a16:creationId xmlns:a16="http://schemas.microsoft.com/office/drawing/2014/main" id="{DC9D64B1-E593-4124-8DE6-81A860DFC66F}"/>
              </a:ext>
            </a:extLst>
          </p:cNvPr>
          <p:cNvSpPr>
            <a:spLocks noGrp="1"/>
          </p:cNvSpPr>
          <p:nvPr>
            <p:ph idx="1"/>
          </p:nvPr>
        </p:nvSpPr>
        <p:spPr>
          <a:xfrm>
            <a:off x="457200" y="1600200"/>
            <a:ext cx="8229600" cy="4708525"/>
          </a:xfrm>
        </p:spPr>
        <p:txBody>
          <a:bodyPr>
            <a:normAutofit fontScale="92500" lnSpcReduction="10000"/>
          </a:bodyPr>
          <a:lstStyle/>
          <a:p>
            <a:pPr>
              <a:buFont typeface="Arial" charset="0"/>
              <a:buChar char="•"/>
              <a:defRPr/>
            </a:pPr>
            <a:r>
              <a:rPr lang="sl-SI" sz="2400" dirty="0"/>
              <a:t>Simon Gregorčič se je rodil 15.10.1844 na Vrsnem blizu Kobarida. Bil je </a:t>
            </a:r>
            <a:r>
              <a:rPr lang="sl-SI" sz="2400" b="1" dirty="0"/>
              <a:t>katoliški duhovnik </a:t>
            </a:r>
            <a:r>
              <a:rPr lang="sl-SI" sz="2400" dirty="0"/>
              <a:t>in že za časa svojega življenja zelo </a:t>
            </a:r>
            <a:r>
              <a:rPr lang="sl-SI" sz="2400" b="1" dirty="0"/>
              <a:t>priljubljen pesnik</a:t>
            </a:r>
            <a:r>
              <a:rPr lang="sl-SI" sz="2400" dirty="0"/>
              <a:t>. Ustvarjal je v </a:t>
            </a:r>
            <a:r>
              <a:rPr lang="sl-SI" sz="2400" b="1" dirty="0"/>
              <a:t>obdobju med romantiko in realizmom</a:t>
            </a:r>
            <a:r>
              <a:rPr lang="sl-SI" sz="2400" dirty="0"/>
              <a:t>, pisal pa je </a:t>
            </a:r>
            <a:r>
              <a:rPr lang="sl-SI" sz="2400" b="1" dirty="0"/>
              <a:t>domovinske, ljubezenske, pripovedne in izpovedne pesmi</a:t>
            </a:r>
            <a:r>
              <a:rPr lang="sl-SI" sz="2400" dirty="0"/>
              <a:t>. Umrl je 24.11.1906 v Gorici, pokopan pa je pri cerkvi Sv. Lovrenca v vasi Smast blizu svojega rojstnega kraja.</a:t>
            </a:r>
          </a:p>
          <a:p>
            <a:pPr>
              <a:buFont typeface="Arial" charset="0"/>
              <a:buChar char="•"/>
              <a:defRPr/>
            </a:pPr>
            <a:endParaRPr lang="sl-SI" sz="2400" dirty="0"/>
          </a:p>
          <a:p>
            <a:pPr>
              <a:buFont typeface="Arial" charset="0"/>
              <a:buChar char="•"/>
              <a:defRPr/>
            </a:pPr>
            <a:r>
              <a:rPr lang="en-GB" sz="2400" dirty="0" err="1"/>
              <a:t>Uvrščamo</a:t>
            </a:r>
            <a:r>
              <a:rPr lang="en-GB" sz="2400" dirty="0"/>
              <a:t> </a:t>
            </a:r>
            <a:r>
              <a:rPr lang="en-GB" sz="2400" dirty="0" err="1"/>
              <a:t>ga</a:t>
            </a:r>
            <a:r>
              <a:rPr lang="en-GB" sz="2400" dirty="0"/>
              <a:t> v </a:t>
            </a:r>
            <a:r>
              <a:rPr lang="en-GB" sz="2400" b="1" dirty="0" err="1"/>
              <a:t>obdobje</a:t>
            </a:r>
            <a:r>
              <a:rPr lang="en-GB" sz="2400" b="1" dirty="0"/>
              <a:t> med </a:t>
            </a:r>
            <a:r>
              <a:rPr lang="en-GB" sz="2400" b="1" dirty="0" err="1"/>
              <a:t>romantiko</a:t>
            </a:r>
            <a:r>
              <a:rPr lang="en-GB" sz="2400" b="1" dirty="0"/>
              <a:t> in </a:t>
            </a:r>
            <a:r>
              <a:rPr lang="en-GB" sz="2400" b="1" dirty="0" err="1"/>
              <a:t>realizmom</a:t>
            </a:r>
            <a:r>
              <a:rPr lang="en-GB" sz="2400" dirty="0"/>
              <a:t>. V tem </a:t>
            </a:r>
            <a:r>
              <a:rPr lang="en-GB" sz="2400" dirty="0" err="1"/>
              <a:t>času</a:t>
            </a:r>
            <a:r>
              <a:rPr lang="en-GB" sz="2400" dirty="0"/>
              <a:t> je </a:t>
            </a:r>
            <a:r>
              <a:rPr lang="en-GB" sz="2400" dirty="0" err="1"/>
              <a:t>tudi</a:t>
            </a:r>
            <a:r>
              <a:rPr lang="en-GB" sz="2400" dirty="0"/>
              <a:t> </a:t>
            </a:r>
            <a:r>
              <a:rPr lang="en-GB" sz="2400" dirty="0" err="1"/>
              <a:t>ustvaril</a:t>
            </a:r>
            <a:r>
              <a:rPr lang="en-GB" sz="2400" dirty="0"/>
              <a:t> </a:t>
            </a:r>
            <a:r>
              <a:rPr lang="en-GB" sz="2400" dirty="0" err="1"/>
              <a:t>svoja</a:t>
            </a:r>
            <a:r>
              <a:rPr lang="en-GB" sz="2400" dirty="0"/>
              <a:t> </a:t>
            </a:r>
            <a:r>
              <a:rPr lang="en-GB" sz="2400" dirty="0" err="1"/>
              <a:t>najboljša</a:t>
            </a:r>
            <a:r>
              <a:rPr lang="en-GB" sz="2400" dirty="0"/>
              <a:t> </a:t>
            </a:r>
            <a:r>
              <a:rPr lang="en-GB" sz="2400" dirty="0" err="1"/>
              <a:t>pesniška</a:t>
            </a:r>
            <a:r>
              <a:rPr lang="en-GB" sz="2400" dirty="0"/>
              <a:t> </a:t>
            </a:r>
            <a:r>
              <a:rPr lang="en-GB" sz="2400" dirty="0" err="1"/>
              <a:t>dela</a:t>
            </a:r>
            <a:r>
              <a:rPr lang="en-GB" sz="2400" dirty="0"/>
              <a:t>. Novi </a:t>
            </a:r>
            <a:r>
              <a:rPr lang="en-GB" sz="2400" dirty="0" err="1"/>
              <a:t>umetnostni</a:t>
            </a:r>
            <a:r>
              <a:rPr lang="en-GB" sz="2400" dirty="0"/>
              <a:t> </a:t>
            </a:r>
            <a:r>
              <a:rPr lang="en-GB" sz="2400" dirty="0" err="1"/>
              <a:t>tokovi</a:t>
            </a:r>
            <a:r>
              <a:rPr lang="en-GB" sz="2400" dirty="0"/>
              <a:t> </a:t>
            </a:r>
            <a:r>
              <a:rPr lang="en-GB" sz="2400" dirty="0" err="1"/>
              <a:t>ob</a:t>
            </a:r>
            <a:r>
              <a:rPr lang="en-GB" sz="2400" dirty="0"/>
              <a:t> </a:t>
            </a:r>
            <a:r>
              <a:rPr lang="en-GB" sz="2400" dirty="0" err="1"/>
              <a:t>koncu</a:t>
            </a:r>
            <a:r>
              <a:rPr lang="en-GB" sz="2400" dirty="0"/>
              <a:t> 19. in v </a:t>
            </a:r>
            <a:r>
              <a:rPr lang="en-GB" sz="2400" dirty="0" err="1"/>
              <a:t>začetku</a:t>
            </a:r>
            <a:r>
              <a:rPr lang="en-GB" sz="2400" dirty="0"/>
              <a:t> 20. </a:t>
            </a:r>
            <a:r>
              <a:rPr lang="en-GB" sz="2400" dirty="0" err="1"/>
              <a:t>stoletja</a:t>
            </a:r>
            <a:r>
              <a:rPr lang="en-GB" sz="2400" dirty="0"/>
              <a:t> </a:t>
            </a:r>
            <a:r>
              <a:rPr lang="en-GB" sz="2400" dirty="0" err="1"/>
              <a:t>na</a:t>
            </a:r>
            <a:r>
              <a:rPr lang="en-GB" sz="2400" dirty="0"/>
              <a:t> </a:t>
            </a:r>
            <a:r>
              <a:rPr lang="en-GB" sz="2400" dirty="0" err="1"/>
              <a:t>Gregorčiča</a:t>
            </a:r>
            <a:r>
              <a:rPr lang="en-GB" sz="2400" dirty="0"/>
              <a:t> </a:t>
            </a:r>
            <a:r>
              <a:rPr lang="en-GB" sz="2400" dirty="0" err="1"/>
              <a:t>kot</a:t>
            </a:r>
            <a:r>
              <a:rPr lang="en-GB" sz="2400" dirty="0"/>
              <a:t> </a:t>
            </a:r>
            <a:r>
              <a:rPr lang="en-GB" sz="2400" dirty="0" err="1"/>
              <a:t>pesnika</a:t>
            </a:r>
            <a:r>
              <a:rPr lang="en-GB" sz="2400" dirty="0"/>
              <a:t> </a:t>
            </a:r>
            <a:r>
              <a:rPr lang="en-GB" sz="2400" dirty="0" err="1"/>
              <a:t>niso</a:t>
            </a:r>
            <a:r>
              <a:rPr lang="en-GB" sz="2400" dirty="0"/>
              <a:t> </a:t>
            </a:r>
            <a:r>
              <a:rPr lang="en-GB" sz="2400" dirty="0" err="1"/>
              <a:t>vplivali</a:t>
            </a:r>
            <a:r>
              <a:rPr lang="en-GB" sz="2400" dirty="0"/>
              <a:t>.</a:t>
            </a:r>
            <a:endParaRPr lang="sl-SI" sz="2400" dirty="0"/>
          </a:p>
          <a:p>
            <a:pPr marL="0" indent="0">
              <a:buFont typeface="Arial" charset="0"/>
              <a:buNone/>
              <a:defRPr/>
            </a:pPr>
            <a:endParaRPr lang="sl-SI" sz="2400" dirty="0"/>
          </a:p>
          <a:p>
            <a:pPr>
              <a:buFont typeface="Arial" charset="0"/>
              <a:buChar char="•"/>
              <a:defRPr/>
            </a:pPr>
            <a:r>
              <a:rPr lang="sl-SI" sz="2400" dirty="0"/>
              <a:t>V mladih letih je bil pastir, kar ga je povezalo z ljubo domačo naravo in njegovemu umu vcepilo </a:t>
            </a:r>
            <a:r>
              <a:rPr lang="sl-SI" sz="2400" b="1" dirty="0"/>
              <a:t>ljubezen do slovenske besede</a:t>
            </a:r>
            <a:r>
              <a:rPr lang="sl-SI" sz="2400" dirty="0"/>
              <a:t>.</a:t>
            </a:r>
          </a:p>
          <a:p>
            <a:pPr>
              <a:buFont typeface="Arial" charset="0"/>
              <a:buChar char="•"/>
              <a:defRPr/>
            </a:pPr>
            <a:endParaRPr lang="sl-SI" sz="2000" dirty="0"/>
          </a:p>
          <a:p>
            <a:pPr>
              <a:buFont typeface="Arial" charset="0"/>
              <a:buChar char="•"/>
              <a:defRPr/>
            </a:pPr>
            <a:endParaRPr lang="sl-SI" sz="2000" dirty="0"/>
          </a:p>
          <a:p>
            <a:pPr>
              <a:buFont typeface="Arial" charset="0"/>
              <a:buChar char="•"/>
              <a:defRPr/>
            </a:pPr>
            <a:endParaRPr lang="sl-SI"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4B98555-1105-4259-9E84-D394371BDD65}"/>
              </a:ext>
            </a:extLst>
          </p:cNvPr>
          <p:cNvSpPr>
            <a:spLocks noGrp="1"/>
          </p:cNvSpPr>
          <p:nvPr>
            <p:ph type="title"/>
          </p:nvPr>
        </p:nvSpPr>
        <p:spPr/>
        <p:txBody>
          <a:bodyPr/>
          <a:lstStyle/>
          <a:p>
            <a:r>
              <a:rPr lang="sl-SI" altLang="sl-SI" b="1"/>
              <a:t>Njega ni</a:t>
            </a:r>
          </a:p>
        </p:txBody>
      </p:sp>
      <p:sp>
        <p:nvSpPr>
          <p:cNvPr id="3" name="Content Placeholder 2">
            <a:extLst>
              <a:ext uri="{FF2B5EF4-FFF2-40B4-BE49-F238E27FC236}">
                <a16:creationId xmlns:a16="http://schemas.microsoft.com/office/drawing/2014/main" id="{7135A3A3-C6EB-4594-9F43-D8A13D0F7E7A}"/>
              </a:ext>
            </a:extLst>
          </p:cNvPr>
          <p:cNvSpPr>
            <a:spLocks noGrp="1"/>
          </p:cNvSpPr>
          <p:nvPr>
            <p:ph idx="1"/>
          </p:nvPr>
        </p:nvSpPr>
        <p:spPr>
          <a:xfrm>
            <a:off x="457200" y="1600200"/>
            <a:ext cx="8229600" cy="4637112"/>
          </a:xfrm>
          <a:extLst/>
        </p:spPr>
        <p:txBody>
          <a:bodyPr numCol="2">
            <a:normAutofit fontScale="70000" lnSpcReduction="20000"/>
          </a:bodyPr>
          <a:lstStyle/>
          <a:p>
            <a:pPr>
              <a:buFont typeface="Arial" charset="0"/>
              <a:buChar char="•"/>
              <a:defRPr/>
            </a:pPr>
            <a:r>
              <a:rPr lang="sl-SI" dirty="0"/>
              <a:t>Rože je na vrtu plela,</a:t>
            </a:r>
            <a:br>
              <a:rPr lang="sl-SI" dirty="0"/>
            </a:br>
            <a:r>
              <a:rPr lang="sl-SI" dirty="0"/>
              <a:t>pela </a:t>
            </a:r>
            <a:r>
              <a:rPr lang="sl-SI" dirty="0" err="1"/>
              <a:t>pesemco</a:t>
            </a:r>
            <a:r>
              <a:rPr lang="sl-SI" dirty="0"/>
              <a:t> glasno,</a:t>
            </a:r>
            <a:br>
              <a:rPr lang="sl-SI" dirty="0"/>
            </a:br>
            <a:r>
              <a:rPr lang="sl-SI" dirty="0"/>
              <a:t>živo v lice </a:t>
            </a:r>
            <a:r>
              <a:rPr lang="sl-SI" dirty="0" err="1"/>
              <a:t>zarudela</a:t>
            </a:r>
            <a:r>
              <a:rPr lang="sl-SI" dirty="0"/>
              <a:t>,</a:t>
            </a:r>
            <a:br>
              <a:rPr lang="sl-SI" dirty="0"/>
            </a:br>
            <a:r>
              <a:rPr lang="sl-SI" dirty="0"/>
              <a:t>ko je stopil on pred njo.</a:t>
            </a:r>
            <a:br>
              <a:rPr lang="sl-SI" dirty="0"/>
            </a:br>
            <a:br>
              <a:rPr lang="sl-SI" dirty="0"/>
            </a:br>
            <a:r>
              <a:rPr lang="sl-SI" dirty="0"/>
              <a:t>"Daj mi cvetko, dete zalo,</a:t>
            </a:r>
            <a:br>
              <a:rPr lang="sl-SI" dirty="0"/>
            </a:br>
            <a:r>
              <a:rPr lang="sl-SI" dirty="0"/>
              <a:t>da na prsi jo pripnem,</a:t>
            </a:r>
            <a:br>
              <a:rPr lang="sl-SI" dirty="0"/>
            </a:br>
            <a:r>
              <a:rPr lang="sl-SI" dirty="0"/>
              <a:t>za spomin cvetico malo,</a:t>
            </a:r>
            <a:br>
              <a:rPr lang="sl-SI" dirty="0"/>
            </a:br>
            <a:r>
              <a:rPr lang="sl-SI" dirty="0"/>
              <a:t>preden v tuje kraje </a:t>
            </a:r>
            <a:r>
              <a:rPr lang="sl-SI" dirty="0" err="1"/>
              <a:t>spem</a:t>
            </a:r>
            <a:r>
              <a:rPr lang="sl-SI" dirty="0"/>
              <a:t>."</a:t>
            </a:r>
            <a:br>
              <a:rPr lang="sl-SI" dirty="0"/>
            </a:br>
            <a:br>
              <a:rPr lang="sl-SI" dirty="0"/>
            </a:br>
            <a:r>
              <a:rPr lang="sl-SI" dirty="0"/>
              <a:t>Kito cvetja mu je dala,</a:t>
            </a:r>
            <a:br>
              <a:rPr lang="sl-SI" dirty="0"/>
            </a:br>
            <a:r>
              <a:rPr lang="sl-SI" dirty="0"/>
              <a:t>s cvetjem dala mu srce,</a:t>
            </a:r>
            <a:br>
              <a:rPr lang="sl-SI" dirty="0"/>
            </a:br>
            <a:r>
              <a:rPr lang="sl-SI" dirty="0"/>
              <a:t>sama v vrtu je ostala,</a:t>
            </a:r>
            <a:br>
              <a:rPr lang="sl-SI" dirty="0"/>
            </a:br>
            <a:r>
              <a:rPr lang="sl-SI" dirty="0"/>
              <a:t>on po svetu šel od nje.</a:t>
            </a:r>
          </a:p>
          <a:p>
            <a:pPr>
              <a:buFont typeface="Arial" charset="0"/>
              <a:buChar char="•"/>
              <a:defRPr/>
            </a:pPr>
            <a:endParaRPr lang="sl-SI" dirty="0"/>
          </a:p>
          <a:p>
            <a:pPr marL="0" indent="0">
              <a:buFont typeface="Arial" charset="0"/>
              <a:buNone/>
              <a:defRPr/>
            </a:pPr>
            <a:br>
              <a:rPr lang="sl-SI" dirty="0"/>
            </a:br>
            <a:r>
              <a:rPr lang="sl-SI" dirty="0"/>
              <a:t>Rože je na vrtu plela,</a:t>
            </a:r>
            <a:br>
              <a:rPr lang="sl-SI" dirty="0"/>
            </a:br>
            <a:r>
              <a:rPr lang="sl-SI" dirty="0"/>
              <a:t>pesmi pela je glasno -</a:t>
            </a:r>
            <a:br>
              <a:rPr lang="sl-SI" dirty="0"/>
            </a:br>
            <a:r>
              <a:rPr lang="sl-SI" dirty="0"/>
              <a:t>kaj da vrta več ne dela,</a:t>
            </a:r>
            <a:br>
              <a:rPr lang="sl-SI" dirty="0"/>
            </a:br>
            <a:r>
              <a:rPr lang="sl-SI" dirty="0"/>
              <a:t>kaj ne poje več tako?</a:t>
            </a:r>
            <a:br>
              <a:rPr lang="sl-SI" dirty="0"/>
            </a:br>
            <a:br>
              <a:rPr lang="sl-SI" dirty="0"/>
            </a:br>
            <a:r>
              <a:rPr lang="sl-SI" dirty="0"/>
              <a:t>Deklica glavo poveša,</a:t>
            </a:r>
            <a:br>
              <a:rPr lang="sl-SI" dirty="0"/>
            </a:br>
            <a:r>
              <a:rPr lang="sl-SI" dirty="0"/>
              <a:t>vene obraz, prej cvetoč,</a:t>
            </a:r>
            <a:br>
              <a:rPr lang="sl-SI" dirty="0"/>
            </a:br>
            <a:r>
              <a:rPr lang="sl-SI" dirty="0"/>
              <a:t>nekaj nje srce pogreša,</a:t>
            </a:r>
            <a:br>
              <a:rPr lang="sl-SI" dirty="0"/>
            </a:br>
            <a:r>
              <a:rPr lang="sl-SI" dirty="0"/>
              <a:t>solz ji potok lije vroč.</a:t>
            </a:r>
            <a:br>
              <a:rPr lang="sl-SI" dirty="0"/>
            </a:br>
            <a:br>
              <a:rPr lang="sl-SI" dirty="0"/>
            </a:br>
            <a:r>
              <a:rPr lang="sl-SI" dirty="0"/>
              <a:t>Čez ograjo vrtno gleda -</a:t>
            </a:r>
            <a:br>
              <a:rPr lang="sl-SI" dirty="0"/>
            </a:br>
            <a:r>
              <a:rPr lang="sl-SI" dirty="0"/>
              <a:t>mnogo mimo vre ljudi -</a:t>
            </a:r>
            <a:br>
              <a:rPr lang="sl-SI" dirty="0"/>
            </a:br>
            <a:r>
              <a:rPr lang="sl-SI" dirty="0"/>
              <a:t>deva bleda, deva bleda,</a:t>
            </a:r>
            <a:br>
              <a:rPr lang="sl-SI" dirty="0"/>
            </a:br>
            <a:r>
              <a:rPr lang="sl-SI" dirty="0"/>
              <a:t>njega od nikoder ni!</a:t>
            </a:r>
          </a:p>
          <a:p>
            <a:pPr marL="0" indent="0">
              <a:buFont typeface="Arial" charset="0"/>
              <a:buNone/>
              <a:defRPr/>
            </a:pPr>
            <a:br>
              <a:rPr lang="sl-SI" dirty="0"/>
            </a:br>
            <a:endParaRPr lang="sl-SI" dirty="0"/>
          </a:p>
        </p:txBody>
      </p:sp>
      <p:sp>
        <p:nvSpPr>
          <p:cNvPr id="21508" name="TextBox 3">
            <a:extLst>
              <a:ext uri="{FF2B5EF4-FFF2-40B4-BE49-F238E27FC236}">
                <a16:creationId xmlns:a16="http://schemas.microsoft.com/office/drawing/2014/main" id="{B35874B7-AA8F-46D1-9BFD-52B31D25AE8C}"/>
              </a:ext>
            </a:extLst>
          </p:cNvPr>
          <p:cNvSpPr txBox="1">
            <a:spLocks noChangeArrowheads="1"/>
          </p:cNvSpPr>
          <p:nvPr/>
        </p:nvSpPr>
        <p:spPr bwMode="auto">
          <a:xfrm>
            <a:off x="684213" y="5992813"/>
            <a:ext cx="7704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a:hlinkClick r:id="rId2"/>
              </a:rPr>
              <a:t>http://www.s-sers.mb.edus.si/gradiva/w3/slo/041_njega_ni/02_obravnava.html</a:t>
            </a:r>
            <a:endParaRPr lang="sl-SI" altLang="sl-SI"/>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12F56E-EE13-4D6A-A572-80E9FF4C42F5}"/>
              </a:ext>
            </a:extLst>
          </p:cNvPr>
          <p:cNvSpPr>
            <a:spLocks noGrp="1"/>
          </p:cNvSpPr>
          <p:nvPr>
            <p:ph idx="1"/>
          </p:nvPr>
        </p:nvSpPr>
        <p:spPr>
          <a:xfrm>
            <a:off x="684213" y="1412875"/>
            <a:ext cx="4967287" cy="1397000"/>
          </a:xfrm>
        </p:spPr>
        <p:txBody>
          <a:bodyPr>
            <a:noAutofit/>
          </a:bodyPr>
          <a:lstStyle/>
          <a:p>
            <a:pPr>
              <a:buFont typeface="Arial" charset="0"/>
              <a:buChar char="•"/>
              <a:defRPr/>
            </a:pPr>
            <a:r>
              <a:rPr lang="sl-SI" sz="2800" b="1" dirty="0"/>
              <a:t>SNOV:</a:t>
            </a:r>
          </a:p>
          <a:p>
            <a:pPr marL="0" indent="0">
              <a:buFont typeface="Arial" charset="0"/>
              <a:buNone/>
              <a:defRPr/>
            </a:pPr>
            <a:r>
              <a:rPr lang="sl-SI" sz="2800" i="1" dirty="0"/>
              <a:t>ljubezenska, iz vaškega življenja</a:t>
            </a:r>
          </a:p>
        </p:txBody>
      </p:sp>
      <p:sp>
        <p:nvSpPr>
          <p:cNvPr id="4" name="Content Placeholder 2">
            <a:extLst>
              <a:ext uri="{FF2B5EF4-FFF2-40B4-BE49-F238E27FC236}">
                <a16:creationId xmlns:a16="http://schemas.microsoft.com/office/drawing/2014/main" id="{5C18607F-1CDC-4CB0-B109-5A124A0F6F53}"/>
              </a:ext>
            </a:extLst>
          </p:cNvPr>
          <p:cNvSpPr txBox="1">
            <a:spLocks/>
          </p:cNvSpPr>
          <p:nvPr/>
        </p:nvSpPr>
        <p:spPr>
          <a:xfrm>
            <a:off x="3348038" y="2924175"/>
            <a:ext cx="5554662" cy="1397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r>
              <a:rPr lang="sl-SI" sz="2800" b="1" dirty="0"/>
              <a:t>TEMA:</a:t>
            </a:r>
          </a:p>
          <a:p>
            <a:pPr marL="0" indent="0" fontAlgn="auto">
              <a:spcAft>
                <a:spcPts val="0"/>
              </a:spcAft>
              <a:buFont typeface="Arial" panose="020B0604020202020204" pitchFamily="34" charset="0"/>
              <a:buNone/>
              <a:defRPr/>
            </a:pPr>
            <a:r>
              <a:rPr lang="sl-SI" sz="2800" dirty="0"/>
              <a:t>ljubezenska (romantična ljubezen)</a:t>
            </a:r>
          </a:p>
        </p:txBody>
      </p:sp>
      <p:sp>
        <p:nvSpPr>
          <p:cNvPr id="5" name="Content Placeholder 2">
            <a:extLst>
              <a:ext uri="{FF2B5EF4-FFF2-40B4-BE49-F238E27FC236}">
                <a16:creationId xmlns:a16="http://schemas.microsoft.com/office/drawing/2014/main" id="{6FB82AFF-4BE2-46F4-A7D7-D8FFDB5AF4A2}"/>
              </a:ext>
            </a:extLst>
          </p:cNvPr>
          <p:cNvSpPr txBox="1">
            <a:spLocks/>
          </p:cNvSpPr>
          <p:nvPr/>
        </p:nvSpPr>
        <p:spPr>
          <a:xfrm>
            <a:off x="539750" y="3636963"/>
            <a:ext cx="2808288" cy="28162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r>
              <a:rPr lang="sl-SI" sz="2800" b="1" dirty="0"/>
              <a:t>MOTIVI:</a:t>
            </a:r>
          </a:p>
          <a:p>
            <a:pPr marL="0" indent="0" fontAlgn="auto">
              <a:spcAft>
                <a:spcPts val="0"/>
              </a:spcAft>
              <a:buFont typeface="Arial" panose="020B0604020202020204" pitchFamily="34" charset="0"/>
              <a:buNone/>
              <a:defRPr/>
            </a:pPr>
            <a:r>
              <a:rPr lang="sl-SI" sz="2800" i="1" dirty="0"/>
              <a:t>zaljubljenost,</a:t>
            </a:r>
            <a:br>
              <a:rPr lang="sl-SI" sz="2800" i="1" dirty="0"/>
            </a:br>
            <a:r>
              <a:rPr lang="sl-SI" sz="2800" i="1" dirty="0"/>
              <a:t>slovo</a:t>
            </a:r>
            <a:br>
              <a:rPr lang="sl-SI" sz="2800" i="1" dirty="0"/>
            </a:br>
            <a:r>
              <a:rPr lang="sl-SI" sz="2800" i="1" dirty="0"/>
              <a:t>hrepenenje</a:t>
            </a:r>
            <a:br>
              <a:rPr lang="sl-SI" sz="2800" i="1" dirty="0"/>
            </a:br>
            <a:r>
              <a:rPr lang="sl-SI" sz="2800" i="1" dirty="0"/>
              <a:t>žalost </a:t>
            </a:r>
          </a:p>
        </p:txBody>
      </p:sp>
      <p:sp>
        <p:nvSpPr>
          <p:cNvPr id="6" name="Content Placeholder 2">
            <a:extLst>
              <a:ext uri="{FF2B5EF4-FFF2-40B4-BE49-F238E27FC236}">
                <a16:creationId xmlns:a16="http://schemas.microsoft.com/office/drawing/2014/main" id="{A30A9F48-D8A0-4E7C-A192-782CD96ABF9B}"/>
              </a:ext>
            </a:extLst>
          </p:cNvPr>
          <p:cNvSpPr txBox="1">
            <a:spLocks/>
          </p:cNvSpPr>
          <p:nvPr/>
        </p:nvSpPr>
        <p:spPr>
          <a:xfrm>
            <a:off x="3779838" y="4652963"/>
            <a:ext cx="4402137" cy="1397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r>
              <a:rPr lang="sl-SI" sz="2800" b="1" dirty="0"/>
              <a:t>NASTANEK:</a:t>
            </a:r>
          </a:p>
          <a:p>
            <a:pPr marL="0" indent="0" fontAlgn="auto">
              <a:spcAft>
                <a:spcPts val="0"/>
              </a:spcAft>
              <a:buFont typeface="Arial" panose="020B0604020202020204" pitchFamily="34" charset="0"/>
              <a:buNone/>
              <a:defRPr/>
            </a:pPr>
            <a:r>
              <a:rPr lang="sl-SI" sz="2800" i="1" dirty="0"/>
              <a:t>1870 v Semenišču</a:t>
            </a:r>
          </a:p>
        </p:txBody>
      </p:sp>
      <p:sp>
        <p:nvSpPr>
          <p:cNvPr id="22534" name="Content Placeholder 2">
            <a:extLst>
              <a:ext uri="{FF2B5EF4-FFF2-40B4-BE49-F238E27FC236}">
                <a16:creationId xmlns:a16="http://schemas.microsoft.com/office/drawing/2014/main" id="{7B0FADBF-2404-4F20-B5DD-E81486E20100}"/>
              </a:ext>
            </a:extLst>
          </p:cNvPr>
          <p:cNvSpPr txBox="1">
            <a:spLocks/>
          </p:cNvSpPr>
          <p:nvPr/>
        </p:nvSpPr>
        <p:spPr bwMode="auto">
          <a:xfrm>
            <a:off x="4211638" y="765175"/>
            <a:ext cx="440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sl-SI" altLang="sl-SI" sz="2800" b="1"/>
              <a:t>LIRSKO - EPSKA PESEM</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ADD65C2-32B7-400D-BCCF-A7524268496B}"/>
              </a:ext>
            </a:extLst>
          </p:cNvPr>
          <p:cNvSpPr>
            <a:spLocks noGrp="1"/>
          </p:cNvSpPr>
          <p:nvPr>
            <p:ph type="title"/>
          </p:nvPr>
        </p:nvSpPr>
        <p:spPr/>
        <p:txBody>
          <a:bodyPr/>
          <a:lstStyle/>
          <a:p>
            <a:r>
              <a:rPr lang="sl-SI" altLang="sl-SI" b="1"/>
              <a:t>Lirske prvine:          Epske prvine:</a:t>
            </a:r>
          </a:p>
        </p:txBody>
      </p:sp>
      <p:sp>
        <p:nvSpPr>
          <p:cNvPr id="3" name="Content Placeholder 2">
            <a:extLst>
              <a:ext uri="{FF2B5EF4-FFF2-40B4-BE49-F238E27FC236}">
                <a16:creationId xmlns:a16="http://schemas.microsoft.com/office/drawing/2014/main" id="{68E9F2C3-8161-411C-9D9F-5FADCC10E30D}"/>
              </a:ext>
            </a:extLst>
          </p:cNvPr>
          <p:cNvSpPr>
            <a:spLocks noGrp="1"/>
          </p:cNvSpPr>
          <p:nvPr>
            <p:ph idx="1"/>
          </p:nvPr>
        </p:nvSpPr>
        <p:spPr>
          <a:extLst/>
        </p:spPr>
        <p:txBody>
          <a:bodyPr numCol="2">
            <a:normAutofit/>
          </a:bodyPr>
          <a:lstStyle/>
          <a:p>
            <a:pPr>
              <a:buFont typeface="Arial" charset="0"/>
              <a:buChar char="•"/>
              <a:defRPr/>
            </a:pPr>
            <a:endParaRPr lang="sl-SI" sz="2000" dirty="0"/>
          </a:p>
          <a:p>
            <a:pPr>
              <a:buFont typeface="Arial" charset="0"/>
              <a:buChar char="•"/>
              <a:defRPr/>
            </a:pPr>
            <a:endParaRPr lang="sl-SI" sz="2000" dirty="0"/>
          </a:p>
          <a:p>
            <a:pPr>
              <a:buFont typeface="Arial" charset="0"/>
              <a:buChar char="•"/>
              <a:defRPr/>
            </a:pPr>
            <a:r>
              <a:rPr lang="sl-SI" sz="2200" dirty="0"/>
              <a:t>Ljubezen na prvi pogled</a:t>
            </a:r>
          </a:p>
          <a:p>
            <a:pPr marL="0" indent="0">
              <a:buFont typeface="Arial" charset="0"/>
              <a:buNone/>
              <a:defRPr/>
            </a:pPr>
            <a:r>
              <a:rPr lang="sl-SI" sz="2200" dirty="0"/>
              <a:t>      (neuresničena)</a:t>
            </a:r>
          </a:p>
          <a:p>
            <a:pPr>
              <a:buFont typeface="Arial" charset="0"/>
              <a:buChar char="•"/>
              <a:defRPr/>
            </a:pPr>
            <a:endParaRPr lang="sl-SI" sz="2000" dirty="0"/>
          </a:p>
          <a:p>
            <a:pPr>
              <a:buFont typeface="Arial" charset="0"/>
              <a:buChar char="•"/>
              <a:defRPr/>
            </a:pPr>
            <a:r>
              <a:rPr lang="sl-SI" sz="2200" dirty="0"/>
              <a:t>Motivi žalosti, slovesa, hrepenenja, otožnosti</a:t>
            </a:r>
          </a:p>
          <a:p>
            <a:pPr>
              <a:buFont typeface="Arial" charset="0"/>
              <a:buChar char="•"/>
              <a:defRPr/>
            </a:pPr>
            <a:endParaRPr lang="sl-SI" sz="2200" dirty="0"/>
          </a:p>
          <a:p>
            <a:pPr>
              <a:buFont typeface="Arial" charset="0"/>
              <a:buChar char="•"/>
              <a:defRPr/>
            </a:pPr>
            <a:r>
              <a:rPr lang="sl-SI" sz="2200" dirty="0"/>
              <a:t>Dekletovo čustvovanje – ljubezensko razočaranje</a:t>
            </a:r>
          </a:p>
          <a:p>
            <a:pPr>
              <a:buFont typeface="Arial" charset="0"/>
              <a:buChar char="•"/>
              <a:defRPr/>
            </a:pPr>
            <a:endParaRPr lang="sl-SI" sz="2200" dirty="0"/>
          </a:p>
          <a:p>
            <a:pPr>
              <a:buFont typeface="Arial" charset="0"/>
              <a:buChar char="•"/>
              <a:defRPr/>
            </a:pPr>
            <a:endParaRPr lang="sl-SI" sz="2200" dirty="0"/>
          </a:p>
          <a:p>
            <a:pPr marL="0" indent="0">
              <a:buFont typeface="Arial" charset="0"/>
              <a:buNone/>
              <a:defRPr/>
            </a:pPr>
            <a:endParaRPr lang="sl-SI" sz="2200" dirty="0"/>
          </a:p>
          <a:p>
            <a:pPr algn="ctr">
              <a:buFont typeface="Arial" charset="0"/>
              <a:buChar char="•"/>
              <a:defRPr/>
            </a:pPr>
            <a:r>
              <a:rPr lang="sl-SI" sz="2200" dirty="0"/>
              <a:t>Pripovedni dogodki:</a:t>
            </a:r>
          </a:p>
          <a:p>
            <a:pPr marL="0" indent="0">
              <a:buFont typeface="Arial" charset="0"/>
              <a:buNone/>
              <a:defRPr/>
            </a:pPr>
            <a:r>
              <a:rPr lang="sl-SI" sz="2200" dirty="0"/>
              <a:t>                      - podarjanje cvetja</a:t>
            </a:r>
          </a:p>
          <a:p>
            <a:pPr marL="0" indent="0">
              <a:buFont typeface="Arial" charset="0"/>
              <a:buNone/>
              <a:defRPr/>
            </a:pPr>
            <a:r>
              <a:rPr lang="sl-SI" sz="2200" dirty="0"/>
              <a:t>                      - odhod</a:t>
            </a:r>
          </a:p>
          <a:p>
            <a:pPr marL="0" indent="0">
              <a:buFont typeface="Arial" charset="0"/>
              <a:buNone/>
              <a:defRPr/>
            </a:pPr>
            <a:r>
              <a:rPr lang="sl-SI" sz="2200" dirty="0"/>
              <a:t>                      - čakanje na vrnitev      </a:t>
            </a:r>
          </a:p>
        </p:txBody>
      </p:sp>
      <p:cxnSp>
        <p:nvCxnSpPr>
          <p:cNvPr id="5" name="Straight Arrow Connector 4">
            <a:extLst>
              <a:ext uri="{FF2B5EF4-FFF2-40B4-BE49-F238E27FC236}">
                <a16:creationId xmlns:a16="http://schemas.microsoft.com/office/drawing/2014/main" id="{D5F93F4A-80C6-4FFA-8B3E-1816FA27C07D}"/>
              </a:ext>
            </a:extLst>
          </p:cNvPr>
          <p:cNvCxnSpPr/>
          <p:nvPr/>
        </p:nvCxnSpPr>
        <p:spPr>
          <a:xfrm>
            <a:off x="2051050" y="1268413"/>
            <a:ext cx="0" cy="8651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76D98FA8-55CC-4773-94A6-8CDB6B84095F}"/>
              </a:ext>
            </a:extLst>
          </p:cNvPr>
          <p:cNvCxnSpPr/>
          <p:nvPr/>
        </p:nvCxnSpPr>
        <p:spPr>
          <a:xfrm>
            <a:off x="6659563" y="1268413"/>
            <a:ext cx="0" cy="8651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3558" name="Picture 2" descr="http://bertbruner.com/Images/Books.gif">
            <a:extLst>
              <a:ext uri="{FF2B5EF4-FFF2-40B4-BE49-F238E27FC236}">
                <a16:creationId xmlns:a16="http://schemas.microsoft.com/office/drawing/2014/main" id="{62AA9168-2728-4456-93F5-EF5D6C167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4149725"/>
            <a:ext cx="28479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a:extLst>
              <a:ext uri="{FF2B5EF4-FFF2-40B4-BE49-F238E27FC236}">
                <a16:creationId xmlns:a16="http://schemas.microsoft.com/office/drawing/2014/main" id="{702A7D03-2FAC-4F26-AB30-EE61BC140BDC}"/>
              </a:ext>
            </a:extLst>
          </p:cNvPr>
          <p:cNvSpPr/>
          <p:nvPr/>
        </p:nvSpPr>
        <p:spPr>
          <a:xfrm>
            <a:off x="4932040" y="3212976"/>
            <a:ext cx="3240360" cy="2720445"/>
          </a:xfrm>
          <a:prstGeom prst="hear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sl-SI"/>
          </a:p>
        </p:txBody>
      </p:sp>
      <p:sp>
        <p:nvSpPr>
          <p:cNvPr id="24581" name="Content Placeholder 2">
            <a:extLst>
              <a:ext uri="{FF2B5EF4-FFF2-40B4-BE49-F238E27FC236}">
                <a16:creationId xmlns:a16="http://schemas.microsoft.com/office/drawing/2014/main" id="{0CD6EC5F-B990-4AFD-813D-DA8E3B71962A}"/>
              </a:ext>
            </a:extLst>
          </p:cNvPr>
          <p:cNvSpPr>
            <a:spLocks noGrp="1"/>
          </p:cNvSpPr>
          <p:nvPr>
            <p:ph idx="1"/>
          </p:nvPr>
        </p:nvSpPr>
        <p:spPr>
          <a:xfrm>
            <a:off x="5472113" y="1412875"/>
            <a:ext cx="2860675" cy="1295400"/>
          </a:xfrm>
        </p:spPr>
        <p:txBody>
          <a:bodyPr/>
          <a:lstStyle/>
          <a:p>
            <a:pPr marL="0" indent="0">
              <a:buFont typeface="Arial" panose="020B0604020202020204" pitchFamily="34" charset="0"/>
              <a:buNone/>
            </a:pPr>
            <a:r>
              <a:rPr lang="sl-SI" altLang="sl-SI" sz="2800" b="1"/>
              <a:t>KITICA: </a:t>
            </a:r>
            <a:r>
              <a:rPr lang="sl-SI" altLang="sl-SI" sz="2800" i="1"/>
              <a:t>Kvartina</a:t>
            </a:r>
          </a:p>
          <a:p>
            <a:pPr marL="0" indent="0">
              <a:buFont typeface="Arial" panose="020B0604020202020204" pitchFamily="34" charset="0"/>
              <a:buNone/>
            </a:pPr>
            <a:endParaRPr lang="sl-SI" altLang="sl-SI" sz="2000"/>
          </a:p>
          <a:p>
            <a:pPr marL="0" indent="0">
              <a:buFont typeface="Arial" panose="020B0604020202020204" pitchFamily="34" charset="0"/>
              <a:buNone/>
            </a:pPr>
            <a:endParaRPr lang="sl-SI" altLang="sl-SI" sz="2000" i="1"/>
          </a:p>
        </p:txBody>
      </p:sp>
      <p:sp>
        <p:nvSpPr>
          <p:cNvPr id="24582" name="TextBox 3">
            <a:extLst>
              <a:ext uri="{FF2B5EF4-FFF2-40B4-BE49-F238E27FC236}">
                <a16:creationId xmlns:a16="http://schemas.microsoft.com/office/drawing/2014/main" id="{02637FA6-7DFE-411A-9814-D1BEC09EC6BD}"/>
              </a:ext>
            </a:extLst>
          </p:cNvPr>
          <p:cNvSpPr txBox="1">
            <a:spLocks noChangeArrowheads="1"/>
          </p:cNvSpPr>
          <p:nvPr/>
        </p:nvSpPr>
        <p:spPr bwMode="auto">
          <a:xfrm>
            <a:off x="5472113" y="3997325"/>
            <a:ext cx="21605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sl-SI" altLang="sl-SI" sz="2400" b="1" i="1"/>
              <a:t>CVETJE</a:t>
            </a:r>
            <a:r>
              <a:rPr lang="sl-SI" altLang="sl-SI" b="1" i="1"/>
              <a:t>:</a:t>
            </a:r>
          </a:p>
          <a:p>
            <a:pPr algn="ctr"/>
            <a:r>
              <a:rPr lang="sl-SI" altLang="sl-SI" sz="2400" i="1"/>
              <a:t>simbol ljubezni</a:t>
            </a:r>
          </a:p>
          <a:p>
            <a:endParaRPr lang="sl-SI" altLang="sl-SI"/>
          </a:p>
        </p:txBody>
      </p:sp>
      <p:sp>
        <p:nvSpPr>
          <p:cNvPr id="24583" name="TextBox 5">
            <a:extLst>
              <a:ext uri="{FF2B5EF4-FFF2-40B4-BE49-F238E27FC236}">
                <a16:creationId xmlns:a16="http://schemas.microsoft.com/office/drawing/2014/main" id="{77DFB6FD-23BE-40DC-ACDF-D428E82FDC3A}"/>
              </a:ext>
            </a:extLst>
          </p:cNvPr>
          <p:cNvSpPr txBox="1">
            <a:spLocks noChangeArrowheads="1"/>
          </p:cNvSpPr>
          <p:nvPr/>
        </p:nvSpPr>
        <p:spPr bwMode="auto">
          <a:xfrm>
            <a:off x="1187450" y="908050"/>
            <a:ext cx="3455988"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2800" b="1"/>
              <a:t>SLOG:</a:t>
            </a:r>
          </a:p>
          <a:p>
            <a:r>
              <a:rPr lang="sl-SI" altLang="sl-SI" sz="2800" i="1"/>
              <a:t>okrasni pridevniki,</a:t>
            </a:r>
          </a:p>
          <a:p>
            <a:r>
              <a:rPr lang="sl-SI" altLang="sl-SI" sz="2800" i="1"/>
              <a:t>primere,</a:t>
            </a:r>
          </a:p>
          <a:p>
            <a:r>
              <a:rPr lang="sl-SI" altLang="sl-SI" sz="2800" i="1"/>
              <a:t>manjšalnice,</a:t>
            </a:r>
          </a:p>
          <a:p>
            <a:r>
              <a:rPr lang="sl-SI" altLang="sl-SI" sz="2800" i="1"/>
              <a:t>ponavljanja,</a:t>
            </a:r>
          </a:p>
          <a:p>
            <a:r>
              <a:rPr lang="sl-SI" altLang="sl-SI" sz="2800" i="1"/>
              <a:t>tretjeosebna pripoved</a:t>
            </a:r>
          </a:p>
          <a:p>
            <a:endParaRPr lang="sl-SI" altLang="sl-SI"/>
          </a:p>
        </p:txBody>
      </p:sp>
      <p:pic>
        <p:nvPicPr>
          <p:cNvPr id="24584" name="Picture 2" descr="http://carteret.cpclib.org/kids/cart/dancing%20books.gif">
            <a:extLst>
              <a:ext uri="{FF2B5EF4-FFF2-40B4-BE49-F238E27FC236}">
                <a16:creationId xmlns:a16="http://schemas.microsoft.com/office/drawing/2014/main" id="{D4866784-E9F8-4EA4-A8C1-48F4EDE9C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3819525"/>
            <a:ext cx="39909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527946D-6EE8-4D72-B521-3100C10CD80B}"/>
              </a:ext>
            </a:extLst>
          </p:cNvPr>
          <p:cNvSpPr>
            <a:spLocks noGrp="1"/>
          </p:cNvSpPr>
          <p:nvPr>
            <p:ph type="ctrTitle"/>
          </p:nvPr>
        </p:nvSpPr>
        <p:spPr>
          <a:xfrm>
            <a:off x="684213" y="1341438"/>
            <a:ext cx="8064500" cy="1655762"/>
          </a:xfrm>
        </p:spPr>
        <p:txBody>
          <a:bodyPr/>
          <a:lstStyle/>
          <a:p>
            <a:r>
              <a:rPr lang="sl-SI" altLang="sl-SI" sz="6000"/>
              <a:t>Hvala za Vašo pozornost!</a:t>
            </a:r>
          </a:p>
        </p:txBody>
      </p:sp>
      <p:pic>
        <p:nvPicPr>
          <p:cNvPr id="25604" name="Picture 2">
            <a:extLst>
              <a:ext uri="{FF2B5EF4-FFF2-40B4-BE49-F238E27FC236}">
                <a16:creationId xmlns:a16="http://schemas.microsoft.com/office/drawing/2014/main" id="{950EC98E-9699-4687-A7C5-B44DBA551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2944813"/>
            <a:ext cx="2409825" cy="331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ubtitle 1">
            <a:extLst>
              <a:ext uri="{FF2B5EF4-FFF2-40B4-BE49-F238E27FC236}">
                <a16:creationId xmlns:a16="http://schemas.microsoft.com/office/drawing/2014/main" id="{79A353BC-16FC-4072-9260-641006EAF8EA}"/>
              </a:ext>
            </a:extLst>
          </p:cNvPr>
          <p:cNvSpPr>
            <a:spLocks noGrp="1"/>
          </p:cNvSpPr>
          <p:nvPr>
            <p:ph type="subTitle" idx="1"/>
          </p:nvPr>
        </p:nvSpPr>
        <p:spPr/>
        <p:txBody>
          <a:bodyPr/>
          <a:lstStyle/>
          <a:p>
            <a:endParaRPr lang="sl-SI"/>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47D33A93-FF13-4380-A4B6-BB099DE3454A}"/>
              </a:ext>
            </a:extLst>
          </p:cNvPr>
          <p:cNvSpPr>
            <a:spLocks noGrp="1"/>
          </p:cNvSpPr>
          <p:nvPr>
            <p:ph idx="1"/>
          </p:nvPr>
        </p:nvSpPr>
        <p:spPr>
          <a:xfrm>
            <a:off x="395288" y="981075"/>
            <a:ext cx="8302625" cy="4968875"/>
          </a:xfrm>
        </p:spPr>
        <p:txBody>
          <a:bodyPr/>
          <a:lstStyle/>
          <a:p>
            <a:r>
              <a:rPr lang="en-GB" altLang="sl-SI" sz="2400"/>
              <a:t>V šolo je Simon najprej hodil v Libušnje, kasneje pa so ga dali v šolo v Gorico. Uspešno je končal gimnazijo in bil sprejet v semenišče. Med študijem so težke razmere Simona naredile že zgodaj zrelega moža s trdno voljo in neomajnim značajem. Slovesno novo mašo je imel 27. oktobra 1867 pri Sv. Duhu na Libušnjem, že leto dni pred koncem študija.</a:t>
            </a:r>
            <a:endParaRPr lang="sl-SI" altLang="sl-SI" sz="2400"/>
          </a:p>
          <a:p>
            <a:endParaRPr lang="sl-SI" altLang="sl-SI" sz="2400"/>
          </a:p>
          <a:p>
            <a:r>
              <a:rPr lang="en-GB" altLang="sl-SI" sz="2400"/>
              <a:t>Po končanem študiju je svojo prvo službo kot kaplan nastopil v Kobaridu. Tu je meddrugim nadaljeval svoje literarno delo, s katerim je začel že v gimnaziji, ustanovil je tudi čitalnico, ki je bila ena prvih na Slovenskem. Služba v Kobaridu je trajala od leta 1868 do 1873, ko je bil premeščen za kaplana v Rifenberg.</a:t>
            </a:r>
            <a:endParaRPr lang="sl-SI" altLang="sl-SI" sz="2400"/>
          </a:p>
          <a:p>
            <a:endParaRPr lang="sl-SI" altLang="sl-SI" sz="2000"/>
          </a:p>
          <a:p>
            <a:endParaRPr lang="sl-SI" altLang="sl-SI" sz="2000"/>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a:extLst>
              <a:ext uri="{FF2B5EF4-FFF2-40B4-BE49-F238E27FC236}">
                <a16:creationId xmlns:a16="http://schemas.microsoft.com/office/drawing/2014/main" id="{ED87470C-851E-4C26-BC04-E0133B02DD8E}"/>
              </a:ext>
            </a:extLst>
          </p:cNvPr>
          <p:cNvSpPr>
            <a:spLocks noGrp="1"/>
          </p:cNvSpPr>
          <p:nvPr>
            <p:ph idx="1"/>
          </p:nvPr>
        </p:nvSpPr>
        <p:spPr>
          <a:xfrm>
            <a:off x="468313" y="1268413"/>
            <a:ext cx="8229600" cy="4525962"/>
          </a:xfrm>
        </p:spPr>
        <p:txBody>
          <a:bodyPr/>
          <a:lstStyle/>
          <a:p>
            <a:r>
              <a:rPr lang="sl-SI" altLang="sl-SI" sz="2400"/>
              <a:t>Tudi tu ga je ljudstvo ljubilo in spoštovalo, žal pa se Simon ni razumel z župnikom in slednji ni bil zadovoljen z ničemer kar je Gregorčič storil. Pogosto mu ni naklonil niti besede. Zaradi tega se je Gregorčič počutil osamljenega, kar mu je skupaj z obilico dela v Rihenbergu in bližnjih Brjah omajalo zdravje. Moči so mu vedno bolj pešale tako, da se je odločil pustiti službo v Rifenbergu in oditi v začasni pokoj v Gorico. Kljub temu, da je v Rifenbergu veliko pretrpel tako duševno kot telesno, se je vendar nerad in s težkim srcem ločil od tega kraja, kar lepo opisuje v pesmi "</a:t>
            </a:r>
            <a:r>
              <a:rPr lang="sl-SI" altLang="sl-SI" sz="2400" b="1"/>
              <a:t>Slovo od Rihenberka</a:t>
            </a:r>
            <a:r>
              <a:rPr lang="sl-SI" altLang="sl-SI" sz="2400"/>
              <a:t>"</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2E5B69BB-6161-4414-B2B8-754AE135E2C0}"/>
              </a:ext>
            </a:extLst>
          </p:cNvPr>
          <p:cNvSpPr>
            <a:spLocks noGrp="1"/>
          </p:cNvSpPr>
          <p:nvPr>
            <p:ph idx="1"/>
          </p:nvPr>
        </p:nvSpPr>
        <p:spPr>
          <a:xfrm>
            <a:off x="468313" y="692150"/>
            <a:ext cx="8445500" cy="5473700"/>
          </a:xfrm>
        </p:spPr>
        <p:txBody>
          <a:bodyPr/>
          <a:lstStyle/>
          <a:p>
            <a:r>
              <a:rPr lang="sl-SI" altLang="sl-SI" sz="2400"/>
              <a:t>Leta 1882 je Gregorčič izdal prvi zvezek svojih poezij. Uspeh je bil velikanski, saj so samo v treh mesecih prodali 1800 od 2000 natisnjenih izvodov.</a:t>
            </a:r>
          </a:p>
          <a:p>
            <a:endParaRPr lang="sl-SI" altLang="sl-SI" sz="2400"/>
          </a:p>
          <a:p>
            <a:r>
              <a:rPr lang="en-GB" altLang="sl-SI" sz="2400"/>
              <a:t>Na Gradišču je imel več časa in lažje delo, žal pa tudi slabše gmotne razmere, zaradi česar je postal kmet in pastir kot v svojih mladih letih. Po enajstih letih bivanja na Gradišču je končno dočakal pokojnino. Tu je dočakal izid tudi drugega in tretjega zvezka poezij.</a:t>
            </a:r>
            <a:endParaRPr lang="sl-SI" altLang="sl-SI" sz="2400"/>
          </a:p>
          <a:p>
            <a:endParaRPr lang="sl-SI" altLang="sl-SI" sz="2400"/>
          </a:p>
          <a:p>
            <a:r>
              <a:rPr lang="sl-SI" altLang="sl-SI" sz="2400"/>
              <a:t>V oporoki je zapisal kot glavnega dediča Šolski dom in željo da naj ga pokopljejo pri Svetem Lovrencu, pogreb pa naj bo preprost</a:t>
            </a:r>
          </a:p>
        </p:txBody>
      </p:sp>
      <p:pic>
        <p:nvPicPr>
          <p:cNvPr id="3074" name="Picture 2">
            <a:extLst>
              <a:ext uri="{FF2B5EF4-FFF2-40B4-BE49-F238E27FC236}">
                <a16:creationId xmlns:a16="http://schemas.microsoft.com/office/drawing/2014/main" id="{672A2CCB-8F96-4F5D-82A8-7249ACA24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38" y="642938"/>
            <a:ext cx="8043862" cy="534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EE4957F-A112-4B22-B789-305987C8A1BF}"/>
              </a:ext>
            </a:extLst>
          </p:cNvPr>
          <p:cNvSpPr>
            <a:spLocks noGrp="1"/>
          </p:cNvSpPr>
          <p:nvPr>
            <p:ph type="title"/>
          </p:nvPr>
        </p:nvSpPr>
        <p:spPr/>
        <p:txBody>
          <a:bodyPr/>
          <a:lstStyle/>
          <a:p>
            <a:r>
              <a:rPr lang="sl-SI" altLang="sl-SI" b="1"/>
              <a:t>Domovinske pesmi:</a:t>
            </a:r>
          </a:p>
        </p:txBody>
      </p:sp>
      <p:sp>
        <p:nvSpPr>
          <p:cNvPr id="7171" name="Content Placeholder 2">
            <a:extLst>
              <a:ext uri="{FF2B5EF4-FFF2-40B4-BE49-F238E27FC236}">
                <a16:creationId xmlns:a16="http://schemas.microsoft.com/office/drawing/2014/main" id="{E8329E4C-6BCC-473E-9C6B-E82A38FE0835}"/>
              </a:ext>
            </a:extLst>
          </p:cNvPr>
          <p:cNvSpPr>
            <a:spLocks noGrp="1"/>
          </p:cNvSpPr>
          <p:nvPr>
            <p:ph idx="1"/>
          </p:nvPr>
        </p:nvSpPr>
        <p:spPr>
          <a:xfrm>
            <a:off x="468313" y="1412875"/>
            <a:ext cx="8229600" cy="4525963"/>
          </a:xfrm>
        </p:spPr>
        <p:txBody>
          <a:bodyPr/>
          <a:lstStyle/>
          <a:p>
            <a:r>
              <a:rPr lang="sl-SI" altLang="sl-SI" sz="2200"/>
              <a:t>Simon Gregorčič je bil velik domoljub. </a:t>
            </a:r>
          </a:p>
          <a:p>
            <a:endParaRPr lang="sl-SI" altLang="sl-SI" sz="2200"/>
          </a:p>
          <a:p>
            <a:r>
              <a:rPr lang="sl-SI" altLang="sl-SI" sz="2200"/>
              <a:t>Postal je najpomembnejši slovenski domovinski pesnik druge polovice 19. stoletja med Prešernom in Zupančičem. </a:t>
            </a:r>
          </a:p>
          <a:p>
            <a:endParaRPr lang="sl-SI" altLang="sl-SI" sz="2200"/>
          </a:p>
          <a:p>
            <a:r>
              <a:rPr lang="sl-SI" altLang="sl-SI" sz="2200"/>
              <a:t>Nad druge domovinske pesnike, ki so bili v tem času številni, ga dviga izvirno pojmovanje domovine, pa tudi oblikovanje tega čustva s pesniškimi sredstvi. </a:t>
            </a:r>
          </a:p>
          <a:p>
            <a:endParaRPr lang="sl-SI" altLang="sl-SI" sz="2200"/>
          </a:p>
          <a:p>
            <a:r>
              <a:rPr lang="sl-SI" altLang="sl-SI" sz="2200"/>
              <a:t>Posebnost njegovega odnosa do slovenstva, domovine in njene usode je ta, da jo doživlja ljubezensko in hkrati duhovniško. Na domovino prenaša neizpolnjena erotična čustva, obenem jo odeva v podobe iz cerkvenega in verskega življenja.</a:t>
            </a:r>
            <a:br>
              <a:rPr lang="sl-SI" altLang="sl-SI" sz="2200"/>
            </a:br>
            <a:endParaRPr lang="sl-SI" altLang="sl-SI" sz="2200"/>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AD12531-7554-48A0-8967-525B27A9A90C}"/>
              </a:ext>
            </a:extLst>
          </p:cNvPr>
          <p:cNvSpPr>
            <a:spLocks noGrp="1"/>
          </p:cNvSpPr>
          <p:nvPr>
            <p:ph type="title"/>
          </p:nvPr>
        </p:nvSpPr>
        <p:spPr/>
        <p:txBody>
          <a:bodyPr/>
          <a:lstStyle/>
          <a:p>
            <a:r>
              <a:rPr lang="sl-SI" altLang="sl-SI" b="1"/>
              <a:t>Najbolj znana dela:</a:t>
            </a:r>
          </a:p>
        </p:txBody>
      </p:sp>
      <p:sp>
        <p:nvSpPr>
          <p:cNvPr id="8195" name="Content Placeholder 2">
            <a:extLst>
              <a:ext uri="{FF2B5EF4-FFF2-40B4-BE49-F238E27FC236}">
                <a16:creationId xmlns:a16="http://schemas.microsoft.com/office/drawing/2014/main" id="{8B35F978-C223-4AAC-A2BD-1355FE21A141}"/>
              </a:ext>
            </a:extLst>
          </p:cNvPr>
          <p:cNvSpPr>
            <a:spLocks noGrp="1"/>
          </p:cNvSpPr>
          <p:nvPr>
            <p:ph idx="1"/>
          </p:nvPr>
        </p:nvSpPr>
        <p:spPr/>
        <p:txBody>
          <a:bodyPr/>
          <a:lstStyle/>
          <a:p>
            <a:r>
              <a:rPr lang="sl-SI" altLang="sl-SI" sz="2400"/>
              <a:t>Poezije I</a:t>
            </a:r>
          </a:p>
          <a:p>
            <a:r>
              <a:rPr lang="sl-SI" altLang="sl-SI" sz="2400"/>
              <a:t>Poezije II</a:t>
            </a:r>
          </a:p>
          <a:p>
            <a:r>
              <a:rPr lang="sl-SI" altLang="sl-SI" sz="2400"/>
              <a:t>Poezije III</a:t>
            </a:r>
          </a:p>
          <a:p>
            <a:r>
              <a:rPr lang="pl-PL" altLang="sl-SI" sz="2400"/>
              <a:t>Poezije IV - izdana po njegovi smrti</a:t>
            </a:r>
          </a:p>
          <a:p>
            <a:r>
              <a:rPr lang="sl-SI" altLang="sl-SI" sz="2400"/>
              <a:t>Jeremijeve žalostinke</a:t>
            </a:r>
          </a:p>
          <a:p>
            <a:r>
              <a:rPr lang="sl-SI" altLang="sl-SI" sz="2400"/>
              <a:t>Svetopisemska knjiga Job in psalem 118</a:t>
            </a:r>
          </a:p>
          <a:p>
            <a:r>
              <a:rPr lang="sl-SI" altLang="sl-SI" sz="2400"/>
              <a:t>Soči</a:t>
            </a:r>
          </a:p>
          <a:p>
            <a:r>
              <a:rPr lang="sl-SI" altLang="sl-SI" sz="2400"/>
              <a:t>Človeka nikar</a:t>
            </a:r>
          </a:p>
          <a:p>
            <a:r>
              <a:rPr lang="sl-SI" altLang="sl-SI" sz="2400"/>
              <a:t>Moj črni plašč</a:t>
            </a:r>
          </a:p>
          <a:p>
            <a:r>
              <a:rPr lang="sl-SI" altLang="sl-SI" sz="2400"/>
              <a:t>Pastir</a:t>
            </a:r>
          </a:p>
          <a:p>
            <a:endParaRPr lang="sl-SI" altLang="sl-SI"/>
          </a:p>
        </p:txBody>
      </p:sp>
      <p:pic>
        <p:nvPicPr>
          <p:cNvPr id="8196" name="Picture 2">
            <a:extLst>
              <a:ext uri="{FF2B5EF4-FFF2-40B4-BE49-F238E27FC236}">
                <a16:creationId xmlns:a16="http://schemas.microsoft.com/office/drawing/2014/main" id="{AF5F20B3-30D7-403A-88DC-2F21CBB63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1688" y="739775"/>
            <a:ext cx="1806575" cy="2928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4">
            <a:extLst>
              <a:ext uri="{FF2B5EF4-FFF2-40B4-BE49-F238E27FC236}">
                <a16:creationId xmlns:a16="http://schemas.microsoft.com/office/drawing/2014/main" id="{7D57E664-C40C-4B13-90F3-0900DA21F1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3933825"/>
            <a:ext cx="1608138" cy="254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1AEBADE7-8A87-4DA7-8719-CBF41AAA68E5}"/>
              </a:ext>
            </a:extLst>
          </p:cNvPr>
          <p:cNvSpPr>
            <a:spLocks noGrp="1"/>
          </p:cNvSpPr>
          <p:nvPr>
            <p:ph type="title"/>
          </p:nvPr>
        </p:nvSpPr>
        <p:spPr>
          <a:xfrm>
            <a:off x="468313" y="115888"/>
            <a:ext cx="8229600" cy="1143000"/>
          </a:xfrm>
        </p:spPr>
        <p:txBody>
          <a:bodyPr/>
          <a:lstStyle/>
          <a:p>
            <a:r>
              <a:rPr lang="sl-SI" altLang="sl-SI" b="1"/>
              <a:t>Soči</a:t>
            </a:r>
          </a:p>
        </p:txBody>
      </p:sp>
      <p:sp>
        <p:nvSpPr>
          <p:cNvPr id="3" name="Content Placeholder 2">
            <a:extLst>
              <a:ext uri="{FF2B5EF4-FFF2-40B4-BE49-F238E27FC236}">
                <a16:creationId xmlns:a16="http://schemas.microsoft.com/office/drawing/2014/main" id="{4EB53156-00E7-420F-A51C-30F32CF98275}"/>
              </a:ext>
            </a:extLst>
          </p:cNvPr>
          <p:cNvSpPr>
            <a:spLocks noGrp="1"/>
          </p:cNvSpPr>
          <p:nvPr>
            <p:ph idx="1"/>
          </p:nvPr>
        </p:nvSpPr>
        <p:spPr>
          <a:xfrm>
            <a:off x="539552" y="1124744"/>
            <a:ext cx="8229600" cy="4525963"/>
          </a:xfrm>
          <a:extLst/>
        </p:spPr>
        <p:txBody>
          <a:bodyPr numCol="3">
            <a:noAutofit/>
          </a:bodyPr>
          <a:lstStyle/>
          <a:p>
            <a:pPr>
              <a:buFont typeface="Arial" charset="0"/>
              <a:buChar char="•"/>
              <a:defRPr/>
            </a:pPr>
            <a:r>
              <a:rPr lang="sl-SI" sz="1400" dirty="0"/>
              <a:t>Krasna si, bistra hči planin,</a:t>
            </a:r>
            <a:br>
              <a:rPr lang="sl-SI" sz="1400" dirty="0"/>
            </a:br>
            <a:r>
              <a:rPr lang="sl-SI" sz="1400" dirty="0"/>
              <a:t>Brdka v </a:t>
            </a:r>
            <a:r>
              <a:rPr lang="sl-SI" sz="1400" dirty="0" err="1"/>
              <a:t>prirodni</a:t>
            </a:r>
            <a:r>
              <a:rPr lang="sl-SI" sz="1400" dirty="0"/>
              <a:t> si lepoti,</a:t>
            </a:r>
            <a:br>
              <a:rPr lang="sl-SI" sz="1400" dirty="0"/>
            </a:br>
            <a:r>
              <a:rPr lang="sl-SI" sz="1400" dirty="0"/>
              <a:t>ko ti prozornih globočin</a:t>
            </a:r>
            <a:br>
              <a:rPr lang="sl-SI" sz="1400" dirty="0"/>
            </a:br>
            <a:r>
              <a:rPr lang="sl-SI" sz="1400" dirty="0"/>
              <a:t>nevihte temne srd ne moti —</a:t>
            </a:r>
            <a:br>
              <a:rPr lang="sl-SI" sz="1400" dirty="0"/>
            </a:br>
            <a:r>
              <a:rPr lang="sl-SI" sz="1400" dirty="0"/>
              <a:t>krasna si, hči planin!</a:t>
            </a:r>
            <a:br>
              <a:rPr lang="sl-SI" sz="1400" dirty="0"/>
            </a:br>
            <a:r>
              <a:rPr lang="sl-SI" sz="1400" dirty="0"/>
              <a:t>Tvoj tek je živ in je </a:t>
            </a:r>
            <a:r>
              <a:rPr lang="sl-SI" sz="1400" dirty="0" err="1"/>
              <a:t>legak</a:t>
            </a:r>
            <a:br>
              <a:rPr lang="sl-SI" sz="1400" dirty="0"/>
            </a:br>
            <a:r>
              <a:rPr lang="sl-SI" sz="1400" dirty="0"/>
              <a:t>ko hod deklet s planine;</a:t>
            </a:r>
            <a:br>
              <a:rPr lang="sl-SI" sz="1400" dirty="0"/>
            </a:br>
            <a:r>
              <a:rPr lang="sl-SI" sz="1400" dirty="0"/>
              <a:t>in jasna si ko gorski zrak</a:t>
            </a:r>
            <a:br>
              <a:rPr lang="sl-SI" sz="1400" dirty="0"/>
            </a:br>
            <a:r>
              <a:rPr lang="sl-SI" sz="1400" dirty="0"/>
              <a:t>in glasna si, kot spev krepak</a:t>
            </a:r>
            <a:br>
              <a:rPr lang="sl-SI" sz="1400" dirty="0"/>
            </a:br>
            <a:r>
              <a:rPr lang="sl-SI" sz="1400" dirty="0"/>
              <a:t>planinske je mladine —</a:t>
            </a:r>
            <a:br>
              <a:rPr lang="sl-SI" sz="1400" dirty="0"/>
            </a:br>
            <a:r>
              <a:rPr lang="sl-SI" sz="1400" dirty="0"/>
              <a:t>krasna si, hči planin!</a:t>
            </a:r>
            <a:br>
              <a:rPr lang="sl-SI" sz="1400" dirty="0"/>
            </a:br>
            <a:r>
              <a:rPr lang="sl-SI" sz="1400" dirty="0"/>
              <a:t>Rad gledam ti v valove bodre,</a:t>
            </a:r>
            <a:br>
              <a:rPr lang="sl-SI" sz="1400" dirty="0"/>
            </a:br>
            <a:r>
              <a:rPr lang="sl-SI" sz="1400" dirty="0"/>
              <a:t>valove te zelenomodre:</a:t>
            </a:r>
            <a:br>
              <a:rPr lang="sl-SI" sz="1400" dirty="0"/>
            </a:br>
            <a:r>
              <a:rPr lang="sl-SI" sz="1400" dirty="0"/>
              <a:t>temna zelen planinskih trav</a:t>
            </a:r>
            <a:br>
              <a:rPr lang="sl-SI" sz="1400" dirty="0"/>
            </a:br>
            <a:r>
              <a:rPr lang="sl-SI" sz="1400" dirty="0"/>
              <a:t>in vedra višnjevost višav</a:t>
            </a:r>
            <a:br>
              <a:rPr lang="sl-SI" sz="1400" dirty="0"/>
            </a:br>
            <a:r>
              <a:rPr lang="sl-SI" sz="1400" dirty="0"/>
              <a:t>lepo se v njih je zlila;</a:t>
            </a:r>
            <a:br>
              <a:rPr lang="sl-SI" sz="1400" dirty="0"/>
            </a:br>
            <a:r>
              <a:rPr lang="sl-SI" sz="1400" dirty="0"/>
              <a:t>na rosah sinjega neba,</a:t>
            </a:r>
            <a:br>
              <a:rPr lang="sl-SI" sz="1400" dirty="0"/>
            </a:br>
            <a:r>
              <a:rPr lang="sl-SI" sz="1400" dirty="0"/>
              <a:t>na rosah zelenih gora</a:t>
            </a:r>
            <a:br>
              <a:rPr lang="sl-SI" sz="1400" dirty="0"/>
            </a:br>
            <a:r>
              <a:rPr lang="sl-SI" sz="1400" dirty="0"/>
              <a:t>lepoto to si pila —</a:t>
            </a:r>
            <a:br>
              <a:rPr lang="sl-SI" sz="1400" dirty="0"/>
            </a:br>
            <a:r>
              <a:rPr lang="sl-SI" sz="1400" dirty="0"/>
              <a:t>krasna si, hči planin!</a:t>
            </a:r>
            <a:br>
              <a:rPr lang="sl-SI" sz="1400" dirty="0"/>
            </a:br>
            <a:r>
              <a:rPr lang="sl-SI" sz="1400" dirty="0"/>
              <a:t>Ti meni si predraga znanka!</a:t>
            </a:r>
            <a:br>
              <a:rPr lang="sl-SI" sz="1400" dirty="0"/>
            </a:br>
            <a:r>
              <a:rPr lang="sl-SI" sz="1400" dirty="0"/>
              <a:t>Ko z gorskih </a:t>
            </a:r>
            <a:r>
              <a:rPr lang="sl-SI" sz="1400" dirty="0" err="1"/>
              <a:t>prišumiš</a:t>
            </a:r>
            <a:r>
              <a:rPr lang="sl-SI" sz="1400" dirty="0"/>
              <a:t> dobrav,</a:t>
            </a:r>
            <a:br>
              <a:rPr lang="sl-SI" sz="1400" dirty="0"/>
            </a:br>
            <a:r>
              <a:rPr lang="sl-SI" sz="1400" dirty="0"/>
              <a:t>od doma se mi zdiš poslanka,</a:t>
            </a:r>
            <a:br>
              <a:rPr lang="sl-SI" sz="1400" dirty="0"/>
            </a:br>
            <a:r>
              <a:rPr lang="sl-SI" sz="1400" dirty="0"/>
              <a:t>nesoča mnog mi ljub pozdrav —</a:t>
            </a:r>
            <a:br>
              <a:rPr lang="sl-SI" sz="1400" dirty="0"/>
            </a:br>
            <a:r>
              <a:rPr lang="sl-SI" sz="1400" dirty="0"/>
              <a:t>Bog sprimi te tu sred planjav!...</a:t>
            </a:r>
            <a:br>
              <a:rPr lang="sl-SI" sz="1400" dirty="0"/>
            </a:br>
            <a:r>
              <a:rPr lang="sl-SI" sz="1400" dirty="0"/>
              <a:t>Kako glasno, ljubo šumljaš,</a:t>
            </a:r>
            <a:br>
              <a:rPr lang="sl-SI" sz="1400" dirty="0"/>
            </a:br>
            <a:r>
              <a:rPr lang="sl-SI" sz="1400" dirty="0"/>
              <a:t>kako čvrsto, krepko skakljaš,</a:t>
            </a:r>
            <a:br>
              <a:rPr lang="sl-SI" sz="1400" dirty="0"/>
            </a:br>
            <a:r>
              <a:rPr lang="sl-SI" sz="1400" dirty="0"/>
              <a:t>ko sred gora še pot imaš!</a:t>
            </a:r>
            <a:br>
              <a:rPr lang="sl-SI" sz="1400" dirty="0"/>
            </a:br>
            <a:r>
              <a:rPr lang="sl-SI" sz="1400" dirty="0"/>
              <a:t>A ko pridereš na ravnine,</a:t>
            </a:r>
            <a:br>
              <a:rPr lang="sl-SI" sz="1400" dirty="0"/>
            </a:br>
            <a:r>
              <a:rPr lang="sl-SI" sz="1400" dirty="0"/>
              <a:t>zakaj te živa radost mine?</a:t>
            </a:r>
            <a:br>
              <a:rPr lang="sl-SI" sz="1400" dirty="0"/>
            </a:br>
            <a:r>
              <a:rPr lang="sl-SI" sz="1400" dirty="0"/>
              <a:t>Kaj trudno lezeš in počasi,</a:t>
            </a:r>
            <a:br>
              <a:rPr lang="sl-SI" sz="1400" dirty="0"/>
            </a:br>
            <a:r>
              <a:rPr lang="sl-SI" sz="1400" dirty="0"/>
              <a:t>zakaj so tožni tvoji glasi?</a:t>
            </a:r>
            <a:br>
              <a:rPr lang="sl-SI" sz="1400" dirty="0"/>
            </a:br>
            <a:r>
              <a:rPr lang="sl-SI" sz="1400" dirty="0"/>
              <a:t>Težko se ločiš od hribov,</a:t>
            </a:r>
            <a:br>
              <a:rPr lang="sl-SI" sz="1400" dirty="0"/>
            </a:br>
            <a:r>
              <a:rPr lang="sl-SI" sz="1400" dirty="0"/>
              <a:t>zibelke tvojega valovja?</a:t>
            </a:r>
            <a:br>
              <a:rPr lang="sl-SI" sz="1400" dirty="0"/>
            </a:br>
            <a:r>
              <a:rPr lang="sl-SI" sz="1400" dirty="0"/>
              <a:t>Mar veš, da tečeš tik grobov,</a:t>
            </a:r>
            <a:br>
              <a:rPr lang="sl-SI" sz="1400" dirty="0"/>
            </a:br>
            <a:r>
              <a:rPr lang="sl-SI" sz="1400" dirty="0"/>
              <a:t>grobov slovenskega domovja?</a:t>
            </a:r>
            <a:br>
              <a:rPr lang="sl-SI" sz="1400" dirty="0"/>
            </a:br>
            <a:r>
              <a:rPr lang="sl-SI" sz="1400" dirty="0"/>
              <a:t>Obojno bol pač tu trpiš,</a:t>
            </a:r>
            <a:br>
              <a:rPr lang="sl-SI" sz="1400" dirty="0"/>
            </a:br>
            <a:r>
              <a:rPr lang="sl-SI" sz="1400" dirty="0"/>
              <a:t>V tej boli tožna in počasna,</a:t>
            </a:r>
            <a:br>
              <a:rPr lang="sl-SI" sz="1400" dirty="0"/>
            </a:br>
            <a:r>
              <a:rPr lang="sl-SI" sz="1400" dirty="0"/>
              <a:t>ogromna solza se mi zdiš,</a:t>
            </a:r>
            <a:br>
              <a:rPr lang="sl-SI" sz="1400" dirty="0"/>
            </a:br>
            <a:r>
              <a:rPr lang="sl-SI" sz="1400" dirty="0"/>
              <a:t>a še kot solza - krasna!</a:t>
            </a:r>
            <a:br>
              <a:rPr lang="sl-SI" sz="1400" dirty="0"/>
            </a:br>
            <a:r>
              <a:rPr lang="sl-SI" sz="1400" dirty="0"/>
              <a:t>Krasna si, bistra hči planin,</a:t>
            </a:r>
            <a:br>
              <a:rPr lang="sl-SI" sz="1400" dirty="0"/>
            </a:br>
            <a:r>
              <a:rPr lang="sl-SI" sz="1400" dirty="0"/>
              <a:t>Brdka v </a:t>
            </a:r>
            <a:r>
              <a:rPr lang="sl-SI" sz="1400" dirty="0" err="1"/>
              <a:t>prirodni</a:t>
            </a:r>
            <a:r>
              <a:rPr lang="sl-SI" sz="1400" dirty="0"/>
              <a:t> si lepoti,</a:t>
            </a:r>
            <a:br>
              <a:rPr lang="sl-SI" sz="1400" dirty="0"/>
            </a:br>
            <a:r>
              <a:rPr lang="sl-SI" sz="1400" dirty="0"/>
              <a:t>ko ti prozornih globočin</a:t>
            </a:r>
            <a:br>
              <a:rPr lang="sl-SI" sz="1400" dirty="0"/>
            </a:br>
            <a:r>
              <a:rPr lang="sl-SI" sz="1400" dirty="0"/>
              <a:t>nevihte divje srd ne moti!</a:t>
            </a:r>
            <a:br>
              <a:rPr lang="sl-SI" sz="1400" dirty="0"/>
            </a:br>
            <a:r>
              <a:rPr lang="sl-SI" sz="1400" dirty="0"/>
              <a:t>Pa oh, siroti tebi žuga</a:t>
            </a:r>
            <a:br>
              <a:rPr lang="sl-SI" sz="1400" dirty="0"/>
            </a:br>
            <a:r>
              <a:rPr lang="sl-SI" sz="1400" dirty="0"/>
              <a:t>vihar </a:t>
            </a:r>
            <a:r>
              <a:rPr lang="sl-SI" sz="1400" dirty="0" err="1"/>
              <a:t>grozán</a:t>
            </a:r>
            <a:r>
              <a:rPr lang="sl-SI" sz="1400" dirty="0"/>
              <a:t>, vihar strašán;</a:t>
            </a:r>
            <a:br>
              <a:rPr lang="sl-SI" sz="1400" dirty="0"/>
            </a:br>
            <a:r>
              <a:rPr lang="sl-SI" sz="1400" dirty="0"/>
              <a:t>prihrumel z gorkega bo juga,</a:t>
            </a:r>
            <a:br>
              <a:rPr lang="sl-SI" sz="1400" dirty="0"/>
            </a:br>
            <a:r>
              <a:rPr lang="sl-SI" sz="1400" dirty="0"/>
              <a:t>divjal čez plodno bo ravan,</a:t>
            </a:r>
            <a:br>
              <a:rPr lang="sl-SI" sz="1400" dirty="0"/>
            </a:br>
            <a:r>
              <a:rPr lang="sl-SI" sz="1400" dirty="0"/>
              <a:t>ki tvoja jo napaja struga —</a:t>
            </a:r>
            <a:br>
              <a:rPr lang="sl-SI" sz="1400" dirty="0"/>
            </a:br>
            <a:r>
              <a:rPr lang="sl-SI" sz="1400" dirty="0"/>
              <a:t>gorjé, da daleč ni ta dan!</a:t>
            </a:r>
            <a:br>
              <a:rPr lang="sl-SI" sz="1400" dirty="0"/>
            </a:br>
            <a:r>
              <a:rPr lang="sl-SI" sz="1400" dirty="0"/>
              <a:t>Nad tabo jasen bo obok,</a:t>
            </a:r>
            <a:br>
              <a:rPr lang="sl-SI" sz="1400" dirty="0"/>
            </a:br>
            <a:r>
              <a:rPr lang="sl-SI" sz="1400" dirty="0"/>
              <a:t>krog tebe pa svinčena toča</a:t>
            </a:r>
            <a:br>
              <a:rPr lang="sl-SI" sz="1400" dirty="0"/>
            </a:br>
            <a:r>
              <a:rPr lang="sl-SI" sz="1400" dirty="0"/>
              <a:t>in dež krvav in solz potok</a:t>
            </a:r>
            <a:br>
              <a:rPr lang="sl-SI" sz="1400" dirty="0"/>
            </a:br>
            <a:r>
              <a:rPr lang="sl-SI" sz="1400" dirty="0"/>
              <a:t>in blisk in grom — oh, </a:t>
            </a:r>
            <a:r>
              <a:rPr lang="sl-SI" sz="1400" dirty="0" err="1"/>
              <a:t>bitva</a:t>
            </a:r>
            <a:r>
              <a:rPr lang="sl-SI" sz="1400" dirty="0"/>
              <a:t> vroča!</a:t>
            </a:r>
            <a:br>
              <a:rPr lang="sl-SI" sz="1400" dirty="0"/>
            </a:br>
            <a:r>
              <a:rPr lang="sl-SI" sz="1400" dirty="0"/>
              <a:t>Tod </a:t>
            </a:r>
            <a:r>
              <a:rPr lang="sl-SI" sz="1400" dirty="0" err="1"/>
              <a:t>sekla</a:t>
            </a:r>
            <a:r>
              <a:rPr lang="sl-SI" sz="1400" dirty="0"/>
              <a:t> bridka bodo jekla,</a:t>
            </a:r>
            <a:br>
              <a:rPr lang="sl-SI" sz="1400" dirty="0"/>
            </a:br>
            <a:r>
              <a:rPr lang="sl-SI" sz="1400" dirty="0"/>
              <a:t>in ti mi boš krvava tekla:</a:t>
            </a:r>
            <a:br>
              <a:rPr lang="sl-SI" sz="1400" dirty="0"/>
            </a:br>
            <a:r>
              <a:rPr lang="sl-SI" sz="1400" dirty="0"/>
              <a:t>kri naša te pojila bo,</a:t>
            </a:r>
            <a:br>
              <a:rPr lang="sl-SI" sz="1400" dirty="0"/>
            </a:br>
            <a:r>
              <a:rPr lang="sl-SI" sz="1400" dirty="0"/>
              <a:t>sovražna te kalila bo!</a:t>
            </a:r>
            <a:br>
              <a:rPr lang="sl-SI" sz="1400" dirty="0"/>
            </a:br>
            <a:r>
              <a:rPr lang="sl-SI" sz="1400" dirty="0"/>
              <a:t>Takrat se spomni, bistra Soča,</a:t>
            </a:r>
            <a:br>
              <a:rPr lang="sl-SI" sz="1400" dirty="0"/>
            </a:br>
            <a:r>
              <a:rPr lang="sl-SI" sz="1400" dirty="0"/>
              <a:t>kar gorko ti srce naroča:</a:t>
            </a:r>
            <a:br>
              <a:rPr lang="sl-SI" sz="1400" dirty="0"/>
            </a:br>
            <a:r>
              <a:rPr lang="sl-SI" sz="1400" dirty="0"/>
              <a:t>Kar bode shranjenih voda</a:t>
            </a:r>
            <a:br>
              <a:rPr lang="sl-SI" sz="1400" dirty="0"/>
            </a:br>
            <a:r>
              <a:rPr lang="sl-SI" sz="1400" dirty="0"/>
              <a:t>v oblakih tvojega neba,</a:t>
            </a:r>
            <a:br>
              <a:rPr lang="sl-SI" sz="1400" dirty="0"/>
            </a:br>
            <a:r>
              <a:rPr lang="sl-SI" sz="1400" dirty="0"/>
              <a:t>kar vode v tvojih bo planinah,</a:t>
            </a:r>
            <a:br>
              <a:rPr lang="sl-SI" sz="1400" dirty="0"/>
            </a:br>
            <a:r>
              <a:rPr lang="sl-SI" sz="1400" dirty="0"/>
              <a:t>kar bode v cvetnih je ravninah,</a:t>
            </a:r>
            <a:br>
              <a:rPr lang="sl-SI" sz="1400" dirty="0"/>
            </a:br>
            <a:r>
              <a:rPr lang="sl-SI" sz="1400" dirty="0"/>
              <a:t>tačas pridrvi vse na dan,</a:t>
            </a:r>
            <a:br>
              <a:rPr lang="sl-SI" sz="1400" dirty="0"/>
            </a:br>
            <a:r>
              <a:rPr lang="sl-SI" sz="1400" dirty="0"/>
              <a:t>narasti, vzkipi v tok strašán!</a:t>
            </a:r>
            <a:br>
              <a:rPr lang="sl-SI" sz="1400" dirty="0"/>
            </a:br>
            <a:r>
              <a:rPr lang="sl-SI" sz="1400" dirty="0"/>
              <a:t>Ne stiskaj v meje se bregov,</a:t>
            </a:r>
            <a:br>
              <a:rPr lang="sl-SI" sz="1400" dirty="0"/>
            </a:br>
            <a:r>
              <a:rPr lang="sl-SI" sz="1400" dirty="0"/>
              <a:t>srdita čez </a:t>
            </a:r>
            <a:r>
              <a:rPr lang="sl-SI" sz="1400" dirty="0" err="1"/>
              <a:t>branove</a:t>
            </a:r>
            <a:r>
              <a:rPr lang="sl-SI" sz="1400" dirty="0"/>
              <a:t> stopi,</a:t>
            </a:r>
            <a:br>
              <a:rPr lang="sl-SI" sz="1400" dirty="0"/>
            </a:br>
            <a:r>
              <a:rPr lang="sl-SI" sz="1400" dirty="0"/>
              <a:t>ter tujce, zemlje lačne, </a:t>
            </a:r>
            <a:r>
              <a:rPr lang="sl-SI" sz="1400" dirty="0" err="1"/>
              <a:t>vtopi</a:t>
            </a:r>
            <a:br>
              <a:rPr lang="sl-SI" sz="1400" dirty="0"/>
            </a:br>
            <a:r>
              <a:rPr lang="sl-SI" sz="1400" dirty="0"/>
              <a:t>Na dno razpenjenih valov!</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6FC2B24-6C1A-4F8C-A3FB-C33D4AEB0F58}"/>
              </a:ext>
            </a:extLst>
          </p:cNvPr>
          <p:cNvSpPr>
            <a:spLocks noGrp="1"/>
          </p:cNvSpPr>
          <p:nvPr>
            <p:ph type="title"/>
          </p:nvPr>
        </p:nvSpPr>
        <p:spPr/>
        <p:txBody>
          <a:bodyPr/>
          <a:lstStyle/>
          <a:p>
            <a:r>
              <a:rPr lang="sl-SI" altLang="sl-SI" b="1"/>
              <a:t>O pesmi:</a:t>
            </a:r>
          </a:p>
        </p:txBody>
      </p:sp>
      <p:sp>
        <p:nvSpPr>
          <p:cNvPr id="3" name="Content Placeholder 2">
            <a:extLst>
              <a:ext uri="{FF2B5EF4-FFF2-40B4-BE49-F238E27FC236}">
                <a16:creationId xmlns:a16="http://schemas.microsoft.com/office/drawing/2014/main" id="{009E4710-A1F3-4103-8649-EC4185DD6D78}"/>
              </a:ext>
            </a:extLst>
          </p:cNvPr>
          <p:cNvSpPr>
            <a:spLocks noGrp="1"/>
          </p:cNvSpPr>
          <p:nvPr>
            <p:ph idx="1"/>
          </p:nvPr>
        </p:nvSpPr>
        <p:spPr>
          <a:xfrm>
            <a:off x="323850" y="1457325"/>
            <a:ext cx="8496300" cy="5400675"/>
          </a:xfrm>
        </p:spPr>
        <p:txBody>
          <a:bodyPr>
            <a:normAutofit fontScale="92500"/>
          </a:bodyPr>
          <a:lstStyle/>
          <a:p>
            <a:pPr>
              <a:buFont typeface="Arial" charset="0"/>
              <a:buChar char="•"/>
              <a:defRPr/>
            </a:pPr>
            <a:r>
              <a:rPr lang="sl-SI" sz="2400" dirty="0"/>
              <a:t>Pesem je Gregorčič objavil leta 1879, v Stritarjevem Zvonu, čeprav jo je načrtoval že v dijaških letih. V njej je preroško najavil eno najhujših bitk 1. svetovne vojne - soško fronto, ko je Soča res »krvava tekla«.</a:t>
            </a:r>
          </a:p>
          <a:p>
            <a:pPr>
              <a:buFont typeface="Arial" charset="0"/>
              <a:buChar char="•"/>
              <a:defRPr/>
            </a:pPr>
            <a:endParaRPr lang="sl-SI" sz="2000" dirty="0"/>
          </a:p>
          <a:p>
            <a:pPr>
              <a:buFont typeface="Arial" charset="0"/>
              <a:buChar char="•"/>
              <a:defRPr/>
            </a:pPr>
            <a:r>
              <a:rPr lang="sl-SI" sz="2400" dirty="0"/>
              <a:t>Oda je pesem hvalnica. Ker se v trenutku močnega veselja in navdušenja srce in grlo odpreta in se glas kar sam dvigne iz govora v petje, je povsem razumljivo, da beseda odé v </a:t>
            </a:r>
            <a:r>
              <a:rPr lang="sl-SI" sz="2400" dirty="0" err="1"/>
              <a:t>starogrščini</a:t>
            </a:r>
            <a:r>
              <a:rPr lang="sl-SI" sz="2400" dirty="0"/>
              <a:t> pomeni - petje. Za odo ne obstaja predpisana pesemska oblika.</a:t>
            </a:r>
          </a:p>
          <a:p>
            <a:pPr>
              <a:buFont typeface="Arial" charset="0"/>
              <a:buChar char="•"/>
              <a:defRPr/>
            </a:pPr>
            <a:endParaRPr lang="sl-SI" sz="2000" dirty="0"/>
          </a:p>
          <a:p>
            <a:pPr>
              <a:buFont typeface="Arial" charset="0"/>
              <a:buChar char="•"/>
              <a:defRPr/>
            </a:pPr>
            <a:r>
              <a:rPr lang="sl-SI" sz="2400" dirty="0"/>
              <a:t>Pesem nima kitic, ima pa dva dela. V prvem delu pesnik opeva </a:t>
            </a:r>
            <a:r>
              <a:rPr lang="sl-SI" sz="2400" dirty="0" err="1"/>
              <a:t>Sočino</a:t>
            </a:r>
            <a:r>
              <a:rPr lang="sl-SI" sz="2400" dirty="0"/>
              <a:t> lepoto, jo poosebi in ji v izbranih besedah dvori. Zlasti se radosti v prvi polovici, ko se verz  </a:t>
            </a:r>
            <a:r>
              <a:rPr lang="sl-SI" sz="2400" i="1" dirty="0"/>
              <a:t>krasna si, hči planin!</a:t>
            </a:r>
            <a:r>
              <a:rPr lang="sl-SI" sz="2400" dirty="0"/>
              <a:t>, ki je tudi prvi verz pesmi, ponovi na začetku drugega dela, ki predstavlja vizijo vojnih grozot.</a:t>
            </a:r>
          </a:p>
          <a:p>
            <a:pPr>
              <a:buFont typeface="Arial" charset="0"/>
              <a:buChar char="•"/>
              <a:defRPr/>
            </a:pPr>
            <a:endParaRPr lang="sl-SI" sz="2000" dirty="0"/>
          </a:p>
        </p:txBody>
      </p:sp>
    </p:spTree>
  </p:cSld>
  <p:clrMapOvr>
    <a:masterClrMapping/>
  </p:clrMapOvr>
  <p:transition spd="slow">
    <p:fad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105</Template>
  <TotalTime>0</TotalTime>
  <Words>1415</Words>
  <Application>Microsoft Office PowerPoint</Application>
  <PresentationFormat>On-screen Show (4:3)</PresentationFormat>
  <Paragraphs>158</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Tema de Office</vt:lpstr>
      <vt:lpstr>Simon Gregorčič</vt:lpstr>
      <vt:lpstr>Življenje</vt:lpstr>
      <vt:lpstr>PowerPoint Presentation</vt:lpstr>
      <vt:lpstr>PowerPoint Presentation</vt:lpstr>
      <vt:lpstr>PowerPoint Presentation</vt:lpstr>
      <vt:lpstr>Domovinske pesmi:</vt:lpstr>
      <vt:lpstr>Najbolj znana dela:</vt:lpstr>
      <vt:lpstr>Soči</vt:lpstr>
      <vt:lpstr>O pesmi:</vt:lpstr>
      <vt:lpstr>Zgradba pesmi:</vt:lpstr>
      <vt:lpstr>PowerPoint Presentation</vt:lpstr>
      <vt:lpstr>PowerPoint Presentation</vt:lpstr>
      <vt:lpstr>PowerPoint Presentation</vt:lpstr>
      <vt:lpstr>PowerPoint Presentation</vt:lpstr>
      <vt:lpstr>Človeka nikar</vt:lpstr>
      <vt:lpstr>PowerPoint Presentation</vt:lpstr>
      <vt:lpstr>PowerPoint Presentation</vt:lpstr>
      <vt:lpstr>Vsebina pesmi:</vt:lpstr>
      <vt:lpstr>Zgradba pesmi:</vt:lpstr>
      <vt:lpstr>Njega ni</vt:lpstr>
      <vt:lpstr>PowerPoint Presentation</vt:lpstr>
      <vt:lpstr>Lirske prvine:          Epske prvine:</vt:lpstr>
      <vt:lpstr>PowerPoint Presentation</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2019-06-03T09:08:12Z</dcterms:created>
  <dcterms:modified xsi:type="dcterms:W3CDTF">2019-06-03T09:08:12Z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