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1">
            <a:extLst>
              <a:ext uri="{FF2B5EF4-FFF2-40B4-BE49-F238E27FC236}">
                <a16:creationId xmlns:a16="http://schemas.microsoft.com/office/drawing/2014/main" id="{9852656B-77EE-4C56-8C46-91BC7FB827F7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38">
            <a:extLst>
              <a:ext uri="{FF2B5EF4-FFF2-40B4-BE49-F238E27FC236}">
                <a16:creationId xmlns:a16="http://schemas.microsoft.com/office/drawing/2014/main" id="{8EC1E563-1A27-40EA-8888-B19EF14B91D9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39">
            <a:extLst>
              <a:ext uri="{FF2B5EF4-FFF2-40B4-BE49-F238E27FC236}">
                <a16:creationId xmlns:a16="http://schemas.microsoft.com/office/drawing/2014/main" id="{907F20FE-6421-4D09-BE60-AD935E8EE37E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40">
            <a:extLst>
              <a:ext uri="{FF2B5EF4-FFF2-40B4-BE49-F238E27FC236}">
                <a16:creationId xmlns:a16="http://schemas.microsoft.com/office/drawing/2014/main" id="{E0BE90A8-F370-422A-B30C-80492948969B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41">
            <a:extLst>
              <a:ext uri="{FF2B5EF4-FFF2-40B4-BE49-F238E27FC236}">
                <a16:creationId xmlns:a16="http://schemas.microsoft.com/office/drawing/2014/main" id="{04083F86-F624-4018-B8CE-30090A25111C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avokotnik 55">
            <a:extLst>
              <a:ext uri="{FF2B5EF4-FFF2-40B4-BE49-F238E27FC236}">
                <a16:creationId xmlns:a16="http://schemas.microsoft.com/office/drawing/2014/main" id="{80CA591E-43C5-4FF8-83C4-FF32E8895FA6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64">
            <a:extLst>
              <a:ext uri="{FF2B5EF4-FFF2-40B4-BE49-F238E27FC236}">
                <a16:creationId xmlns:a16="http://schemas.microsoft.com/office/drawing/2014/main" id="{D4978384-18A5-425A-AAE8-C7769E8BF21E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65">
            <a:extLst>
              <a:ext uri="{FF2B5EF4-FFF2-40B4-BE49-F238E27FC236}">
                <a16:creationId xmlns:a16="http://schemas.microsoft.com/office/drawing/2014/main" id="{EB9C8D40-AEE7-4968-815B-E6ED212A1933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otnik 66">
            <a:extLst>
              <a:ext uri="{FF2B5EF4-FFF2-40B4-BE49-F238E27FC236}">
                <a16:creationId xmlns:a16="http://schemas.microsoft.com/office/drawing/2014/main" id="{459BC1D9-38F5-4E74-9C09-05709106EFA9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8E952859-24E9-4324-9603-6B575CB6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BBBE-82CE-4AAD-8926-005FAA4B9A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C345824E-D22B-4609-A1BA-FDFE82C5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BFC7E07D-8850-4E02-AC9B-A2DD35D3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B859-4BD7-43B3-90EC-B9DCB9BBFC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0701845"/>
      </p:ext>
    </p:extLst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5F2551B8-ED2A-4A08-AEDD-383AF3D9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877D-7789-4D96-9E63-5952023AC3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A3EB14A-A0D9-4B57-AA8A-585C1424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BD4B081E-9F5A-4CB3-88C9-28A6A496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4A442-2FE5-4214-85DF-DE59758BCA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8415446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296DA0DA-4C29-44EC-9081-366391A4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F920E-DD69-4C49-926F-20A4C5A8FF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B6F5227-E5DF-4120-8EAD-303AC313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C44E7D7-13AC-4755-B227-D9F97115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57A26-16F5-4B3F-A629-0DE3162964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3012015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F27C033B-F4B5-40D4-A1A3-B320EC0C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84BC-388B-40D8-97A2-404FCF2066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6E52BAC-D08F-49DD-9C9E-85042A2F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6D72F8D-166D-436E-96E1-B509F14E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9153A-FD73-40C6-8B29-C6E2F171A7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9631129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13">
            <a:extLst>
              <a:ext uri="{FF2B5EF4-FFF2-40B4-BE49-F238E27FC236}">
                <a16:creationId xmlns:a16="http://schemas.microsoft.com/office/drawing/2014/main" id="{2C3B3565-4B5E-459D-87DA-9C33D0149E6C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ročno 14">
            <a:extLst>
              <a:ext uri="{FF2B5EF4-FFF2-40B4-BE49-F238E27FC236}">
                <a16:creationId xmlns:a16="http://schemas.microsoft.com/office/drawing/2014/main" id="{BAC88B75-72D4-4047-B51D-19A4E3E4CF9A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ročno 12">
            <a:extLst>
              <a:ext uri="{FF2B5EF4-FFF2-40B4-BE49-F238E27FC236}">
                <a16:creationId xmlns:a16="http://schemas.microsoft.com/office/drawing/2014/main" id="{039AA441-7195-4B04-A1E7-957916B557E1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ročno 15">
            <a:extLst>
              <a:ext uri="{FF2B5EF4-FFF2-40B4-BE49-F238E27FC236}">
                <a16:creationId xmlns:a16="http://schemas.microsoft.com/office/drawing/2014/main" id="{6D0E9ADB-9615-4C83-AC05-A4402B71C68E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16">
            <a:extLst>
              <a:ext uri="{FF2B5EF4-FFF2-40B4-BE49-F238E27FC236}">
                <a16:creationId xmlns:a16="http://schemas.microsoft.com/office/drawing/2014/main" id="{646329A1-EF84-4EAA-96E3-CF851C5F8D9A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ročno 17">
            <a:extLst>
              <a:ext uri="{FF2B5EF4-FFF2-40B4-BE49-F238E27FC236}">
                <a16:creationId xmlns:a16="http://schemas.microsoft.com/office/drawing/2014/main" id="{5A75037D-415B-4A5C-8896-5001788F7A5D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ročno 18">
            <a:extLst>
              <a:ext uri="{FF2B5EF4-FFF2-40B4-BE49-F238E27FC236}">
                <a16:creationId xmlns:a16="http://schemas.microsoft.com/office/drawing/2014/main" id="{D94C56E8-F148-48CF-8D6F-915EC0F8E0B6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ročno 19">
            <a:extLst>
              <a:ext uri="{FF2B5EF4-FFF2-40B4-BE49-F238E27FC236}">
                <a16:creationId xmlns:a16="http://schemas.microsoft.com/office/drawing/2014/main" id="{5A5ECB3A-8A62-4442-84BA-D7077D1D08B8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ročno 20">
            <a:extLst>
              <a:ext uri="{FF2B5EF4-FFF2-40B4-BE49-F238E27FC236}">
                <a16:creationId xmlns:a16="http://schemas.microsoft.com/office/drawing/2014/main" id="{8CE8464C-0E9C-46CE-9C35-3F5B1E802E74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ostoročno 21">
            <a:extLst>
              <a:ext uri="{FF2B5EF4-FFF2-40B4-BE49-F238E27FC236}">
                <a16:creationId xmlns:a16="http://schemas.microsoft.com/office/drawing/2014/main" id="{E192B339-5AB3-47F9-98BE-E59813CE3BFF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ostoročno 22">
            <a:extLst>
              <a:ext uri="{FF2B5EF4-FFF2-40B4-BE49-F238E27FC236}">
                <a16:creationId xmlns:a16="http://schemas.microsoft.com/office/drawing/2014/main" id="{7076F082-9C1A-4E24-BC42-33176CA15885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ročno 23">
            <a:extLst>
              <a:ext uri="{FF2B5EF4-FFF2-40B4-BE49-F238E27FC236}">
                <a16:creationId xmlns:a16="http://schemas.microsoft.com/office/drawing/2014/main" id="{FA25FF22-8E55-4A71-A01F-B27CB53384CD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ročno 24">
            <a:extLst>
              <a:ext uri="{FF2B5EF4-FFF2-40B4-BE49-F238E27FC236}">
                <a16:creationId xmlns:a16="http://schemas.microsoft.com/office/drawing/2014/main" id="{EA576666-896B-4CAF-BCCE-60B03E1DD7DA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Prostoročno 25">
            <a:extLst>
              <a:ext uri="{FF2B5EF4-FFF2-40B4-BE49-F238E27FC236}">
                <a16:creationId xmlns:a16="http://schemas.microsoft.com/office/drawing/2014/main" id="{310BE49D-EC92-47CA-A0AF-07348220A96B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Prostoročno 26">
            <a:extLst>
              <a:ext uri="{FF2B5EF4-FFF2-40B4-BE49-F238E27FC236}">
                <a16:creationId xmlns:a16="http://schemas.microsoft.com/office/drawing/2014/main" id="{40B25A6A-3194-4247-91C7-E67578DE5BAC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Pravokotnik 6">
            <a:extLst>
              <a:ext uri="{FF2B5EF4-FFF2-40B4-BE49-F238E27FC236}">
                <a16:creationId xmlns:a16="http://schemas.microsoft.com/office/drawing/2014/main" id="{6E147C3B-0692-4C0E-B841-90EC880DB196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ravokotnik 7">
            <a:extLst>
              <a:ext uri="{FF2B5EF4-FFF2-40B4-BE49-F238E27FC236}">
                <a16:creationId xmlns:a16="http://schemas.microsoft.com/office/drawing/2014/main" id="{E95486FB-67CA-4430-8D65-DA9717DAF1FF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Pravokotnik 8">
            <a:extLst>
              <a:ext uri="{FF2B5EF4-FFF2-40B4-BE49-F238E27FC236}">
                <a16:creationId xmlns:a16="http://schemas.microsoft.com/office/drawing/2014/main" id="{6508A21A-625E-4E15-AB98-9DA56E066DED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ravokotnik 9">
            <a:extLst>
              <a:ext uri="{FF2B5EF4-FFF2-40B4-BE49-F238E27FC236}">
                <a16:creationId xmlns:a16="http://schemas.microsoft.com/office/drawing/2014/main" id="{166E9648-E544-4510-8005-3547388FE0D0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ravokotnik 10">
            <a:extLst>
              <a:ext uri="{FF2B5EF4-FFF2-40B4-BE49-F238E27FC236}">
                <a16:creationId xmlns:a16="http://schemas.microsoft.com/office/drawing/2014/main" id="{406E72BC-B4A9-4E69-9E4D-E6E42618A5D4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Pravokotnik 11">
            <a:extLst>
              <a:ext uri="{FF2B5EF4-FFF2-40B4-BE49-F238E27FC236}">
                <a16:creationId xmlns:a16="http://schemas.microsoft.com/office/drawing/2014/main" id="{E879E9BD-E00F-4A8B-8128-D71D2A13D418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Ograda datuma 3">
            <a:extLst>
              <a:ext uri="{FF2B5EF4-FFF2-40B4-BE49-F238E27FC236}">
                <a16:creationId xmlns:a16="http://schemas.microsoft.com/office/drawing/2014/main" id="{1B9B26B0-A2DF-4925-933B-8095E50F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9EC8-016F-491C-99A3-4FD77AB2BA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6" name="Ograda noge 4">
            <a:extLst>
              <a:ext uri="{FF2B5EF4-FFF2-40B4-BE49-F238E27FC236}">
                <a16:creationId xmlns:a16="http://schemas.microsoft.com/office/drawing/2014/main" id="{6324B73B-CC10-43F6-A504-B70A8EAD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Ograda številke diapozitiva 5">
            <a:extLst>
              <a:ext uri="{FF2B5EF4-FFF2-40B4-BE49-F238E27FC236}">
                <a16:creationId xmlns:a16="http://schemas.microsoft.com/office/drawing/2014/main" id="{AC7E05CF-A1C1-4C1C-85CF-EA2FE562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E12F8-E9D6-49D6-AEC4-E78EDA0779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9810101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E574161-C6A6-45DE-8A5E-D8A370D6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1C90-5042-407C-82F5-4E2A4611F9F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D12800F-304B-4F83-831B-30A613C8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79EEDC2-A855-4858-92F3-4EA4BC76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480E0-C809-4CE8-B6DF-F76FCF0512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652457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24">
            <a:extLst>
              <a:ext uri="{FF2B5EF4-FFF2-40B4-BE49-F238E27FC236}">
                <a16:creationId xmlns:a16="http://schemas.microsoft.com/office/drawing/2014/main" id="{FD8C5B2E-72BC-44F8-BB13-BC4DD1FE09E0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5">
            <a:extLst>
              <a:ext uri="{FF2B5EF4-FFF2-40B4-BE49-F238E27FC236}">
                <a16:creationId xmlns:a16="http://schemas.microsoft.com/office/drawing/2014/main" id="{A9E050D3-0A0F-438A-A714-7BCA5C1A9F9F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ravokotnik 16">
            <a:extLst>
              <a:ext uri="{FF2B5EF4-FFF2-40B4-BE49-F238E27FC236}">
                <a16:creationId xmlns:a16="http://schemas.microsoft.com/office/drawing/2014/main" id="{AA03F78D-6C28-4B42-9DE4-B3D6C31E81D7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avokotnik 17">
            <a:extLst>
              <a:ext uri="{FF2B5EF4-FFF2-40B4-BE49-F238E27FC236}">
                <a16:creationId xmlns:a16="http://schemas.microsoft.com/office/drawing/2014/main" id="{2E7EEDE8-CA89-4078-A2E6-AFB6FF660192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8">
            <a:extLst>
              <a:ext uri="{FF2B5EF4-FFF2-40B4-BE49-F238E27FC236}">
                <a16:creationId xmlns:a16="http://schemas.microsoft.com/office/drawing/2014/main" id="{B4F7505B-FE32-4061-9DC0-EA3D6C9559C3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9">
            <a:extLst>
              <a:ext uri="{FF2B5EF4-FFF2-40B4-BE49-F238E27FC236}">
                <a16:creationId xmlns:a16="http://schemas.microsoft.com/office/drawing/2014/main" id="{C86ACD4C-0558-4F10-9E79-15CA10B2C887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avokotnik 20">
            <a:extLst>
              <a:ext uri="{FF2B5EF4-FFF2-40B4-BE49-F238E27FC236}">
                <a16:creationId xmlns:a16="http://schemas.microsoft.com/office/drawing/2014/main" id="{3133E2EC-027F-4F22-9F4D-E69C185EF846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avokotnik 21">
            <a:extLst>
              <a:ext uri="{FF2B5EF4-FFF2-40B4-BE49-F238E27FC236}">
                <a16:creationId xmlns:a16="http://schemas.microsoft.com/office/drawing/2014/main" id="{1B7B8000-4CBF-42D8-8D5C-40E22649DF53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8">
            <a:extLst>
              <a:ext uri="{FF2B5EF4-FFF2-40B4-BE49-F238E27FC236}">
                <a16:creationId xmlns:a16="http://schemas.microsoft.com/office/drawing/2014/main" id="{EB7A6776-AD70-461B-8EAB-554118339E2B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29">
            <a:extLst>
              <a:ext uri="{FF2B5EF4-FFF2-40B4-BE49-F238E27FC236}">
                <a16:creationId xmlns:a16="http://schemas.microsoft.com/office/drawing/2014/main" id="{CAC65D36-3C90-4275-8904-91799CF8CFF8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Ograda datuma 6">
            <a:extLst>
              <a:ext uri="{FF2B5EF4-FFF2-40B4-BE49-F238E27FC236}">
                <a16:creationId xmlns:a16="http://schemas.microsoft.com/office/drawing/2014/main" id="{9C5C55A8-BD64-49A3-9E3E-B32716F6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1E46-9AA4-4394-A60D-1DA721AE3D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7">
            <a:extLst>
              <a:ext uri="{FF2B5EF4-FFF2-40B4-BE49-F238E27FC236}">
                <a16:creationId xmlns:a16="http://schemas.microsoft.com/office/drawing/2014/main" id="{77C5ECF5-E54D-4E8B-A9A0-2D33A787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Ograda številke diapozitiva 8">
            <a:extLst>
              <a:ext uri="{FF2B5EF4-FFF2-40B4-BE49-F238E27FC236}">
                <a16:creationId xmlns:a16="http://schemas.microsoft.com/office/drawing/2014/main" id="{038C35BB-19D2-437D-A44A-2263DE5A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F5478-785B-4586-9DB3-24C4135ACF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4309283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0A07EBD3-DE64-472F-9F57-E83F1DC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2CFE-9EBD-49E7-8CB6-44FCD93447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D574E8B1-57A2-4679-BF0D-E7387CEF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D8AB12A8-8BD7-4698-B1D7-AAECAB8D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901F0-A759-45BE-A992-C9DE3C1E02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9283275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9A49246D-5A01-4499-8245-E3EE07AF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D42B-19CF-46E1-B4DE-FC296721664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778F1382-566A-412F-9CDC-D5250173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65DECC56-1FD7-4861-B788-D7F46B31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844B-0883-491A-9A38-4C55217194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7102293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BDF384D3-BD51-4E89-AD8C-AE7A5540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6F9C-4F23-4F35-A34F-20CB670F3D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6B4C11AB-AC3E-401C-8885-E83A7885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FF7156B0-9B77-466B-91B3-5568CF7D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677FE-DA48-46DD-8233-D24AFBDD65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137499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927927B4-131B-4E86-87AF-D00A4D8C67A7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8">
            <a:extLst>
              <a:ext uri="{FF2B5EF4-FFF2-40B4-BE49-F238E27FC236}">
                <a16:creationId xmlns:a16="http://schemas.microsoft.com/office/drawing/2014/main" id="{6614EFF4-C546-4755-97C8-D5C0BAB8EF17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>
            <a:extLst>
              <a:ext uri="{FF2B5EF4-FFF2-40B4-BE49-F238E27FC236}">
                <a16:creationId xmlns:a16="http://schemas.microsoft.com/office/drawing/2014/main" id="{B0040007-5919-4D9F-A3A4-D9B76F5A8F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Raven konektor 14">
              <a:extLst>
                <a:ext uri="{FF2B5EF4-FFF2-40B4-BE49-F238E27FC236}">
                  <a16:creationId xmlns:a16="http://schemas.microsoft.com/office/drawing/2014/main" id="{59F9FEA7-FB35-4824-88C5-9EB6AEB3748D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konektor 15">
              <a:extLst>
                <a:ext uri="{FF2B5EF4-FFF2-40B4-BE49-F238E27FC236}">
                  <a16:creationId xmlns:a16="http://schemas.microsoft.com/office/drawing/2014/main" id="{682D9463-4B16-4A9A-9235-7A6EF32D3F72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konektor 16">
              <a:extLst>
                <a:ext uri="{FF2B5EF4-FFF2-40B4-BE49-F238E27FC236}">
                  <a16:creationId xmlns:a16="http://schemas.microsoft.com/office/drawing/2014/main" id="{CBC79229-FB1B-41D3-B6B2-9B86C0B8D3F1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>
            <a:extLst>
              <a:ext uri="{FF2B5EF4-FFF2-40B4-BE49-F238E27FC236}">
                <a16:creationId xmlns:a16="http://schemas.microsoft.com/office/drawing/2014/main" id="{2CC10C9D-B943-4B1B-B7F5-4A36EE32FE3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Raven konektor 10">
              <a:extLst>
                <a:ext uri="{FF2B5EF4-FFF2-40B4-BE49-F238E27FC236}">
                  <a16:creationId xmlns:a16="http://schemas.microsoft.com/office/drawing/2014/main" id="{A08EA4A0-2801-4026-A51A-E946B977273B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konektor 11">
              <a:extLst>
                <a:ext uri="{FF2B5EF4-FFF2-40B4-BE49-F238E27FC236}">
                  <a16:creationId xmlns:a16="http://schemas.microsoft.com/office/drawing/2014/main" id="{65B41D3F-2317-46BE-80EB-0B23164C5286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konektor 12">
              <a:extLst>
                <a:ext uri="{FF2B5EF4-FFF2-40B4-BE49-F238E27FC236}">
                  <a16:creationId xmlns:a16="http://schemas.microsoft.com/office/drawing/2014/main" id="{6D705D14-CFF0-4C3D-9C0C-761E731B6D1F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22987644-2C87-46DA-AC75-3E3CAA94913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Raven konektor 18">
              <a:extLst>
                <a:ext uri="{FF2B5EF4-FFF2-40B4-BE49-F238E27FC236}">
                  <a16:creationId xmlns:a16="http://schemas.microsoft.com/office/drawing/2014/main" id="{42EE44F6-D323-4A7F-B762-89D13AAB73F5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konektor 19">
              <a:extLst>
                <a:ext uri="{FF2B5EF4-FFF2-40B4-BE49-F238E27FC236}">
                  <a16:creationId xmlns:a16="http://schemas.microsoft.com/office/drawing/2014/main" id="{8B06C911-A64E-42FB-A36E-B13D1E305AF6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konektor 20">
              <a:extLst>
                <a:ext uri="{FF2B5EF4-FFF2-40B4-BE49-F238E27FC236}">
                  <a16:creationId xmlns:a16="http://schemas.microsoft.com/office/drawing/2014/main" id="{9754E590-AE17-4D56-880A-415AAF22F58B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9" name="Ograda datuma 4">
            <a:extLst>
              <a:ext uri="{FF2B5EF4-FFF2-40B4-BE49-F238E27FC236}">
                <a16:creationId xmlns:a16="http://schemas.microsoft.com/office/drawing/2014/main" id="{71EFDF36-0EC8-4B9E-A84B-DC5EC8A9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3558-6AB5-4CB0-8893-88DF2CA45B0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0" name="Ograda noge 5">
            <a:extLst>
              <a:ext uri="{FF2B5EF4-FFF2-40B4-BE49-F238E27FC236}">
                <a16:creationId xmlns:a16="http://schemas.microsoft.com/office/drawing/2014/main" id="{25AC05DE-BDB5-4DBF-BAA5-374C2A87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Ograda številke diapozitiva 6">
            <a:extLst>
              <a:ext uri="{FF2B5EF4-FFF2-40B4-BE49-F238E27FC236}">
                <a16:creationId xmlns:a16="http://schemas.microsoft.com/office/drawing/2014/main" id="{59E963E5-8948-4929-9DB0-4F6CC95B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08CEC113-9FF4-4A13-B2C8-9F68B00D41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1609815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>
            <a:extLst>
              <a:ext uri="{FF2B5EF4-FFF2-40B4-BE49-F238E27FC236}">
                <a16:creationId xmlns:a16="http://schemas.microsoft.com/office/drawing/2014/main" id="{E1468DF0-9A19-42BF-AF21-47966BDA1320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67057CCA-2A66-4216-B3A9-12D4DDC37456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9286C8B6-556E-4A51-B8F2-9B4A28C33EC0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830AF749-0A74-49E5-B834-EA7E7A42811E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D9175693-9E22-4837-A72B-1FAEC84056BA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5DC0C17B-13D9-4B8E-A822-43E66A12951D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27A86A78-8BFD-4E2D-8754-C78412D30AC9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C2799511-06AB-4DA8-AD58-5BD07A15FF10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F47422BD-4053-485F-9588-DA3399EB1670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FDB1F0B7-F75A-4EC6-A183-5CD475D49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6" name="Ograda besedila 12">
            <a:extLst>
              <a:ext uri="{FF2B5EF4-FFF2-40B4-BE49-F238E27FC236}">
                <a16:creationId xmlns:a16="http://schemas.microsoft.com/office/drawing/2014/main" id="{D73D1FCC-B9A2-4481-BD5E-644E474187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0769070-392D-4DF2-A2E0-8576C7B1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A06B1E-0562-4689-9EC2-E1A64D44920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DFAE181C-D96B-4492-8A9D-0B99BFF50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ADF70C92-8034-4011-9684-12A950BD4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A24E96D1-8212-4BAC-9CB1-4AE4D2C5746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9" r:id="rId4"/>
    <p:sldLayoutId id="2147483710" r:id="rId5"/>
    <p:sldLayoutId id="2147483703" r:id="rId6"/>
    <p:sldLayoutId id="2147483711" r:id="rId7"/>
    <p:sldLayoutId id="2147483704" r:id="rId8"/>
    <p:sldLayoutId id="2147483712" r:id="rId9"/>
    <p:sldLayoutId id="2147483705" r:id="rId10"/>
    <p:sldLayoutId id="2147483706" r:id="rId11"/>
  </p:sldLayoutIdLst>
  <p:transition>
    <p:wheel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srvr.nuk.uni-lj.si/jana/PR/poezijenasl1882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FFC95-9276-433F-B872-841D4DA52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1975104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SIMON GREGORČIČ :</a:t>
            </a:r>
            <a:br>
              <a:rPr lang="sl-SI" sz="6600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sl-SI" sz="13800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SOČI</a:t>
            </a:r>
            <a:endParaRPr lang="sl-SI" sz="6600" dirty="0"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8195" name="Podnaslov 3">
            <a:extLst>
              <a:ext uri="{FF2B5EF4-FFF2-40B4-BE49-F238E27FC236}">
                <a16:creationId xmlns:a16="http://schemas.microsoft.com/office/drawing/2014/main" id="{0463F7E5-D9E9-4DD0-8F91-BF0C56745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BF91F9-0CA5-49F4-8F55-B5A42477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  <a:scene3d>
              <a:camera prst="perspectiveHeroicExtremeLeftFacing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 dirty="0">
                <a:solidFill>
                  <a:schemeClr val="bg1"/>
                </a:solidFill>
                <a:latin typeface="Comic Sans MS" pitchFamily="66" charset="0"/>
              </a:rPr>
              <a:t>Simon </a:t>
            </a:r>
            <a:r>
              <a:rPr lang="sl-SI" sz="2000" dirty="0">
                <a:solidFill>
                  <a:schemeClr val="tx1"/>
                </a:solidFill>
                <a:latin typeface="Comic Sans MS" pitchFamily="66" charset="0"/>
              </a:rPr>
              <a:t>Gregorčič</a:t>
            </a:r>
            <a:r>
              <a:rPr lang="sl-SI" dirty="0">
                <a:solidFill>
                  <a:schemeClr val="tx1"/>
                </a:solidFill>
                <a:latin typeface="Comic Sans MS" pitchFamily="66" charset="0"/>
              </a:rPr>
              <a:t> - ŽIVLJENJEPIS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98431DC-164A-4FF5-A439-F7F3C9181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214438"/>
            <a:ext cx="8429625" cy="5500687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rojstvo : 15. oktobra 1844  - vasica Vrsno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bil je drugi otrok </a:t>
            </a:r>
            <a:r>
              <a:rPr lang="sl-SI" sz="2400" dirty="0"/>
              <a:t>očeta Jerneja in matere Katarine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bil je pastir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ŠOLANJE :  </a:t>
            </a:r>
            <a:r>
              <a:rPr lang="sl-SI" sz="2800" dirty="0"/>
              <a:t>Libušnje, Gorica</a:t>
            </a:r>
            <a:r>
              <a:rPr lang="sl-SI" dirty="0"/>
              <a:t>, </a:t>
            </a:r>
            <a:r>
              <a:rPr lang="sl-SI" sz="2400" dirty="0"/>
              <a:t>uspešno je končal gimnazijo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dirty="0"/>
              <a:t>poklic : duhovnik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600" dirty="0"/>
              <a:t>ustanovil je tudi čitalnico, ki je bila ena prvih na Slovenskem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dirty="0"/>
              <a:t>SLUŽBOVANJE : </a:t>
            </a:r>
            <a:r>
              <a:rPr lang="sl-SI" sz="1800" dirty="0"/>
              <a:t>prvo službo kot kaplan nastopil v Kobaridu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800" dirty="0"/>
              <a:t>                                                  kaplana v </a:t>
            </a:r>
            <a:r>
              <a:rPr lang="sl-SI" sz="1800" dirty="0" err="1"/>
              <a:t>Rihenberg</a:t>
            </a:r>
            <a:r>
              <a:rPr lang="sl-SI" sz="1800" dirty="0"/>
              <a:t> ( Slovo od </a:t>
            </a:r>
            <a:r>
              <a:rPr lang="sl-SI" sz="1800" dirty="0" err="1"/>
              <a:t>Rihenberga</a:t>
            </a:r>
            <a:r>
              <a:rPr lang="sl-SI" sz="1800" dirty="0"/>
              <a:t> 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800" dirty="0"/>
              <a:t>                                                  pokoj - odhod v Gradišče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dirty="0"/>
              <a:t>Leta 1882 je Gregorčič izdal prvi zvezek svojih </a:t>
            </a:r>
            <a:r>
              <a:rPr lang="sl-SI" sz="3300" b="1" dirty="0"/>
              <a:t>Poezij.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dirty="0"/>
              <a:t>Zaradi slabega zdravja, je leta 1903 prodal hišo na Gradišču in se preselil v Gorico.</a:t>
            </a:r>
            <a:endParaRPr lang="sl-SI" sz="3300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4100" dirty="0"/>
              <a:t>smrt : 24. novembra 1906</a:t>
            </a:r>
            <a:endParaRPr lang="sl-SI" sz="4600" dirty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br>
              <a:rPr lang="sl-SI" sz="1800" dirty="0"/>
            </a:br>
            <a:endParaRPr lang="sl-SI" sz="1800" dirty="0"/>
          </a:p>
        </p:txBody>
      </p:sp>
      <p:pic>
        <p:nvPicPr>
          <p:cNvPr id="4098" name="Picture 2" descr="http://www.bisernaogrlica.com/simongregorcic/simon1.jpg">
            <a:extLst>
              <a:ext uri="{FF2B5EF4-FFF2-40B4-BE49-F238E27FC236}">
                <a16:creationId xmlns:a16="http://schemas.microsoft.com/office/drawing/2014/main" id="{1F389C16-17BD-45BA-B91F-DB7F266B4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27025"/>
            <a:ext cx="3500438" cy="618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burger.si/Ljubljana/SpomenikSimonuGregorcicuNUK.jpg">
            <a:extLst>
              <a:ext uri="{FF2B5EF4-FFF2-40B4-BE49-F238E27FC236}">
                <a16:creationId xmlns:a16="http://schemas.microsoft.com/office/drawing/2014/main" id="{970BD7F5-1F97-4C7B-B84F-78B601832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3"/>
            <a:ext cx="4921250" cy="600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www.leonhmeljak.com/si/simon/024587.jpg">
            <a:extLst>
              <a:ext uri="{FF2B5EF4-FFF2-40B4-BE49-F238E27FC236}">
                <a16:creationId xmlns:a16="http://schemas.microsoft.com/office/drawing/2014/main" id="{B2907817-7EB0-4CD1-94BC-F18D683AE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00063"/>
            <a:ext cx="9001125" cy="600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A9E4A6-E5C8-48D5-859C-A06E8252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2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200" dirty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Simon Gregorčič </a:t>
            </a:r>
            <a:r>
              <a:rPr lang="sl-SI" dirty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:</a:t>
            </a:r>
            <a:r>
              <a:rPr lang="sl-SI" sz="6600" dirty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 DELA</a:t>
            </a:r>
            <a:endParaRPr lang="sl-SI" dirty="0">
              <a:solidFill>
                <a:schemeClr val="tx1"/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19238D-A7D5-4D52-9139-F9523DD25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500" dirty="0"/>
              <a:t>Najbolj slavna poezija je poezija posvečena reki </a:t>
            </a:r>
            <a:r>
              <a:rPr lang="sl-SI" sz="3500" b="1" dirty="0"/>
              <a:t>SOČI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sz="3000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000" dirty="0"/>
              <a:t>Simon Gregorčič je bil velik domoljub </a:t>
            </a:r>
            <a:r>
              <a:rPr lang="sl-SI" sz="3500" dirty="0"/>
              <a:t>– </a:t>
            </a:r>
            <a:r>
              <a:rPr lang="sl-SI" sz="3500" b="1" dirty="0"/>
              <a:t>DOMOLJUBNE PESMI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sz="2400" b="1" dirty="0">
              <a:solidFill>
                <a:schemeClr val="bg1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sz="2400" dirty="0">
              <a:solidFill>
                <a:schemeClr val="bg1"/>
              </a:solidFill>
            </a:endParaRP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69E41103-B2A8-4CD5-8DC5-B11F7D3E7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50" cy="4972050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200" dirty="0"/>
              <a:t>Njegova najbolj znana dela so: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  - Soči </a:t>
            </a:r>
            <a:br>
              <a:rPr lang="sl-SI" dirty="0"/>
            </a:br>
            <a:r>
              <a:rPr lang="sl-SI" dirty="0"/>
              <a:t>- Nazaj v planinski raj</a:t>
            </a:r>
            <a:br>
              <a:rPr lang="sl-SI" dirty="0"/>
            </a:br>
            <a:r>
              <a:rPr lang="sl-SI" dirty="0"/>
              <a:t>- Slovo od </a:t>
            </a:r>
            <a:r>
              <a:rPr lang="sl-SI" dirty="0" err="1"/>
              <a:t>Rihenberka</a:t>
            </a:r>
            <a:br>
              <a:rPr lang="sl-SI" dirty="0"/>
            </a:br>
            <a:r>
              <a:rPr lang="sl-SI" dirty="0"/>
              <a:t>- Srce sirota</a:t>
            </a:r>
            <a:br>
              <a:rPr lang="sl-SI" dirty="0"/>
            </a:br>
            <a:r>
              <a:rPr lang="sl-SI" dirty="0"/>
              <a:t>- Domovini</a:t>
            </a:r>
            <a:br>
              <a:rPr lang="sl-SI" dirty="0"/>
            </a:br>
            <a:r>
              <a:rPr lang="sl-SI" dirty="0"/>
              <a:t>- Eno </a:t>
            </a:r>
            <a:r>
              <a:rPr lang="sl-SI" dirty="0" err="1"/>
              <a:t>devo</a:t>
            </a:r>
            <a:r>
              <a:rPr lang="sl-SI" dirty="0"/>
              <a:t> le bom ljubil</a:t>
            </a:r>
            <a:br>
              <a:rPr lang="sl-SI" dirty="0"/>
            </a:br>
            <a:r>
              <a:rPr lang="sl-SI" dirty="0"/>
              <a:t>- Naša zastava</a:t>
            </a:r>
            <a:br>
              <a:rPr lang="sl-SI" dirty="0"/>
            </a:br>
            <a:r>
              <a:rPr lang="sl-SI" dirty="0"/>
              <a:t>- Zvezna</a:t>
            </a:r>
            <a:br>
              <a:rPr lang="sl-SI" dirty="0"/>
            </a:br>
            <a:r>
              <a:rPr lang="sl-SI" dirty="0"/>
              <a:t>- Človeka nikar</a:t>
            </a:r>
            <a:br>
              <a:rPr lang="sl-SI" dirty="0"/>
            </a:br>
            <a:r>
              <a:rPr lang="sl-SI" dirty="0"/>
              <a:t>- Ujetega ptiča tožba</a:t>
            </a:r>
            <a:br>
              <a:rPr lang="sl-SI" dirty="0"/>
            </a:br>
            <a:endParaRPr lang="sl-SI" dirty="0"/>
          </a:p>
        </p:txBody>
      </p:sp>
      <p:pic>
        <p:nvPicPr>
          <p:cNvPr id="3074" name="Picture 2" descr="http://www.hervardi.com/images/simon_gregorcic_poezije.jpg">
            <a:extLst>
              <a:ext uri="{FF2B5EF4-FFF2-40B4-BE49-F238E27FC236}">
                <a16:creationId xmlns:a16="http://schemas.microsoft.com/office/drawing/2014/main" id="{B587F089-1245-4A86-B30C-1D245B343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57188"/>
            <a:ext cx="4410075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www.infosrvr.nuk.uni-lj.si/jana/PR/poezijenasl1882low.jpg">
            <a:hlinkClick r:id="rId3"/>
            <a:extLst>
              <a:ext uri="{FF2B5EF4-FFF2-40B4-BE49-F238E27FC236}">
                <a16:creationId xmlns:a16="http://schemas.microsoft.com/office/drawing/2014/main" id="{5FFB0D85-16F7-49E2-BD2C-D9AFB5C29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57188"/>
            <a:ext cx="3857625" cy="613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87399C-8D12-481C-8EAA-B3B9FBBE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79756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Simon Gregorčič :</a:t>
            </a:r>
            <a:r>
              <a:rPr lang="sl-SI" sz="13800" dirty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SOČI</a:t>
            </a:r>
            <a:endParaRPr lang="sl-SI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BB36D5-658C-4BD5-8A24-317ECD3D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HeroicExtremeRightFacing"/>
              <a:lightRig rig="threePt" dir="t"/>
            </a:scene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O PESMI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B6A6CAA-B662-4BE6-B000-1994283F5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43925" cy="4829175"/>
          </a:xfrm>
        </p:spPr>
        <p:txBody>
          <a:bodyPr/>
          <a:lstStyle/>
          <a:p>
            <a:r>
              <a:rPr lang="sl-SI" altLang="sl-SI" sz="3600"/>
              <a:t>posvečena je reki Soči</a:t>
            </a:r>
          </a:p>
          <a:p>
            <a:r>
              <a:rPr lang="sl-SI" altLang="sl-SI" sz="3600"/>
              <a:t>napisalo jo je leta 1879 </a:t>
            </a:r>
            <a:r>
              <a:rPr lang="sl-SI" altLang="sl-SI"/>
              <a:t> Stritarjevem Zvonu </a:t>
            </a:r>
          </a:p>
          <a:p>
            <a:r>
              <a:rPr lang="sl-SI" altLang="sl-SI" sz="3200"/>
              <a:t>vizija 1. svetovne vojne</a:t>
            </a:r>
          </a:p>
          <a:p>
            <a:r>
              <a:rPr lang="sl-SI" altLang="sl-SI" sz="3200"/>
              <a:t>enokitična ali brezkitična</a:t>
            </a:r>
          </a:p>
          <a:p>
            <a:r>
              <a:rPr lang="sl-SI" altLang="sl-SI" sz="3200"/>
              <a:t> Soči je oda </a:t>
            </a:r>
            <a:r>
              <a:rPr lang="sl-SI" altLang="sl-SI" sz="2400"/>
              <a:t>( hvalnica )</a:t>
            </a:r>
            <a:endParaRPr lang="sl-SI" altLang="sl-SI" sz="1800"/>
          </a:p>
          <a:p>
            <a:endParaRPr lang="sl-SI" altLang="sl-SI" sz="2400"/>
          </a:p>
          <a:p>
            <a:endParaRPr lang="sl-SI" altLang="sl-SI" sz="2400"/>
          </a:p>
        </p:txBody>
      </p:sp>
      <p:pic>
        <p:nvPicPr>
          <p:cNvPr id="1026" name="Picture 2" descr="http://www-f1.ijs.si/~vilfan/WWI/Slike/soca_b.jpg">
            <a:extLst>
              <a:ext uri="{FF2B5EF4-FFF2-40B4-BE49-F238E27FC236}">
                <a16:creationId xmlns:a16="http://schemas.microsoft.com/office/drawing/2014/main" id="{CD0B869C-B6BD-4F49-96F0-A173C3376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5"/>
            <a:ext cx="4000500" cy="625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pload.wikimedia.org/wikipedia/commons/c/c6/Soca.jpg">
            <a:extLst>
              <a:ext uri="{FF2B5EF4-FFF2-40B4-BE49-F238E27FC236}">
                <a16:creationId xmlns:a16="http://schemas.microsoft.com/office/drawing/2014/main" id="{6A690DF4-79C5-49A9-B751-0FF00B10B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8575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www.3ksport.si/files/images/zoom9_3.jpg">
            <a:extLst>
              <a:ext uri="{FF2B5EF4-FFF2-40B4-BE49-F238E27FC236}">
                <a16:creationId xmlns:a16="http://schemas.microsoft.com/office/drawing/2014/main" id="{63A91353-1D7B-4AEC-8B4A-50E00B4BD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8775"/>
            <a:ext cx="4357687" cy="649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3E508C-2DC0-47FC-8A54-9F41DC38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prstTxWarp prst="textChevron">
              <a:avLst/>
            </a:prstTxWarp>
            <a:scene3d>
              <a:camera prst="perspectiveRelaxed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600" dirty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Soči</a:t>
            </a:r>
            <a:r>
              <a:rPr lang="sl-SI" dirty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: ZGRADBA PESMI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A2247CC-7B98-4281-B350-BEEE94A2D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1643063"/>
            <a:ext cx="4038600" cy="4525962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Rima 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Krasná si, bistra hči planin,          a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brdka v </a:t>
            </a:r>
            <a:r>
              <a:rPr lang="sl-SI" sz="2000" dirty="0" err="1"/>
              <a:t>prirodni</a:t>
            </a:r>
            <a:r>
              <a:rPr lang="sl-SI" sz="2000" dirty="0"/>
              <a:t> si lepoti,             b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ko ti prozornih globočin               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nevihte temne srd ne moti,        b</a:t>
            </a:r>
            <a:br>
              <a:rPr lang="sl-SI" dirty="0"/>
            </a:br>
            <a:r>
              <a:rPr lang="sl-SI" dirty="0"/>
              <a:t>- PRESTOPNA RIMA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Rad gledam ti v valove bodre,    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valove te zeleno-modre;               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temna zelen planinskih trav        b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in vedra višnjevost višav               b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- ZAPOREDNA RIMA</a:t>
            </a:r>
            <a:br>
              <a:rPr lang="sl-SI" sz="2000" dirty="0"/>
            </a:br>
            <a:endParaRPr lang="sl-SI" sz="2000" dirty="0"/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E3F12D31-F77D-437B-9AEA-41CCF30A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9175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Refren 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b="1" dirty="0"/>
              <a:t>Krasná si, bistra hči planin</a:t>
            </a:r>
            <a:r>
              <a:rPr lang="sl-SI" dirty="0"/>
              <a:t>,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400" dirty="0"/>
              <a:t>( na koncu raznih kitic-odmev , glavna misel)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Inverzija 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b="1" dirty="0"/>
              <a:t>nevihte temne </a:t>
            </a:r>
            <a:r>
              <a:rPr lang="sl-SI" sz="2400" dirty="0"/>
              <a:t>srd ne moti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500" dirty="0"/>
              <a:t>( spremenjen stalni besedni red 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sz="2400" dirty="0"/>
          </a:p>
          <a:p>
            <a:pPr marL="514350" indent="-5143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 err="1"/>
              <a:t>Ukrasni</a:t>
            </a:r>
            <a:r>
              <a:rPr lang="sl-SI" dirty="0"/>
              <a:t> pridevnik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/>
              <a:t>na rosah </a:t>
            </a:r>
            <a:r>
              <a:rPr lang="sl-SI" b="1" dirty="0"/>
              <a:t>sinjega</a:t>
            </a:r>
            <a:r>
              <a:rPr lang="sl-SI" sz="2400" dirty="0"/>
              <a:t> neba, </a:t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FECF1FE4-892D-4FE3-A1F3-846DB1594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313" y="428625"/>
            <a:ext cx="4286250" cy="6072188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Poosebitev 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b="1" dirty="0"/>
              <a:t>lepoto ti si pila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b="1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Nagovor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b="1" dirty="0"/>
              <a:t>ti meni si predraga znanka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400" dirty="0"/>
              <a:t>( ogovarjanje odsotnih/umrlih oseb, stvari, rastlin, živali 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sz="2400" b="1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Govorniško vprašanje </a:t>
            </a:r>
            <a:r>
              <a:rPr lang="sl-SI" b="1" dirty="0"/>
              <a:t>: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b="1" dirty="0"/>
              <a:t>Mar veš, da tečeš tik grobov,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b="1" dirty="0"/>
              <a:t>grobov slovenskega domovja?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500" dirty="0"/>
              <a:t>( odg. je že vnaprej znan, vzbuditi določene občutke, odg. ne pričakujemo 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sz="2000" b="1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Pretiravanje 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b="1" dirty="0"/>
              <a:t>In dež krvav in solz potok</a:t>
            </a:r>
            <a:br>
              <a:rPr lang="sl-SI" sz="2000" b="1" dirty="0"/>
            </a:br>
            <a:endParaRPr lang="sl-SI" sz="2000" b="1" dirty="0"/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7CA86158-4BEE-41AA-9B93-B64053379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428625"/>
            <a:ext cx="4357687" cy="6072188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Anafora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600" b="1" dirty="0"/>
              <a:t>kar</a:t>
            </a:r>
            <a:r>
              <a:rPr lang="sl-SI" sz="2000" b="1" dirty="0"/>
              <a:t> vode v tvojih bo planinah,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600" b="1" dirty="0"/>
              <a:t>kar </a:t>
            </a:r>
            <a:r>
              <a:rPr lang="sl-SI" sz="2000" b="1" dirty="0"/>
              <a:t>bode v cvetnih je ravninah,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500" dirty="0"/>
              <a:t>( na začetku zaporednih verzov 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sz="2000" b="1" dirty="0"/>
          </a:p>
          <a:p>
            <a:pPr marL="457200" indent="-45720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Primera : 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b="1" dirty="0"/>
              <a:t>in jasna si ko gorski zrak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endParaRPr lang="sl-SI" sz="2000" b="1" dirty="0"/>
          </a:p>
          <a:p>
            <a:pPr marL="457200" indent="-45720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Aliteracija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in </a:t>
            </a:r>
            <a:r>
              <a:rPr lang="sl-SI" sz="2400" b="1" dirty="0"/>
              <a:t>v</a:t>
            </a:r>
            <a:r>
              <a:rPr lang="sl-SI" sz="2000" dirty="0"/>
              <a:t>edra </a:t>
            </a:r>
            <a:r>
              <a:rPr lang="sl-SI" sz="2400" b="1" dirty="0"/>
              <a:t>v</a:t>
            </a:r>
            <a:r>
              <a:rPr lang="sl-SI" sz="2000" dirty="0"/>
              <a:t>išnjevost </a:t>
            </a:r>
            <a:r>
              <a:rPr lang="sl-SI" sz="2400" b="1" dirty="0"/>
              <a:t>v</a:t>
            </a:r>
            <a:r>
              <a:rPr lang="sl-SI" sz="2000" dirty="0"/>
              <a:t>išav </a:t>
            </a:r>
            <a:br>
              <a:rPr lang="sl-SI" sz="2000" b="1" dirty="0"/>
            </a:br>
            <a:endParaRPr lang="sl-SI" sz="20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FE5549-F243-40D2-9684-1EEED7B9C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512064"/>
            <a:ext cx="8186766" cy="914400"/>
          </a:xfrm>
        </p:spPr>
        <p:txBody>
          <a:bodyPr numCol="1">
            <a:prstTxWarp prst="textCurveDown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</a:rPr>
              <a:t>REALIZEM V EVROPI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425D8F-8F08-4BA3-83BF-6FF01BE5D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r>
              <a:rPr lang="sl-SI" altLang="sl-SI" sz="2400"/>
              <a:t>književna smer ( Evropa )</a:t>
            </a:r>
          </a:p>
          <a:p>
            <a:r>
              <a:rPr lang="sl-SI" altLang="sl-SI" sz="2400"/>
              <a:t>po letu 1830</a:t>
            </a:r>
          </a:p>
          <a:p>
            <a:r>
              <a:rPr lang="sl-SI" altLang="sl-SI" sz="2400"/>
              <a:t>do leta 1870 –naturalizem</a:t>
            </a:r>
          </a:p>
          <a:p>
            <a:r>
              <a:rPr lang="sl-SI" altLang="sl-SI" sz="2400"/>
              <a:t>najmanj uspešen v poeziji</a:t>
            </a:r>
          </a:p>
          <a:p>
            <a:r>
              <a:rPr lang="sl-SI" altLang="sl-SI" sz="2400"/>
              <a:t>najuspešnejši v prozi</a:t>
            </a:r>
          </a:p>
          <a:p>
            <a:r>
              <a:rPr lang="sl-SI" altLang="sl-SI" sz="2000"/>
              <a:t>podrobno je prikazoval zunanji svet, okolje, situacije in osebe ter natančno podajal dialog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DFCE48DE-9A0A-4D7A-AD65-8C89527E1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0563" y="1428750"/>
            <a:ext cx="4429125" cy="5214938"/>
          </a:xfrm>
        </p:spPr>
        <p:txBody>
          <a:bodyPr/>
          <a:lstStyle/>
          <a:p>
            <a:r>
              <a:rPr lang="sl-SI" altLang="sl-SI" sz="3200"/>
              <a:t>Vrste realizma </a:t>
            </a:r>
            <a:r>
              <a:rPr lang="sl-SI" altLang="sl-SI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romantični realizem </a:t>
            </a:r>
            <a:r>
              <a:rPr lang="sl-SI" altLang="sl-SI" sz="1400"/>
              <a:t>( Pisci se še niso otresli vseh značilnosti romantike )</a:t>
            </a: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objektivni realizem </a:t>
            </a:r>
            <a:r>
              <a:rPr lang="sl-SI" altLang="sl-SI" sz="1400"/>
              <a:t>( Značilna je stvarnost brez čustev ) </a:t>
            </a: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psihološki realizem </a:t>
            </a:r>
            <a:r>
              <a:rPr lang="sl-SI" altLang="sl-SI" sz="1400"/>
              <a:t>( Osnovna snov je notranjost ljudi )</a:t>
            </a: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impresionistični realizem </a:t>
            </a:r>
            <a:r>
              <a:rPr lang="sl-SI" altLang="sl-SI" sz="1400"/>
              <a:t>( temelji na trenutnih vtisih )</a:t>
            </a: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endParaRPr lang="sl-SI" altLang="sl-SI" sz="2000"/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kritični realizem </a:t>
            </a:r>
            <a:r>
              <a:rPr lang="sl-SI" altLang="sl-SI" sz="1400"/>
              <a:t>( kritika sodobne meščanske družbe )</a:t>
            </a:r>
            <a:endParaRPr lang="sl-SI" altLang="sl-SI" sz="2000"/>
          </a:p>
          <a:p>
            <a:pPr>
              <a:buFont typeface="Wingdings" panose="05000000000000000000" pitchFamily="2" charset="2"/>
              <a:buNone/>
            </a:pPr>
            <a:endParaRPr lang="sl-SI" altLang="sl-SI" sz="200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altLang="sl-SI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77A7DB-ABD7-49D0-91AC-1753B0A68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 numCol="1">
            <a:prstTxWarp prst="textTriangle">
              <a:avLst/>
            </a:prstTxWarp>
            <a:scene3d>
              <a:camera prst="perspectiveRelaxed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NATURALIZEM V EVROPI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109429B-774B-43A7-BD4F-16B64FEB3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2357438"/>
            <a:ext cx="4038600" cy="37861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je slovstvena smer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v 80. in 90. letih 19.stol.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hočejo posneti resničnost – v opisih so zelo podrobni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E3FC1B5E-D0BF-42A6-9C48-19318C7E8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7688" y="1600200"/>
            <a:ext cx="4429125" cy="4900613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človek je po mnenju naturalistov odvisen od dednosti, okolja in zgodovinskega trenutka.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snov naturalističnih del je navadno življenje delavcev in malih meščanov v predmestjih velikih mest ali v velikih industrijskih krajih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489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Comic Sans MS</vt:lpstr>
      <vt:lpstr>Consolas</vt:lpstr>
      <vt:lpstr>Corbel</vt:lpstr>
      <vt:lpstr>Courier New</vt:lpstr>
      <vt:lpstr>Wingdings</vt:lpstr>
      <vt:lpstr>Wingdings 2</vt:lpstr>
      <vt:lpstr>Wingdings 3</vt:lpstr>
      <vt:lpstr>Metro</vt:lpstr>
      <vt:lpstr>SIMON GREGORČIČ : SOČI</vt:lpstr>
      <vt:lpstr>Simon Gregorčič - ŽIVLJENJEPIS</vt:lpstr>
      <vt:lpstr>Simon Gregorčič : DELA</vt:lpstr>
      <vt:lpstr>Simon Gregorčič : SOČI</vt:lpstr>
      <vt:lpstr>O PESMI</vt:lpstr>
      <vt:lpstr>Soči : ZGRADBA PESMI</vt:lpstr>
      <vt:lpstr>PowerPoint Presentation</vt:lpstr>
      <vt:lpstr>REALIZEM V EVROPI</vt:lpstr>
      <vt:lpstr>NATURALIZEM V EVROPI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2019-06-03T09:08:13Z</dcterms:created>
  <dcterms:modified xsi:type="dcterms:W3CDTF">2019-06-03T09:08:13Z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