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9" r:id="rId2"/>
    <p:sldId id="258" r:id="rId3"/>
    <p:sldId id="267" r:id="rId4"/>
    <p:sldId id="257" r:id="rId5"/>
    <p:sldId id="260" r:id="rId6"/>
    <p:sldId id="261" r:id="rId7"/>
    <p:sldId id="262" r:id="rId8"/>
    <p:sldId id="268" r:id="rId9"/>
    <p:sldId id="263" r:id="rId10"/>
    <p:sldId id="264"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9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Uredite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p>
        </p:txBody>
      </p:sp>
      <p:sp>
        <p:nvSpPr>
          <p:cNvPr id="4" name="Ograda datuma 3">
            <a:extLst>
              <a:ext uri="{FF2B5EF4-FFF2-40B4-BE49-F238E27FC236}">
                <a16:creationId xmlns:a16="http://schemas.microsoft.com/office/drawing/2014/main" id="{8AB7FD8B-F104-4BD3-974D-F6128C97913C}"/>
              </a:ext>
            </a:extLst>
          </p:cNvPr>
          <p:cNvSpPr>
            <a:spLocks noGrp="1"/>
          </p:cNvSpPr>
          <p:nvPr>
            <p:ph type="dt" sz="half" idx="10"/>
          </p:nvPr>
        </p:nvSpPr>
        <p:spPr/>
        <p:txBody>
          <a:bodyPr/>
          <a:lstStyle>
            <a:lvl1pPr>
              <a:defRPr/>
            </a:lvl1pPr>
          </a:lstStyle>
          <a:p>
            <a:pPr>
              <a:defRPr/>
            </a:pPr>
            <a:fld id="{A87BAC8E-62A1-401A-ABD4-B89CFE78EB52}" type="datetimeFigureOut">
              <a:rPr lang="sl-SI"/>
              <a:pPr>
                <a:defRPr/>
              </a:pPr>
              <a:t>3. 06. 2019</a:t>
            </a:fld>
            <a:endParaRPr lang="sl-SI"/>
          </a:p>
        </p:txBody>
      </p:sp>
      <p:sp>
        <p:nvSpPr>
          <p:cNvPr id="5" name="Ograda noge 4">
            <a:extLst>
              <a:ext uri="{FF2B5EF4-FFF2-40B4-BE49-F238E27FC236}">
                <a16:creationId xmlns:a16="http://schemas.microsoft.com/office/drawing/2014/main" id="{4A4DC7BA-D2BE-4E89-A8B3-AF416EF0B7A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27094447-1279-4E46-88D7-029A1E60C48C}"/>
              </a:ext>
            </a:extLst>
          </p:cNvPr>
          <p:cNvSpPr>
            <a:spLocks noGrp="1"/>
          </p:cNvSpPr>
          <p:nvPr>
            <p:ph type="sldNum" sz="quarter" idx="12"/>
          </p:nvPr>
        </p:nvSpPr>
        <p:spPr/>
        <p:txBody>
          <a:bodyPr/>
          <a:lstStyle>
            <a:lvl1pPr>
              <a:defRPr/>
            </a:lvl1pPr>
          </a:lstStyle>
          <a:p>
            <a:fld id="{2E7980D1-2A83-4E5B-AB7B-B103600E2702}" type="slidenum">
              <a:rPr lang="sl-SI" altLang="sl-SI"/>
              <a:pPr/>
              <a:t>‹#›</a:t>
            </a:fld>
            <a:endParaRPr lang="sl-SI" altLang="sl-SI"/>
          </a:p>
        </p:txBody>
      </p:sp>
    </p:spTree>
    <p:extLst>
      <p:ext uri="{BB962C8B-B14F-4D97-AF65-F5344CB8AC3E}">
        <p14:creationId xmlns:p14="http://schemas.microsoft.com/office/powerpoint/2010/main" val="42106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F214C552-6A71-4593-8B9D-29A02D1D3FB0}"/>
              </a:ext>
            </a:extLst>
          </p:cNvPr>
          <p:cNvSpPr>
            <a:spLocks noGrp="1"/>
          </p:cNvSpPr>
          <p:nvPr>
            <p:ph type="dt" sz="half" idx="10"/>
          </p:nvPr>
        </p:nvSpPr>
        <p:spPr/>
        <p:txBody>
          <a:bodyPr/>
          <a:lstStyle>
            <a:lvl1pPr>
              <a:defRPr/>
            </a:lvl1pPr>
          </a:lstStyle>
          <a:p>
            <a:pPr>
              <a:defRPr/>
            </a:pPr>
            <a:fld id="{122F4CC5-3B59-4688-ABCE-ED945C330E71}" type="datetimeFigureOut">
              <a:rPr lang="sl-SI"/>
              <a:pPr>
                <a:defRPr/>
              </a:pPr>
              <a:t>3. 06. 2019</a:t>
            </a:fld>
            <a:endParaRPr lang="sl-SI"/>
          </a:p>
        </p:txBody>
      </p:sp>
      <p:sp>
        <p:nvSpPr>
          <p:cNvPr id="5" name="Ograda noge 4">
            <a:extLst>
              <a:ext uri="{FF2B5EF4-FFF2-40B4-BE49-F238E27FC236}">
                <a16:creationId xmlns:a16="http://schemas.microsoft.com/office/drawing/2014/main" id="{BAD74506-F948-4CCF-925C-5A76C15AC2F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C6738770-67B5-4B1E-A74B-6D4403B14BA2}"/>
              </a:ext>
            </a:extLst>
          </p:cNvPr>
          <p:cNvSpPr>
            <a:spLocks noGrp="1"/>
          </p:cNvSpPr>
          <p:nvPr>
            <p:ph type="sldNum" sz="quarter" idx="12"/>
          </p:nvPr>
        </p:nvSpPr>
        <p:spPr/>
        <p:txBody>
          <a:bodyPr/>
          <a:lstStyle>
            <a:lvl1pPr>
              <a:defRPr/>
            </a:lvl1pPr>
          </a:lstStyle>
          <a:p>
            <a:fld id="{0F46D0EA-4FC8-45CD-94EF-2043E23BF2A7}" type="slidenum">
              <a:rPr lang="sl-SI" altLang="sl-SI"/>
              <a:pPr/>
              <a:t>‹#›</a:t>
            </a:fld>
            <a:endParaRPr lang="sl-SI" altLang="sl-SI"/>
          </a:p>
        </p:txBody>
      </p:sp>
    </p:spTree>
    <p:extLst>
      <p:ext uri="{BB962C8B-B14F-4D97-AF65-F5344CB8AC3E}">
        <p14:creationId xmlns:p14="http://schemas.microsoft.com/office/powerpoint/2010/main" val="2142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Uredite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8DC4F0C4-D75F-4347-BD83-4A5339259A29}"/>
              </a:ext>
            </a:extLst>
          </p:cNvPr>
          <p:cNvSpPr>
            <a:spLocks noGrp="1"/>
          </p:cNvSpPr>
          <p:nvPr>
            <p:ph type="dt" sz="half" idx="10"/>
          </p:nvPr>
        </p:nvSpPr>
        <p:spPr/>
        <p:txBody>
          <a:bodyPr/>
          <a:lstStyle>
            <a:lvl1pPr>
              <a:defRPr/>
            </a:lvl1pPr>
          </a:lstStyle>
          <a:p>
            <a:pPr>
              <a:defRPr/>
            </a:pPr>
            <a:fld id="{FC404508-B97D-4501-9FB6-3BF8B54BF726}" type="datetimeFigureOut">
              <a:rPr lang="sl-SI"/>
              <a:pPr>
                <a:defRPr/>
              </a:pPr>
              <a:t>3. 06. 2019</a:t>
            </a:fld>
            <a:endParaRPr lang="sl-SI"/>
          </a:p>
        </p:txBody>
      </p:sp>
      <p:sp>
        <p:nvSpPr>
          <p:cNvPr id="5" name="Ograda noge 4">
            <a:extLst>
              <a:ext uri="{FF2B5EF4-FFF2-40B4-BE49-F238E27FC236}">
                <a16:creationId xmlns:a16="http://schemas.microsoft.com/office/drawing/2014/main" id="{A1BA5118-38E2-4FB4-A550-82FAA027ED0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714D7331-1AB5-4AA1-A979-B46F4AEBF8FD}"/>
              </a:ext>
            </a:extLst>
          </p:cNvPr>
          <p:cNvSpPr>
            <a:spLocks noGrp="1"/>
          </p:cNvSpPr>
          <p:nvPr>
            <p:ph type="sldNum" sz="quarter" idx="12"/>
          </p:nvPr>
        </p:nvSpPr>
        <p:spPr/>
        <p:txBody>
          <a:bodyPr/>
          <a:lstStyle>
            <a:lvl1pPr>
              <a:defRPr/>
            </a:lvl1pPr>
          </a:lstStyle>
          <a:p>
            <a:fld id="{D4836137-828F-493B-9E12-57172FC8F092}" type="slidenum">
              <a:rPr lang="sl-SI" altLang="sl-SI"/>
              <a:pPr/>
              <a:t>‹#›</a:t>
            </a:fld>
            <a:endParaRPr lang="sl-SI" altLang="sl-SI"/>
          </a:p>
        </p:txBody>
      </p:sp>
    </p:spTree>
    <p:extLst>
      <p:ext uri="{BB962C8B-B14F-4D97-AF65-F5344CB8AC3E}">
        <p14:creationId xmlns:p14="http://schemas.microsoft.com/office/powerpoint/2010/main" val="176381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E42E8B6E-823C-4AF8-82F6-63BCF21B1F95}"/>
              </a:ext>
            </a:extLst>
          </p:cNvPr>
          <p:cNvSpPr>
            <a:spLocks noGrp="1"/>
          </p:cNvSpPr>
          <p:nvPr>
            <p:ph type="dt" sz="half" idx="10"/>
          </p:nvPr>
        </p:nvSpPr>
        <p:spPr/>
        <p:txBody>
          <a:bodyPr/>
          <a:lstStyle>
            <a:lvl1pPr>
              <a:defRPr/>
            </a:lvl1pPr>
          </a:lstStyle>
          <a:p>
            <a:pPr>
              <a:defRPr/>
            </a:pPr>
            <a:fld id="{68EBBB8C-6DBA-4793-9C66-A3764876AE0D}" type="datetimeFigureOut">
              <a:rPr lang="sl-SI"/>
              <a:pPr>
                <a:defRPr/>
              </a:pPr>
              <a:t>3. 06. 2019</a:t>
            </a:fld>
            <a:endParaRPr lang="sl-SI"/>
          </a:p>
        </p:txBody>
      </p:sp>
      <p:sp>
        <p:nvSpPr>
          <p:cNvPr id="5" name="Ograda noge 4">
            <a:extLst>
              <a:ext uri="{FF2B5EF4-FFF2-40B4-BE49-F238E27FC236}">
                <a16:creationId xmlns:a16="http://schemas.microsoft.com/office/drawing/2014/main" id="{87C7D586-0CEE-4A98-B9F3-1C320E9C16D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4C01B2FA-8796-4481-85CE-6F7ACBA16E53}"/>
              </a:ext>
            </a:extLst>
          </p:cNvPr>
          <p:cNvSpPr>
            <a:spLocks noGrp="1"/>
          </p:cNvSpPr>
          <p:nvPr>
            <p:ph type="sldNum" sz="quarter" idx="12"/>
          </p:nvPr>
        </p:nvSpPr>
        <p:spPr/>
        <p:txBody>
          <a:bodyPr/>
          <a:lstStyle>
            <a:lvl1pPr>
              <a:defRPr/>
            </a:lvl1pPr>
          </a:lstStyle>
          <a:p>
            <a:fld id="{48B8C183-7D76-477D-9A8D-0187CB84AF2A}" type="slidenum">
              <a:rPr lang="sl-SI" altLang="sl-SI"/>
              <a:pPr/>
              <a:t>‹#›</a:t>
            </a:fld>
            <a:endParaRPr lang="sl-SI" altLang="sl-SI"/>
          </a:p>
        </p:txBody>
      </p:sp>
    </p:spTree>
    <p:extLst>
      <p:ext uri="{BB962C8B-B14F-4D97-AF65-F5344CB8AC3E}">
        <p14:creationId xmlns:p14="http://schemas.microsoft.com/office/powerpoint/2010/main" val="335754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Uredite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Ograda datuma 3">
            <a:extLst>
              <a:ext uri="{FF2B5EF4-FFF2-40B4-BE49-F238E27FC236}">
                <a16:creationId xmlns:a16="http://schemas.microsoft.com/office/drawing/2014/main" id="{ED325551-69A7-4C5C-BFF2-981AD88AB845}"/>
              </a:ext>
            </a:extLst>
          </p:cNvPr>
          <p:cNvSpPr>
            <a:spLocks noGrp="1"/>
          </p:cNvSpPr>
          <p:nvPr>
            <p:ph type="dt" sz="half" idx="10"/>
          </p:nvPr>
        </p:nvSpPr>
        <p:spPr/>
        <p:txBody>
          <a:bodyPr/>
          <a:lstStyle>
            <a:lvl1pPr>
              <a:defRPr/>
            </a:lvl1pPr>
          </a:lstStyle>
          <a:p>
            <a:pPr>
              <a:defRPr/>
            </a:pPr>
            <a:fld id="{82B01BE0-0278-4248-895D-B13F63CD6290}" type="datetimeFigureOut">
              <a:rPr lang="sl-SI"/>
              <a:pPr>
                <a:defRPr/>
              </a:pPr>
              <a:t>3. 06. 2019</a:t>
            </a:fld>
            <a:endParaRPr lang="sl-SI"/>
          </a:p>
        </p:txBody>
      </p:sp>
      <p:sp>
        <p:nvSpPr>
          <p:cNvPr id="5" name="Ograda noge 4">
            <a:extLst>
              <a:ext uri="{FF2B5EF4-FFF2-40B4-BE49-F238E27FC236}">
                <a16:creationId xmlns:a16="http://schemas.microsoft.com/office/drawing/2014/main" id="{3D8F024F-07B9-44D9-8507-91FD430C509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DFF458EF-2540-45B8-8421-883B714F88DF}"/>
              </a:ext>
            </a:extLst>
          </p:cNvPr>
          <p:cNvSpPr>
            <a:spLocks noGrp="1"/>
          </p:cNvSpPr>
          <p:nvPr>
            <p:ph type="sldNum" sz="quarter" idx="12"/>
          </p:nvPr>
        </p:nvSpPr>
        <p:spPr/>
        <p:txBody>
          <a:bodyPr/>
          <a:lstStyle>
            <a:lvl1pPr>
              <a:defRPr/>
            </a:lvl1pPr>
          </a:lstStyle>
          <a:p>
            <a:fld id="{55BE8988-2BA6-4E3F-B030-F31C9229CA77}" type="slidenum">
              <a:rPr lang="sl-SI" altLang="sl-SI"/>
              <a:pPr/>
              <a:t>‹#›</a:t>
            </a:fld>
            <a:endParaRPr lang="sl-SI" altLang="sl-SI"/>
          </a:p>
        </p:txBody>
      </p:sp>
    </p:spTree>
    <p:extLst>
      <p:ext uri="{BB962C8B-B14F-4D97-AF65-F5344CB8AC3E}">
        <p14:creationId xmlns:p14="http://schemas.microsoft.com/office/powerpoint/2010/main" val="765058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5DC04D57-FC5F-4476-9CCA-B468CAB7801E}"/>
              </a:ext>
            </a:extLst>
          </p:cNvPr>
          <p:cNvSpPr>
            <a:spLocks noGrp="1"/>
          </p:cNvSpPr>
          <p:nvPr>
            <p:ph type="dt" sz="half" idx="10"/>
          </p:nvPr>
        </p:nvSpPr>
        <p:spPr/>
        <p:txBody>
          <a:bodyPr/>
          <a:lstStyle>
            <a:lvl1pPr>
              <a:defRPr/>
            </a:lvl1pPr>
          </a:lstStyle>
          <a:p>
            <a:pPr>
              <a:defRPr/>
            </a:pPr>
            <a:fld id="{CA495F3A-4F0F-47A6-A29A-535F89311DCA}" type="datetimeFigureOut">
              <a:rPr lang="sl-SI"/>
              <a:pPr>
                <a:defRPr/>
              </a:pPr>
              <a:t>3. 06. 2019</a:t>
            </a:fld>
            <a:endParaRPr lang="sl-SI"/>
          </a:p>
        </p:txBody>
      </p:sp>
      <p:sp>
        <p:nvSpPr>
          <p:cNvPr id="6" name="Ograda noge 4">
            <a:extLst>
              <a:ext uri="{FF2B5EF4-FFF2-40B4-BE49-F238E27FC236}">
                <a16:creationId xmlns:a16="http://schemas.microsoft.com/office/drawing/2014/main" id="{80415940-A7FB-4239-94CE-7F1126E875D8}"/>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654B97D5-A83A-4646-A633-A84CDEB7AC8D}"/>
              </a:ext>
            </a:extLst>
          </p:cNvPr>
          <p:cNvSpPr>
            <a:spLocks noGrp="1"/>
          </p:cNvSpPr>
          <p:nvPr>
            <p:ph type="sldNum" sz="quarter" idx="12"/>
          </p:nvPr>
        </p:nvSpPr>
        <p:spPr/>
        <p:txBody>
          <a:bodyPr/>
          <a:lstStyle>
            <a:lvl1pPr>
              <a:defRPr/>
            </a:lvl1pPr>
          </a:lstStyle>
          <a:p>
            <a:fld id="{D2AA4600-DD94-4F89-8FA6-CDBF9C4E2DCA}" type="slidenum">
              <a:rPr lang="sl-SI" altLang="sl-SI"/>
              <a:pPr/>
              <a:t>‹#›</a:t>
            </a:fld>
            <a:endParaRPr lang="sl-SI" altLang="sl-SI"/>
          </a:p>
        </p:txBody>
      </p:sp>
    </p:spTree>
    <p:extLst>
      <p:ext uri="{BB962C8B-B14F-4D97-AF65-F5344CB8AC3E}">
        <p14:creationId xmlns:p14="http://schemas.microsoft.com/office/powerpoint/2010/main" val="120072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8C8542F5-9837-40D5-BAF1-A1322419CC62}"/>
              </a:ext>
            </a:extLst>
          </p:cNvPr>
          <p:cNvSpPr>
            <a:spLocks noGrp="1"/>
          </p:cNvSpPr>
          <p:nvPr>
            <p:ph type="dt" sz="half" idx="10"/>
          </p:nvPr>
        </p:nvSpPr>
        <p:spPr/>
        <p:txBody>
          <a:bodyPr/>
          <a:lstStyle>
            <a:lvl1pPr>
              <a:defRPr/>
            </a:lvl1pPr>
          </a:lstStyle>
          <a:p>
            <a:pPr>
              <a:defRPr/>
            </a:pPr>
            <a:fld id="{845158B7-AAB8-4733-AE1E-98FF595667B5}" type="datetimeFigureOut">
              <a:rPr lang="sl-SI"/>
              <a:pPr>
                <a:defRPr/>
              </a:pPr>
              <a:t>3. 06. 2019</a:t>
            </a:fld>
            <a:endParaRPr lang="sl-SI"/>
          </a:p>
        </p:txBody>
      </p:sp>
      <p:sp>
        <p:nvSpPr>
          <p:cNvPr id="8" name="Ograda noge 4">
            <a:extLst>
              <a:ext uri="{FF2B5EF4-FFF2-40B4-BE49-F238E27FC236}">
                <a16:creationId xmlns:a16="http://schemas.microsoft.com/office/drawing/2014/main" id="{7F86F102-F2C1-4EEE-829C-745912C388DE}"/>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6FEC2113-8B79-4FC2-967C-5CDCA712745E}"/>
              </a:ext>
            </a:extLst>
          </p:cNvPr>
          <p:cNvSpPr>
            <a:spLocks noGrp="1"/>
          </p:cNvSpPr>
          <p:nvPr>
            <p:ph type="sldNum" sz="quarter" idx="12"/>
          </p:nvPr>
        </p:nvSpPr>
        <p:spPr/>
        <p:txBody>
          <a:bodyPr/>
          <a:lstStyle>
            <a:lvl1pPr>
              <a:defRPr/>
            </a:lvl1pPr>
          </a:lstStyle>
          <a:p>
            <a:fld id="{B3ACAC11-855F-467D-8D8E-63CA73F7B5E8}" type="slidenum">
              <a:rPr lang="sl-SI" altLang="sl-SI"/>
              <a:pPr/>
              <a:t>‹#›</a:t>
            </a:fld>
            <a:endParaRPr lang="sl-SI" altLang="sl-SI"/>
          </a:p>
        </p:txBody>
      </p:sp>
    </p:spTree>
    <p:extLst>
      <p:ext uri="{BB962C8B-B14F-4D97-AF65-F5344CB8AC3E}">
        <p14:creationId xmlns:p14="http://schemas.microsoft.com/office/powerpoint/2010/main" val="257398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datuma 3">
            <a:extLst>
              <a:ext uri="{FF2B5EF4-FFF2-40B4-BE49-F238E27FC236}">
                <a16:creationId xmlns:a16="http://schemas.microsoft.com/office/drawing/2014/main" id="{12A7CA08-1DCA-42FF-A495-BE4095D631A2}"/>
              </a:ext>
            </a:extLst>
          </p:cNvPr>
          <p:cNvSpPr>
            <a:spLocks noGrp="1"/>
          </p:cNvSpPr>
          <p:nvPr>
            <p:ph type="dt" sz="half" idx="10"/>
          </p:nvPr>
        </p:nvSpPr>
        <p:spPr/>
        <p:txBody>
          <a:bodyPr/>
          <a:lstStyle>
            <a:lvl1pPr>
              <a:defRPr/>
            </a:lvl1pPr>
          </a:lstStyle>
          <a:p>
            <a:pPr>
              <a:defRPr/>
            </a:pPr>
            <a:fld id="{F5952FA2-57F7-47FD-8E9E-A2ABADF7AA16}" type="datetimeFigureOut">
              <a:rPr lang="sl-SI"/>
              <a:pPr>
                <a:defRPr/>
              </a:pPr>
              <a:t>3. 06. 2019</a:t>
            </a:fld>
            <a:endParaRPr lang="sl-SI"/>
          </a:p>
        </p:txBody>
      </p:sp>
      <p:sp>
        <p:nvSpPr>
          <p:cNvPr id="4" name="Ograda noge 4">
            <a:extLst>
              <a:ext uri="{FF2B5EF4-FFF2-40B4-BE49-F238E27FC236}">
                <a16:creationId xmlns:a16="http://schemas.microsoft.com/office/drawing/2014/main" id="{831FC4B6-FE9D-4D36-A494-AF49FE8BB552}"/>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64E13A3B-4F79-4AC9-8D4F-1566316EA2E1}"/>
              </a:ext>
            </a:extLst>
          </p:cNvPr>
          <p:cNvSpPr>
            <a:spLocks noGrp="1"/>
          </p:cNvSpPr>
          <p:nvPr>
            <p:ph type="sldNum" sz="quarter" idx="12"/>
          </p:nvPr>
        </p:nvSpPr>
        <p:spPr/>
        <p:txBody>
          <a:bodyPr/>
          <a:lstStyle>
            <a:lvl1pPr>
              <a:defRPr/>
            </a:lvl1pPr>
          </a:lstStyle>
          <a:p>
            <a:fld id="{24A29B01-9BEE-453E-928D-25084D62D2CC}" type="slidenum">
              <a:rPr lang="sl-SI" altLang="sl-SI"/>
              <a:pPr/>
              <a:t>‹#›</a:t>
            </a:fld>
            <a:endParaRPr lang="sl-SI" altLang="sl-SI"/>
          </a:p>
        </p:txBody>
      </p:sp>
    </p:spTree>
    <p:extLst>
      <p:ext uri="{BB962C8B-B14F-4D97-AF65-F5344CB8AC3E}">
        <p14:creationId xmlns:p14="http://schemas.microsoft.com/office/powerpoint/2010/main" val="366754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BD1461E7-B709-4E99-9793-FBF333146F8A}"/>
              </a:ext>
            </a:extLst>
          </p:cNvPr>
          <p:cNvSpPr>
            <a:spLocks noGrp="1"/>
          </p:cNvSpPr>
          <p:nvPr>
            <p:ph type="dt" sz="half" idx="10"/>
          </p:nvPr>
        </p:nvSpPr>
        <p:spPr/>
        <p:txBody>
          <a:bodyPr/>
          <a:lstStyle>
            <a:lvl1pPr>
              <a:defRPr/>
            </a:lvl1pPr>
          </a:lstStyle>
          <a:p>
            <a:pPr>
              <a:defRPr/>
            </a:pPr>
            <a:fld id="{17DB803D-0261-40FD-84D4-11D32067A73A}" type="datetimeFigureOut">
              <a:rPr lang="sl-SI"/>
              <a:pPr>
                <a:defRPr/>
              </a:pPr>
              <a:t>3. 06. 2019</a:t>
            </a:fld>
            <a:endParaRPr lang="sl-SI"/>
          </a:p>
        </p:txBody>
      </p:sp>
      <p:sp>
        <p:nvSpPr>
          <p:cNvPr id="3" name="Ograda noge 4">
            <a:extLst>
              <a:ext uri="{FF2B5EF4-FFF2-40B4-BE49-F238E27FC236}">
                <a16:creationId xmlns:a16="http://schemas.microsoft.com/office/drawing/2014/main" id="{C0849B34-BD95-4FB0-8129-7239E498C126}"/>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27C14C21-EC6D-4262-AD2A-06EAB9BA954C}"/>
              </a:ext>
            </a:extLst>
          </p:cNvPr>
          <p:cNvSpPr>
            <a:spLocks noGrp="1"/>
          </p:cNvSpPr>
          <p:nvPr>
            <p:ph type="sldNum" sz="quarter" idx="12"/>
          </p:nvPr>
        </p:nvSpPr>
        <p:spPr/>
        <p:txBody>
          <a:bodyPr/>
          <a:lstStyle>
            <a:lvl1pPr>
              <a:defRPr/>
            </a:lvl1pPr>
          </a:lstStyle>
          <a:p>
            <a:fld id="{C0B49CFB-D5AD-4BBA-9CD3-3BDA4769BA23}" type="slidenum">
              <a:rPr lang="sl-SI" altLang="sl-SI"/>
              <a:pPr/>
              <a:t>‹#›</a:t>
            </a:fld>
            <a:endParaRPr lang="sl-SI" altLang="sl-SI"/>
          </a:p>
        </p:txBody>
      </p:sp>
    </p:spTree>
    <p:extLst>
      <p:ext uri="{BB962C8B-B14F-4D97-AF65-F5344CB8AC3E}">
        <p14:creationId xmlns:p14="http://schemas.microsoft.com/office/powerpoint/2010/main" val="339980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Uredite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3">
            <a:extLst>
              <a:ext uri="{FF2B5EF4-FFF2-40B4-BE49-F238E27FC236}">
                <a16:creationId xmlns:a16="http://schemas.microsoft.com/office/drawing/2014/main" id="{81E07B61-62ED-4588-8453-44FED034DA50}"/>
              </a:ext>
            </a:extLst>
          </p:cNvPr>
          <p:cNvSpPr>
            <a:spLocks noGrp="1"/>
          </p:cNvSpPr>
          <p:nvPr>
            <p:ph type="dt" sz="half" idx="10"/>
          </p:nvPr>
        </p:nvSpPr>
        <p:spPr/>
        <p:txBody>
          <a:bodyPr/>
          <a:lstStyle>
            <a:lvl1pPr>
              <a:defRPr/>
            </a:lvl1pPr>
          </a:lstStyle>
          <a:p>
            <a:pPr>
              <a:defRPr/>
            </a:pPr>
            <a:fld id="{FC343C23-F87F-4A20-8AE2-27F5AE2053F8}" type="datetimeFigureOut">
              <a:rPr lang="sl-SI"/>
              <a:pPr>
                <a:defRPr/>
              </a:pPr>
              <a:t>3. 06. 2019</a:t>
            </a:fld>
            <a:endParaRPr lang="sl-SI"/>
          </a:p>
        </p:txBody>
      </p:sp>
      <p:sp>
        <p:nvSpPr>
          <p:cNvPr id="6" name="Ograda noge 4">
            <a:extLst>
              <a:ext uri="{FF2B5EF4-FFF2-40B4-BE49-F238E27FC236}">
                <a16:creationId xmlns:a16="http://schemas.microsoft.com/office/drawing/2014/main" id="{9A62A91C-2522-4850-9478-E513E8E15DBC}"/>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6E6A98F0-14F4-4036-817B-746A797474B5}"/>
              </a:ext>
            </a:extLst>
          </p:cNvPr>
          <p:cNvSpPr>
            <a:spLocks noGrp="1"/>
          </p:cNvSpPr>
          <p:nvPr>
            <p:ph type="sldNum" sz="quarter" idx="12"/>
          </p:nvPr>
        </p:nvSpPr>
        <p:spPr/>
        <p:txBody>
          <a:bodyPr/>
          <a:lstStyle>
            <a:lvl1pPr>
              <a:defRPr/>
            </a:lvl1pPr>
          </a:lstStyle>
          <a:p>
            <a:fld id="{AD30FC40-FDEB-4F35-8DA6-6E0DFBF0E0C1}" type="slidenum">
              <a:rPr lang="sl-SI" altLang="sl-SI"/>
              <a:pPr/>
              <a:t>‹#›</a:t>
            </a:fld>
            <a:endParaRPr lang="sl-SI" altLang="sl-SI"/>
          </a:p>
        </p:txBody>
      </p:sp>
    </p:spTree>
    <p:extLst>
      <p:ext uri="{BB962C8B-B14F-4D97-AF65-F5344CB8AC3E}">
        <p14:creationId xmlns:p14="http://schemas.microsoft.com/office/powerpoint/2010/main" val="356272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3">
            <a:extLst>
              <a:ext uri="{FF2B5EF4-FFF2-40B4-BE49-F238E27FC236}">
                <a16:creationId xmlns:a16="http://schemas.microsoft.com/office/drawing/2014/main" id="{5BC2A30E-DFC1-4DE4-A8D8-D6BD5A00C3D0}"/>
              </a:ext>
            </a:extLst>
          </p:cNvPr>
          <p:cNvSpPr>
            <a:spLocks noGrp="1"/>
          </p:cNvSpPr>
          <p:nvPr>
            <p:ph type="dt" sz="half" idx="10"/>
          </p:nvPr>
        </p:nvSpPr>
        <p:spPr/>
        <p:txBody>
          <a:bodyPr/>
          <a:lstStyle>
            <a:lvl1pPr>
              <a:defRPr/>
            </a:lvl1pPr>
          </a:lstStyle>
          <a:p>
            <a:pPr>
              <a:defRPr/>
            </a:pPr>
            <a:fld id="{460DBB11-4AF0-411B-ABEC-483B5A4967EF}" type="datetimeFigureOut">
              <a:rPr lang="sl-SI"/>
              <a:pPr>
                <a:defRPr/>
              </a:pPr>
              <a:t>3. 06. 2019</a:t>
            </a:fld>
            <a:endParaRPr lang="sl-SI"/>
          </a:p>
        </p:txBody>
      </p:sp>
      <p:sp>
        <p:nvSpPr>
          <p:cNvPr id="6" name="Ograda noge 4">
            <a:extLst>
              <a:ext uri="{FF2B5EF4-FFF2-40B4-BE49-F238E27FC236}">
                <a16:creationId xmlns:a16="http://schemas.microsoft.com/office/drawing/2014/main" id="{9B1B60AB-50CD-497E-9B9F-79F1D0B6234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CBFDB993-ACC2-4469-BA01-C9F195874A7E}"/>
              </a:ext>
            </a:extLst>
          </p:cNvPr>
          <p:cNvSpPr>
            <a:spLocks noGrp="1"/>
          </p:cNvSpPr>
          <p:nvPr>
            <p:ph type="sldNum" sz="quarter" idx="12"/>
          </p:nvPr>
        </p:nvSpPr>
        <p:spPr/>
        <p:txBody>
          <a:bodyPr/>
          <a:lstStyle>
            <a:lvl1pPr>
              <a:defRPr/>
            </a:lvl1pPr>
          </a:lstStyle>
          <a:p>
            <a:fld id="{802F02E4-1476-4CEA-89F0-903CC666C662}" type="slidenum">
              <a:rPr lang="sl-SI" altLang="sl-SI"/>
              <a:pPr/>
              <a:t>‹#›</a:t>
            </a:fld>
            <a:endParaRPr lang="sl-SI" altLang="sl-SI"/>
          </a:p>
        </p:txBody>
      </p:sp>
    </p:spTree>
    <p:extLst>
      <p:ext uri="{BB962C8B-B14F-4D97-AF65-F5344CB8AC3E}">
        <p14:creationId xmlns:p14="http://schemas.microsoft.com/office/powerpoint/2010/main" val="2080537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2700000" scaled="1"/>
        </a:gra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CD7627DA-68B3-45E8-80C9-178DA907DC3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Uredite slog naslova matrice</a:t>
            </a:r>
          </a:p>
        </p:txBody>
      </p:sp>
      <p:sp>
        <p:nvSpPr>
          <p:cNvPr id="1027" name="Ograda besedila 2">
            <a:extLst>
              <a:ext uri="{FF2B5EF4-FFF2-40B4-BE49-F238E27FC236}">
                <a16:creationId xmlns:a16="http://schemas.microsoft.com/office/drawing/2014/main" id="{9D9B7511-4AD9-4DA7-99A5-1BB63C455E6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0B7B87BD-DA99-4B5A-BC69-23AEEBD316A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3986DAE-321F-4285-8D43-BD9B930B4380}" type="datetimeFigureOut">
              <a:rPr lang="sl-SI"/>
              <a:pPr>
                <a:defRPr/>
              </a:pPr>
              <a:t>3. 06. 2019</a:t>
            </a:fld>
            <a:endParaRPr lang="sl-SI"/>
          </a:p>
        </p:txBody>
      </p:sp>
      <p:sp>
        <p:nvSpPr>
          <p:cNvPr id="5" name="Ograda noge 4">
            <a:extLst>
              <a:ext uri="{FF2B5EF4-FFF2-40B4-BE49-F238E27FC236}">
                <a16:creationId xmlns:a16="http://schemas.microsoft.com/office/drawing/2014/main" id="{E547FEA9-7339-446F-82BF-4B8D549E89C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7E0FA0A9-BBE7-4D03-B6EA-6921E4A9FE6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85047F8-76CB-4E29-9B4A-666C9C5D684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slov 1">
            <a:extLst>
              <a:ext uri="{FF2B5EF4-FFF2-40B4-BE49-F238E27FC236}">
                <a16:creationId xmlns:a16="http://schemas.microsoft.com/office/drawing/2014/main" id="{73CEFB79-0B0C-46E4-8342-8FFF7BCD0CD4}"/>
              </a:ext>
            </a:extLst>
          </p:cNvPr>
          <p:cNvSpPr>
            <a:spLocks noGrp="1"/>
          </p:cNvSpPr>
          <p:nvPr>
            <p:ph type="ctrTitle"/>
          </p:nvPr>
        </p:nvSpPr>
        <p:spPr>
          <a:xfrm>
            <a:off x="684213" y="404813"/>
            <a:ext cx="7772400" cy="1470025"/>
          </a:xfrm>
        </p:spPr>
        <p:txBody>
          <a:bodyPr/>
          <a:lstStyle/>
          <a:p>
            <a:r>
              <a:rPr lang="sl-SI" altLang="sl-SI" sz="6000"/>
              <a:t>Henrik Ibsen:</a:t>
            </a:r>
          </a:p>
        </p:txBody>
      </p:sp>
      <p:sp>
        <p:nvSpPr>
          <p:cNvPr id="3" name="Podnaslov 2">
            <a:extLst>
              <a:ext uri="{FF2B5EF4-FFF2-40B4-BE49-F238E27FC236}">
                <a16:creationId xmlns:a16="http://schemas.microsoft.com/office/drawing/2014/main" id="{6F306907-9D87-4D99-BD32-578194DF6BEA}"/>
              </a:ext>
            </a:extLst>
          </p:cNvPr>
          <p:cNvSpPr>
            <a:spLocks noGrp="1"/>
          </p:cNvSpPr>
          <p:nvPr>
            <p:ph type="subTitle" idx="1"/>
          </p:nvPr>
        </p:nvSpPr>
        <p:spPr>
          <a:xfrm>
            <a:off x="1643063" y="1500188"/>
            <a:ext cx="6400800" cy="1752600"/>
          </a:xfrm>
        </p:spPr>
        <p:txBody>
          <a:bodyPr rtlCol="0">
            <a:normAutofit lnSpcReduction="10000"/>
          </a:bodyPr>
          <a:lstStyle/>
          <a:p>
            <a:pPr fontAlgn="auto">
              <a:spcAft>
                <a:spcPts val="0"/>
              </a:spcAft>
              <a:defRPr/>
            </a:pPr>
            <a:endParaRPr lang="sl-SI" sz="4400" dirty="0">
              <a:solidFill>
                <a:schemeClr val="tx1"/>
              </a:solidFill>
            </a:endParaRPr>
          </a:p>
          <a:p>
            <a:pPr fontAlgn="auto">
              <a:spcAft>
                <a:spcPts val="0"/>
              </a:spcAft>
              <a:defRPr/>
            </a:pPr>
            <a:r>
              <a:rPr lang="sl-SI" sz="6000" dirty="0">
                <a:solidFill>
                  <a:schemeClr val="tx1"/>
                </a:solidFill>
              </a:rPr>
              <a:t>HIŠA LUTK (NORA)</a:t>
            </a:r>
          </a:p>
          <a:p>
            <a:pPr fontAlgn="auto">
              <a:spcAft>
                <a:spcPts val="0"/>
              </a:spcAft>
              <a:defRPr/>
            </a:pPr>
            <a:endParaRPr lang="sl-SI" sz="4400" dirty="0">
              <a:solidFill>
                <a:schemeClr val="tx1"/>
              </a:solidFill>
            </a:endParaRPr>
          </a:p>
        </p:txBody>
      </p:sp>
      <p:sp>
        <p:nvSpPr>
          <p:cNvPr id="2052" name="PoljeZBesedilom 4">
            <a:extLst>
              <a:ext uri="{FF2B5EF4-FFF2-40B4-BE49-F238E27FC236}">
                <a16:creationId xmlns:a16="http://schemas.microsoft.com/office/drawing/2014/main" id="{587580A0-DDE0-49BF-A9FB-86307BBD0239}"/>
              </a:ext>
            </a:extLst>
          </p:cNvPr>
          <p:cNvSpPr txBox="1">
            <a:spLocks noChangeArrowheads="1"/>
          </p:cNvSpPr>
          <p:nvPr/>
        </p:nvSpPr>
        <p:spPr bwMode="auto">
          <a:xfrm>
            <a:off x="1428750" y="3857625"/>
            <a:ext cx="66436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l-SI" altLang="sl-SI" sz="2000"/>
              <a:t>˝</a:t>
            </a:r>
            <a:r>
              <a:rPr lang="sl-SI" altLang="sl-SI" sz="2000" i="1"/>
              <a:t>Tukaj sem bila tebi za ženo lutko, kakor sem bila doma očetu za punčko lutko. In otroci so bili moje lutke.˝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oljeZBesedilom 1">
            <a:extLst>
              <a:ext uri="{FF2B5EF4-FFF2-40B4-BE49-F238E27FC236}">
                <a16:creationId xmlns:a16="http://schemas.microsoft.com/office/drawing/2014/main" id="{AD0B7FC8-CFB4-471C-B6B6-C309BF80B560}"/>
              </a:ext>
            </a:extLst>
          </p:cNvPr>
          <p:cNvSpPr txBox="1">
            <a:spLocks noChangeArrowheads="1"/>
          </p:cNvSpPr>
          <p:nvPr/>
        </p:nvSpPr>
        <p:spPr bwMode="auto">
          <a:xfrm>
            <a:off x="642938" y="214313"/>
            <a:ext cx="684053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Wingdings" panose="05000000000000000000" pitchFamily="2" charset="2"/>
              <a:buChar char="Ø"/>
            </a:pPr>
            <a:r>
              <a:rPr lang="sl-SI" altLang="sl-SI" sz="2000" b="1"/>
              <a:t>gospa Lindejeva</a:t>
            </a:r>
            <a:r>
              <a:rPr lang="sl-SI" altLang="sl-SI" sz="2000"/>
              <a:t>: </a:t>
            </a:r>
          </a:p>
          <a:p>
            <a:pPr lvl="1">
              <a:buFont typeface="Wingdings" panose="05000000000000000000" pitchFamily="2" charset="2"/>
              <a:buChar char="v"/>
            </a:pPr>
            <a:r>
              <a:rPr lang="sl-SI" altLang="sl-SI" sz="2000"/>
              <a:t>Norina mladostna prijateljica </a:t>
            </a:r>
          </a:p>
          <a:p>
            <a:pPr lvl="1">
              <a:buFont typeface="Wingdings" panose="05000000000000000000" pitchFamily="2" charset="2"/>
              <a:buChar char="v"/>
            </a:pPr>
            <a:r>
              <a:rPr lang="sl-SI" altLang="sl-SI" sz="2000"/>
              <a:t>nekoč je bila zaljubljena v Krogstada, a se je zvezi odrekla vendar na koncu drame to ljubezen spet obnovita</a:t>
            </a:r>
          </a:p>
          <a:p>
            <a:pPr lvl="1">
              <a:buFont typeface="Wingdings" panose="05000000000000000000" pitchFamily="2" charset="2"/>
              <a:buChar char="v"/>
            </a:pPr>
            <a:r>
              <a:rPr lang="sl-SI" altLang="sl-SI" sz="2000"/>
              <a:t>Nori pomaga do razkritja skrivnosti</a:t>
            </a:r>
          </a:p>
          <a:p>
            <a:endParaRPr lang="sl-SI" altLang="sl-SI" sz="2000"/>
          </a:p>
          <a:p>
            <a:pPr>
              <a:buFont typeface="Wingdings" panose="05000000000000000000" pitchFamily="2" charset="2"/>
              <a:buChar char="Ø"/>
            </a:pPr>
            <a:r>
              <a:rPr lang="sl-SI" altLang="sl-SI" sz="2000" b="1"/>
              <a:t>Krogstad</a:t>
            </a:r>
            <a:r>
              <a:rPr lang="sl-SI" altLang="sl-SI" sz="2000"/>
              <a:t>: </a:t>
            </a:r>
          </a:p>
          <a:p>
            <a:pPr lvl="1">
              <a:buFont typeface="Wingdings" panose="05000000000000000000" pitchFamily="2" charset="2"/>
              <a:buChar char="v"/>
            </a:pPr>
            <a:r>
              <a:rPr lang="sl-SI" altLang="sl-SI" sz="2000"/>
              <a:t>v začetku predstavlja lik sleparja, izsiljevalca in pokvarjenca, ki ogroža glavno osebo, kasneje pa se izkaže, da Krogstad le ni tako plehek in da je njegovo izsiljevanje le plod obupa ob izgubi službe. </a:t>
            </a:r>
          </a:p>
          <a:p>
            <a:pPr>
              <a:buFont typeface="Wingdings" panose="05000000000000000000" pitchFamily="2" charset="2"/>
              <a:buChar char="Ø"/>
            </a:pPr>
            <a:endParaRPr lang="sl-SI" altLang="sl-SI" sz="2000"/>
          </a:p>
          <a:p>
            <a:pPr>
              <a:buFont typeface="Wingdings" panose="05000000000000000000" pitchFamily="2" charset="2"/>
              <a:buChar char="Ø"/>
            </a:pPr>
            <a:r>
              <a:rPr lang="sl-SI" altLang="sl-SI" sz="2000" b="1"/>
              <a:t>doktor Rank</a:t>
            </a:r>
            <a:r>
              <a:rPr lang="sl-SI" altLang="sl-SI" sz="2000"/>
              <a:t>: </a:t>
            </a:r>
          </a:p>
          <a:p>
            <a:pPr lvl="1">
              <a:buFont typeface="Wingdings" panose="05000000000000000000" pitchFamily="2" charset="2"/>
              <a:buChar char="v"/>
            </a:pPr>
            <a:r>
              <a:rPr lang="sl-SI" altLang="sl-SI" sz="2000"/>
              <a:t>družinski prijatelj</a:t>
            </a:r>
          </a:p>
          <a:p>
            <a:pPr lvl="1">
              <a:buFont typeface="Wingdings" panose="05000000000000000000" pitchFamily="2" charset="2"/>
              <a:buChar char="v"/>
            </a:pPr>
            <a:r>
              <a:rPr lang="sl-SI" altLang="sl-SI" sz="2000"/>
              <a:t>zaljubljen je v Noro a ga ta zavrne</a:t>
            </a:r>
          </a:p>
          <a:p>
            <a:pPr lvl="1">
              <a:buFont typeface="Wingdings" panose="05000000000000000000" pitchFamily="2" charset="2"/>
              <a:buChar char="v"/>
            </a:pPr>
            <a:r>
              <a:rPr lang="sl-SI" altLang="sl-SI" sz="2000"/>
              <a:t>je močno bolan in na koncu drame že nakaže svojo bližnjo smrt</a:t>
            </a:r>
          </a:p>
          <a:p>
            <a:pPr lvl="1">
              <a:buFont typeface="Wingdings" panose="05000000000000000000" pitchFamily="2" charset="2"/>
              <a:buChar char="v"/>
            </a:pPr>
            <a:r>
              <a:rPr lang="sl-SI" altLang="sl-SI" sz="2000"/>
              <a:t>nosilec naturalistične prvine v drami.</a:t>
            </a:r>
          </a:p>
        </p:txBody>
      </p:sp>
    </p:spTree>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5B91C77C-7D1B-4357-BE7C-A9F6069416DE}"/>
              </a:ext>
            </a:extLst>
          </p:cNvPr>
          <p:cNvSpPr txBox="1"/>
          <p:nvPr/>
        </p:nvSpPr>
        <p:spPr>
          <a:xfrm>
            <a:off x="285750" y="0"/>
            <a:ext cx="7643813" cy="6556375"/>
          </a:xfrm>
          <a:prstGeom prst="rect">
            <a:avLst/>
          </a:prstGeom>
          <a:noFill/>
        </p:spPr>
        <p:txBody>
          <a:bodyPr>
            <a:spAutoFit/>
          </a:bodyPr>
          <a:lstStyle/>
          <a:p>
            <a:pPr fontAlgn="auto">
              <a:spcBef>
                <a:spcPts val="0"/>
              </a:spcBef>
              <a:spcAft>
                <a:spcPts val="0"/>
              </a:spcAft>
              <a:defRPr/>
            </a:pPr>
            <a:endParaRPr lang="sl-SI" sz="2000" dirty="0">
              <a:latin typeface="+mn-lt"/>
              <a:cs typeface="+mn-cs"/>
            </a:endParaRPr>
          </a:p>
          <a:p>
            <a:pPr fontAlgn="auto">
              <a:spcBef>
                <a:spcPts val="0"/>
              </a:spcBef>
              <a:spcAft>
                <a:spcPts val="0"/>
              </a:spcAft>
              <a:defRPr/>
            </a:pPr>
            <a:r>
              <a:rPr lang="sl-SI" sz="2000" dirty="0">
                <a:latin typeface="+mn-lt"/>
                <a:cs typeface="+mn-cs"/>
              </a:rPr>
              <a:t>REALIZEM: </a:t>
            </a:r>
          </a:p>
          <a:p>
            <a:pPr marL="285750" indent="-285750" fontAlgn="auto">
              <a:spcBef>
                <a:spcPts val="0"/>
              </a:spcBef>
              <a:spcAft>
                <a:spcPts val="0"/>
              </a:spcAft>
              <a:buFont typeface="Arial" pitchFamily="34" charset="0"/>
              <a:buChar char="•"/>
              <a:defRPr/>
            </a:pPr>
            <a:r>
              <a:rPr lang="sl-SI" sz="2000" dirty="0">
                <a:latin typeface="+mn-lt"/>
                <a:cs typeface="+mn-cs"/>
              </a:rPr>
              <a:t>je literarni slog za katerega je značilno objektivno prikazovanje stvarnosti od l. 1830 do l. 1880 </a:t>
            </a:r>
          </a:p>
          <a:p>
            <a:pPr marL="285750" indent="-285750" fontAlgn="auto">
              <a:spcBef>
                <a:spcPts val="0"/>
              </a:spcBef>
              <a:spcAft>
                <a:spcPts val="0"/>
              </a:spcAft>
              <a:buFont typeface="Arial" pitchFamily="34" charset="0"/>
              <a:buChar char="•"/>
              <a:defRPr/>
            </a:pPr>
            <a:r>
              <a:rPr lang="sl-SI" sz="2000" dirty="0">
                <a:latin typeface="+mn-lt"/>
                <a:cs typeface="+mn-cs"/>
              </a:rPr>
              <a:t>književniki so želeli vsestransko prikazati tedanjo resničnost, ki naj bi bila upodobljena brez dodatnega olepševanja umetniške duše</a:t>
            </a:r>
          </a:p>
          <a:p>
            <a:pPr marL="285750" indent="-285750" fontAlgn="auto">
              <a:spcBef>
                <a:spcPts val="0"/>
              </a:spcBef>
              <a:spcAft>
                <a:spcPts val="0"/>
              </a:spcAft>
              <a:buFont typeface="Arial" pitchFamily="34" charset="0"/>
              <a:buChar char="•"/>
              <a:defRPr/>
            </a:pPr>
            <a:r>
              <a:rPr lang="sl-SI" sz="2000" dirty="0">
                <a:latin typeface="+mn-lt"/>
                <a:cs typeface="+mn-cs"/>
              </a:rPr>
              <a:t>smeri: romantični, objektivni, socialni, psihološki, poetični, kritični in impresionistični realizem</a:t>
            </a:r>
          </a:p>
          <a:p>
            <a:pPr marL="285750" indent="-285750" fontAlgn="auto">
              <a:spcBef>
                <a:spcPts val="0"/>
              </a:spcBef>
              <a:spcAft>
                <a:spcPts val="0"/>
              </a:spcAft>
              <a:buFont typeface="Arial" pitchFamily="34" charset="0"/>
              <a:buChar char="•"/>
              <a:defRPr/>
            </a:pPr>
            <a:endParaRPr lang="sl-SI" sz="2000" dirty="0">
              <a:latin typeface="+mn-lt"/>
              <a:cs typeface="+mn-cs"/>
            </a:endParaRPr>
          </a:p>
          <a:p>
            <a:pPr fontAlgn="auto">
              <a:spcBef>
                <a:spcPts val="0"/>
              </a:spcBef>
              <a:spcAft>
                <a:spcPts val="0"/>
              </a:spcAft>
              <a:defRPr/>
            </a:pPr>
            <a:r>
              <a:rPr lang="sl-SI" sz="2000" dirty="0">
                <a:latin typeface="+mn-lt"/>
                <a:cs typeface="+mn-cs"/>
              </a:rPr>
              <a:t>NATURALIZEM: </a:t>
            </a:r>
          </a:p>
          <a:p>
            <a:pPr marL="285750" indent="-285750" fontAlgn="auto">
              <a:spcBef>
                <a:spcPts val="0"/>
              </a:spcBef>
              <a:spcAft>
                <a:spcPts val="0"/>
              </a:spcAft>
              <a:buFont typeface="Arial" pitchFamily="34" charset="0"/>
              <a:buChar char="•"/>
              <a:defRPr/>
            </a:pPr>
            <a:r>
              <a:rPr lang="sv-SE" sz="2000" dirty="0">
                <a:latin typeface="+mn-lt"/>
                <a:cs typeface="+mn-cs"/>
              </a:rPr>
              <a:t>literarna smer  v Evropi med letoma 18</a:t>
            </a:r>
            <a:r>
              <a:rPr lang="sl-SI" sz="2000" dirty="0">
                <a:latin typeface="+mn-lt"/>
                <a:cs typeface="+mn-cs"/>
              </a:rPr>
              <a:t>8</a:t>
            </a:r>
            <a:r>
              <a:rPr lang="sv-SE" sz="2000" dirty="0">
                <a:latin typeface="+mn-lt"/>
                <a:cs typeface="+mn-cs"/>
              </a:rPr>
              <a:t>0 in 1</a:t>
            </a:r>
            <a:r>
              <a:rPr lang="sl-SI" sz="2000" dirty="0">
                <a:latin typeface="+mn-lt"/>
                <a:cs typeface="+mn-cs"/>
              </a:rPr>
              <a:t>900</a:t>
            </a:r>
          </a:p>
          <a:p>
            <a:pPr marL="285750" indent="-285750" fontAlgn="auto">
              <a:spcBef>
                <a:spcPts val="0"/>
              </a:spcBef>
              <a:spcAft>
                <a:spcPts val="0"/>
              </a:spcAft>
              <a:buFont typeface="Arial" pitchFamily="34" charset="0"/>
              <a:buChar char="•"/>
              <a:defRPr/>
            </a:pPr>
            <a:r>
              <a:rPr lang="sl-SI" sz="2000" dirty="0">
                <a:latin typeface="+mn-lt"/>
                <a:cs typeface="+mn-cs"/>
              </a:rPr>
              <a:t>upodabljati svet brez idealiziranja, ampak fotografsko </a:t>
            </a:r>
          </a:p>
          <a:p>
            <a:pPr marL="285750" indent="-285750" fontAlgn="auto">
              <a:spcBef>
                <a:spcPts val="0"/>
              </a:spcBef>
              <a:spcAft>
                <a:spcPts val="0"/>
              </a:spcAft>
              <a:buFont typeface="Arial" pitchFamily="34" charset="0"/>
              <a:buChar char="•"/>
              <a:defRPr/>
            </a:pPr>
            <a:r>
              <a:rPr lang="sl-SI" sz="2000" dirty="0">
                <a:latin typeface="+mn-lt"/>
                <a:cs typeface="+mn-cs"/>
              </a:rPr>
              <a:t>č</a:t>
            </a:r>
            <a:r>
              <a:rPr lang="sv-SE" sz="2000" dirty="0">
                <a:latin typeface="+mn-lt"/>
                <a:cs typeface="+mn-cs"/>
              </a:rPr>
              <a:t>lovek je po mnenju naturalistov odvisen od dednosti, okolja in </a:t>
            </a:r>
            <a:r>
              <a:rPr lang="sl-SI" sz="2000" dirty="0">
                <a:latin typeface="+mn-lt"/>
                <a:cs typeface="+mn-cs"/>
              </a:rPr>
              <a:t>zgodovinske trenutkov</a:t>
            </a:r>
          </a:p>
          <a:p>
            <a:pPr marL="285750" indent="-285750" fontAlgn="auto">
              <a:spcBef>
                <a:spcPts val="0"/>
              </a:spcBef>
              <a:spcAft>
                <a:spcPts val="0"/>
              </a:spcAft>
              <a:buFont typeface="Arial" pitchFamily="34" charset="0"/>
              <a:buChar char="•"/>
              <a:defRPr/>
            </a:pPr>
            <a:r>
              <a:rPr lang="sl-SI" sz="2000" dirty="0">
                <a:latin typeface="+mn-lt"/>
                <a:cs typeface="+mn-cs"/>
              </a:rPr>
              <a:t>književnost s tem postane znanstveno preučevanje življenja</a:t>
            </a:r>
          </a:p>
          <a:p>
            <a:pPr marL="285750" indent="-285750" fontAlgn="auto">
              <a:spcBef>
                <a:spcPts val="0"/>
              </a:spcBef>
              <a:spcAft>
                <a:spcPts val="0"/>
              </a:spcAft>
              <a:buFont typeface="Arial" pitchFamily="34" charset="0"/>
              <a:buChar char="•"/>
              <a:defRPr/>
            </a:pPr>
            <a:r>
              <a:rPr lang="sl-SI" sz="2000" dirty="0">
                <a:latin typeface="+mn-lt"/>
                <a:cs typeface="+mn-cs"/>
              </a:rPr>
              <a:t>snov: temne grde strani življenja, zločini, fizične in duševne bolezni, seksualnost, alkoholizem, socialna degeneracija, družbeni problemi</a:t>
            </a:r>
          </a:p>
          <a:p>
            <a:pPr marL="285750" indent="-285750" fontAlgn="auto">
              <a:spcBef>
                <a:spcPts val="0"/>
              </a:spcBef>
              <a:spcAft>
                <a:spcPts val="0"/>
              </a:spcAft>
              <a:buFont typeface="Arial" pitchFamily="34" charset="0"/>
              <a:buChar char="•"/>
              <a:defRPr/>
            </a:pPr>
            <a:r>
              <a:rPr lang="sl-SI" sz="2000" dirty="0">
                <a:latin typeface="+mn-lt"/>
                <a:cs typeface="+mn-cs"/>
              </a:rPr>
              <a:t>dramatika (Ibsen, Strindberg)</a:t>
            </a:r>
          </a:p>
          <a:p>
            <a:pPr marL="285750" indent="-285750" fontAlgn="auto">
              <a:spcBef>
                <a:spcPts val="0"/>
              </a:spcBef>
              <a:spcAft>
                <a:spcPts val="0"/>
              </a:spcAft>
              <a:buFont typeface="Arial" pitchFamily="34" charset="0"/>
              <a:buChar char="•"/>
              <a:defRPr/>
            </a:pPr>
            <a:endParaRPr lang="sl-SI" sz="2000" dirty="0">
              <a:latin typeface="+mn-lt"/>
              <a:cs typeface="+mn-cs"/>
            </a:endParaRPr>
          </a:p>
          <a:p>
            <a:pPr marL="285750" indent="-285750" fontAlgn="auto">
              <a:spcBef>
                <a:spcPts val="0"/>
              </a:spcBef>
              <a:spcAft>
                <a:spcPts val="0"/>
              </a:spcAft>
              <a:buFont typeface="Arial" pitchFamily="34" charset="0"/>
              <a:buChar char="•"/>
              <a:defRPr/>
            </a:pPr>
            <a:endParaRPr lang="sl-SI" sz="2000" dirty="0">
              <a:latin typeface="+mn-lt"/>
              <a:cs typeface="+mn-cs"/>
            </a:endParaRPr>
          </a:p>
          <a:p>
            <a:pPr fontAlgn="auto">
              <a:spcBef>
                <a:spcPts val="0"/>
              </a:spcBef>
              <a:spcAft>
                <a:spcPts val="0"/>
              </a:spcAft>
              <a:defRPr/>
            </a:pPr>
            <a:endParaRPr lang="sl-SI" sz="2000" dirty="0">
              <a:latin typeface="+mn-lt"/>
              <a:cs typeface="+mn-cs"/>
            </a:endParaRPr>
          </a:p>
        </p:txBody>
      </p:sp>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oljeZBesedilom 1">
            <a:extLst>
              <a:ext uri="{FF2B5EF4-FFF2-40B4-BE49-F238E27FC236}">
                <a16:creationId xmlns:a16="http://schemas.microsoft.com/office/drawing/2014/main" id="{3023F01A-A194-48C2-909D-FF0CDCA2E1DB}"/>
              </a:ext>
            </a:extLst>
          </p:cNvPr>
          <p:cNvSpPr txBox="1">
            <a:spLocks noChangeArrowheads="1"/>
          </p:cNvSpPr>
          <p:nvPr/>
        </p:nvSpPr>
        <p:spPr bwMode="auto">
          <a:xfrm>
            <a:off x="642938" y="642938"/>
            <a:ext cx="6786562"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sl-SI" altLang="sl-SI" sz="2000">
                <a:ea typeface="Times New Roman" panose="02020603050405020304" pitchFamily="18" charset="0"/>
              </a:rPr>
              <a:t>REALISTIČNA (NATURALISTIČNA) DRAMATIKA:</a:t>
            </a:r>
          </a:p>
          <a:p>
            <a:pPr eaLnBrk="0" hangingPunct="0">
              <a:buFontTx/>
              <a:buChar char="•"/>
            </a:pPr>
            <a:r>
              <a:rPr lang="sl-SI" altLang="sl-SI" sz="2000">
                <a:ea typeface="Times New Roman" panose="02020603050405020304" pitchFamily="18" charset="0"/>
              </a:rPr>
              <a:t> drame so napisane v prozi in stvarnem dialogu, ki se približuje vsakdanjemu pogovoru</a:t>
            </a:r>
          </a:p>
          <a:p>
            <a:pPr eaLnBrk="0" hangingPunct="0">
              <a:buFontTx/>
              <a:buChar char="•"/>
            </a:pPr>
            <a:r>
              <a:rPr lang="sl-SI" altLang="sl-SI" sz="2000">
                <a:ea typeface="Times New Roman" panose="02020603050405020304" pitchFamily="18" charset="0"/>
              </a:rPr>
              <a:t> dogajanje je postavljeno v sodobnost, načenja družbene probleme tedanjega časa, pogosto v obliki tezne drame. </a:t>
            </a:r>
          </a:p>
          <a:p>
            <a:pPr eaLnBrk="0" hangingPunct="0">
              <a:buFontTx/>
              <a:buChar char="•"/>
            </a:pPr>
            <a:r>
              <a:rPr lang="sl-SI" altLang="sl-SI" sz="2000">
                <a:ea typeface="Times New Roman" panose="02020603050405020304" pitchFamily="18" charset="0"/>
              </a:rPr>
              <a:t> enotnost kraja, časa in dogajanja</a:t>
            </a:r>
          </a:p>
          <a:p>
            <a:pPr eaLnBrk="0" hangingPunct="0">
              <a:buFontTx/>
              <a:buChar char="•"/>
            </a:pPr>
            <a:r>
              <a:rPr lang="sl-SI" altLang="sl-SI" sz="2000">
                <a:ea typeface="Times New Roman" panose="02020603050405020304" pitchFamily="18" charset="0"/>
              </a:rPr>
              <a:t> zgodba je pogosto analitična</a:t>
            </a:r>
          </a:p>
          <a:p>
            <a:pPr eaLnBrk="0" hangingPunct="0"/>
            <a:endParaRPr lang="sl-SI" altLang="sl-SI" sz="2000">
              <a:latin typeface="Arial" panose="020B0604020202020204" pitchFamily="34" charset="0"/>
              <a:ea typeface="Times New Roman" panose="02020603050405020304" pitchFamily="18" charset="0"/>
            </a:endParaRPr>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a:extLst>
              <a:ext uri="{FF2B5EF4-FFF2-40B4-BE49-F238E27FC236}">
                <a16:creationId xmlns:a16="http://schemas.microsoft.com/office/drawing/2014/main" id="{B100B208-54C8-40F7-A4CF-D54C82F6761C}"/>
              </a:ext>
            </a:extLst>
          </p:cNvPr>
          <p:cNvSpPr txBox="1"/>
          <p:nvPr/>
        </p:nvSpPr>
        <p:spPr>
          <a:xfrm>
            <a:off x="323850" y="333375"/>
            <a:ext cx="8462963" cy="5630863"/>
          </a:xfrm>
          <a:prstGeom prst="rect">
            <a:avLst/>
          </a:prstGeom>
          <a:noFill/>
        </p:spPr>
        <p:txBody>
          <a:bodyPr>
            <a:spAutoFit/>
          </a:bodyPr>
          <a:lstStyle/>
          <a:p>
            <a:pPr fontAlgn="auto">
              <a:spcBef>
                <a:spcPts val="0"/>
              </a:spcBef>
              <a:spcAft>
                <a:spcPts val="0"/>
              </a:spcAft>
              <a:defRPr/>
            </a:pPr>
            <a:r>
              <a:rPr lang="sl-SI" sz="2000" dirty="0">
                <a:latin typeface="+mn-lt"/>
                <a:cs typeface="+mn-cs"/>
              </a:rPr>
              <a:t>O AVTROJU:</a:t>
            </a:r>
          </a:p>
          <a:p>
            <a:pPr marL="285750" indent="-285750" fontAlgn="auto">
              <a:spcBef>
                <a:spcPts val="0"/>
              </a:spcBef>
              <a:spcAft>
                <a:spcPts val="0"/>
              </a:spcAft>
              <a:buFont typeface="Arial" pitchFamily="34" charset="0"/>
              <a:buChar char="•"/>
              <a:defRPr/>
            </a:pPr>
            <a:r>
              <a:rPr lang="sl-SI" sz="2000" dirty="0">
                <a:latin typeface="+mn-lt"/>
                <a:cs typeface="+mn-cs"/>
              </a:rPr>
              <a:t>rodil se je l. </a:t>
            </a:r>
            <a:r>
              <a:rPr lang="sl-SI" sz="2000" b="1" dirty="0">
                <a:latin typeface="+mn-lt"/>
                <a:cs typeface="+mn-cs"/>
              </a:rPr>
              <a:t>1828</a:t>
            </a:r>
            <a:r>
              <a:rPr lang="sl-SI" sz="2000" dirty="0">
                <a:latin typeface="+mn-lt"/>
                <a:cs typeface="+mn-cs"/>
              </a:rPr>
              <a:t> v majhnem norveškem mestu </a:t>
            </a:r>
            <a:r>
              <a:rPr lang="sl-SI" sz="2000" dirty="0" err="1">
                <a:latin typeface="+mn-lt"/>
                <a:cs typeface="+mn-cs"/>
              </a:rPr>
              <a:t>Skienu</a:t>
            </a:r>
            <a:r>
              <a:rPr lang="sl-SI" sz="2000" dirty="0">
                <a:latin typeface="+mn-lt"/>
                <a:cs typeface="+mn-cs"/>
              </a:rPr>
              <a:t>, bogatemu trgovcu</a:t>
            </a:r>
          </a:p>
          <a:p>
            <a:pPr marL="285750" indent="-285750" fontAlgn="auto">
              <a:spcBef>
                <a:spcPts val="0"/>
              </a:spcBef>
              <a:spcAft>
                <a:spcPts val="0"/>
              </a:spcAft>
              <a:buFont typeface="Arial" pitchFamily="34" charset="0"/>
              <a:buChar char="•"/>
              <a:defRPr/>
            </a:pPr>
            <a:r>
              <a:rPr lang="sl-SI" sz="2000" dirty="0">
                <a:latin typeface="+mn-lt"/>
                <a:cs typeface="+mn-cs"/>
              </a:rPr>
              <a:t> družina obuboža, za avtorja se začne težko obdobje </a:t>
            </a:r>
          </a:p>
          <a:p>
            <a:pPr marL="285750" indent="-285750" fontAlgn="auto">
              <a:spcBef>
                <a:spcPts val="0"/>
              </a:spcBef>
              <a:spcAft>
                <a:spcPts val="0"/>
              </a:spcAft>
              <a:buFont typeface="Arial" pitchFamily="34" charset="0"/>
              <a:buChar char="•"/>
              <a:defRPr/>
            </a:pPr>
            <a:r>
              <a:rPr lang="sl-SI" sz="2000" dirty="0">
                <a:latin typeface="+mn-lt"/>
                <a:cs typeface="+mn-cs"/>
              </a:rPr>
              <a:t>prične delati kot lekarniški vajenec in odide v tujino študirat medicino</a:t>
            </a:r>
          </a:p>
          <a:p>
            <a:pPr marL="285750" indent="-285750" fontAlgn="auto">
              <a:spcBef>
                <a:spcPts val="0"/>
              </a:spcBef>
              <a:spcAft>
                <a:spcPts val="0"/>
              </a:spcAft>
              <a:buFont typeface="Arial" pitchFamily="34" charset="0"/>
              <a:buChar char="•"/>
              <a:defRPr/>
            </a:pPr>
            <a:r>
              <a:rPr lang="sl-SI" sz="2000" dirty="0">
                <a:latin typeface="+mn-lt"/>
                <a:cs typeface="+mn-cs"/>
              </a:rPr>
              <a:t>uveljavi se kot pesnik in dramatik, preživlja se kot vodja gledališča</a:t>
            </a:r>
          </a:p>
          <a:p>
            <a:pPr marL="285750" indent="-285750" fontAlgn="auto">
              <a:spcBef>
                <a:spcPts val="0"/>
              </a:spcBef>
              <a:spcAft>
                <a:spcPts val="0"/>
              </a:spcAft>
              <a:buFont typeface="Arial" pitchFamily="34" charset="0"/>
              <a:buChar char="•"/>
              <a:defRPr/>
            </a:pPr>
            <a:r>
              <a:rPr lang="sl-SI" sz="2000" dirty="0">
                <a:latin typeface="+mn-lt"/>
                <a:cs typeface="+mn-cs"/>
              </a:rPr>
              <a:t>od leta 1857 preživi v Nemčiji in Italiji in se po 30 letih vrne v domovino</a:t>
            </a:r>
          </a:p>
          <a:p>
            <a:pPr marL="285750" indent="-285750" fontAlgn="auto">
              <a:spcBef>
                <a:spcPts val="0"/>
              </a:spcBef>
              <a:spcAft>
                <a:spcPts val="0"/>
              </a:spcAft>
              <a:buFont typeface="Arial" pitchFamily="34" charset="0"/>
              <a:buChar char="•"/>
              <a:defRPr/>
            </a:pPr>
            <a:r>
              <a:rPr lang="sl-SI" sz="2000" dirty="0">
                <a:latin typeface="+mn-lt"/>
                <a:cs typeface="+mn-cs"/>
              </a:rPr>
              <a:t>umre l. </a:t>
            </a:r>
            <a:r>
              <a:rPr lang="sl-SI" sz="2000" b="1" dirty="0">
                <a:latin typeface="+mn-lt"/>
                <a:cs typeface="+mn-cs"/>
              </a:rPr>
              <a:t>1906</a:t>
            </a:r>
            <a:r>
              <a:rPr lang="sl-SI" sz="2000" dirty="0">
                <a:latin typeface="+mn-lt"/>
                <a:cs typeface="+mn-cs"/>
              </a:rPr>
              <a:t> in pokopan v Oslu</a:t>
            </a:r>
          </a:p>
          <a:p>
            <a:pPr fontAlgn="auto">
              <a:spcBef>
                <a:spcPts val="0"/>
              </a:spcBef>
              <a:spcAft>
                <a:spcPts val="0"/>
              </a:spcAft>
              <a:defRPr/>
            </a:pPr>
            <a:endParaRPr lang="sl-SI" sz="2000" dirty="0">
              <a:latin typeface="+mn-lt"/>
              <a:cs typeface="+mn-cs"/>
            </a:endParaRPr>
          </a:p>
          <a:p>
            <a:pPr marL="285750" indent="-285750" fontAlgn="auto">
              <a:spcBef>
                <a:spcPts val="0"/>
              </a:spcBef>
              <a:spcAft>
                <a:spcPts val="0"/>
              </a:spcAft>
              <a:buFont typeface="Arial" pitchFamily="34" charset="0"/>
              <a:buChar char="•"/>
              <a:defRPr/>
            </a:pPr>
            <a:r>
              <a:rPr lang="sl-SI" sz="2000" dirty="0">
                <a:latin typeface="+mn-lt"/>
                <a:cs typeface="+mn-cs"/>
              </a:rPr>
              <a:t>Ibsenovo ustvarjenje delimo na 3 obdobja: </a:t>
            </a:r>
          </a:p>
          <a:p>
            <a:pPr marL="800100" lvl="1" indent="-342900" fontAlgn="auto">
              <a:spcBef>
                <a:spcPts val="0"/>
              </a:spcBef>
              <a:spcAft>
                <a:spcPts val="0"/>
              </a:spcAft>
              <a:buFont typeface="+mj-lt"/>
              <a:buAutoNum type="arabicPeriod"/>
              <a:defRPr/>
            </a:pPr>
            <a:r>
              <a:rPr lang="sl-SI" sz="2000" b="1" dirty="0">
                <a:latin typeface="+mn-lt"/>
                <a:cs typeface="+mn-cs"/>
              </a:rPr>
              <a:t>romantično-realistično</a:t>
            </a:r>
            <a:r>
              <a:rPr lang="sl-SI" sz="2000" dirty="0">
                <a:latin typeface="+mn-lt"/>
                <a:cs typeface="+mn-cs"/>
              </a:rPr>
              <a:t> z močnimi vplivi nacionalnih idej (1851 – 1878)</a:t>
            </a:r>
          </a:p>
          <a:p>
            <a:pPr marL="800100" lvl="1" indent="-342900" fontAlgn="auto">
              <a:spcBef>
                <a:spcPts val="0"/>
              </a:spcBef>
              <a:spcAft>
                <a:spcPts val="0"/>
              </a:spcAft>
              <a:buFont typeface="+mj-lt"/>
              <a:buAutoNum type="arabicPeriod"/>
              <a:defRPr/>
            </a:pPr>
            <a:r>
              <a:rPr lang="sl-SI" sz="2000" b="1" dirty="0">
                <a:latin typeface="+mn-lt"/>
                <a:cs typeface="+mn-cs"/>
              </a:rPr>
              <a:t>realistično-naturalistično</a:t>
            </a:r>
            <a:r>
              <a:rPr lang="sl-SI" sz="2000" dirty="0">
                <a:latin typeface="+mn-lt"/>
                <a:cs typeface="+mn-cs"/>
              </a:rPr>
              <a:t> (1876-1882)</a:t>
            </a:r>
          </a:p>
          <a:p>
            <a:pPr marL="800100" lvl="1" indent="-342900" fontAlgn="auto">
              <a:spcBef>
                <a:spcPts val="0"/>
              </a:spcBef>
              <a:spcAft>
                <a:spcPts val="0"/>
              </a:spcAft>
              <a:buFont typeface="+mj-lt"/>
              <a:buAutoNum type="arabicPeriod"/>
              <a:defRPr/>
            </a:pPr>
            <a:r>
              <a:rPr lang="sl-SI" sz="2000" b="1" dirty="0">
                <a:latin typeface="+mn-lt"/>
                <a:cs typeface="+mn-cs"/>
              </a:rPr>
              <a:t>psihološko-simbolistično</a:t>
            </a:r>
            <a:r>
              <a:rPr lang="sl-SI" sz="2000" dirty="0">
                <a:latin typeface="+mn-lt"/>
                <a:cs typeface="+mn-cs"/>
              </a:rPr>
              <a:t> (1883-1900)</a:t>
            </a:r>
          </a:p>
          <a:p>
            <a:pPr marL="285750" indent="-285750" fontAlgn="auto">
              <a:spcBef>
                <a:spcPts val="0"/>
              </a:spcBef>
              <a:spcAft>
                <a:spcPts val="0"/>
              </a:spcAft>
              <a:buFont typeface="Arial" pitchFamily="34" charset="0"/>
              <a:buChar char="•"/>
              <a:defRPr/>
            </a:pPr>
            <a:r>
              <a:rPr lang="sl-SI" sz="2000" dirty="0">
                <a:latin typeface="+mn-lt"/>
                <a:cs typeface="+mn-cs"/>
              </a:rPr>
              <a:t>glavne teme: podoba evropskega meščanstva ob koncu stoletja, problemi ženske emancipacije, vprašanje telesa in duše, resnice in videz, korupcije</a:t>
            </a:r>
          </a:p>
          <a:p>
            <a:pPr marL="285750" indent="-285750" fontAlgn="auto">
              <a:spcBef>
                <a:spcPts val="0"/>
              </a:spcBef>
              <a:spcAft>
                <a:spcPts val="0"/>
              </a:spcAft>
              <a:buFont typeface="Arial" pitchFamily="34" charset="0"/>
              <a:buChar char="•"/>
              <a:defRPr/>
            </a:pPr>
            <a:r>
              <a:rPr lang="sl-SI" sz="2000" dirty="0">
                <a:latin typeface="+mn-lt"/>
                <a:cs typeface="+mn-cs"/>
              </a:rPr>
              <a:t>Ibsen je položil temelje modernemu gledališču. Dokazal je, da se lahko tragedije dogodijo tudi v vsakdanjem okolju.</a:t>
            </a:r>
          </a:p>
          <a:p>
            <a:pPr fontAlgn="auto">
              <a:spcBef>
                <a:spcPts val="0"/>
              </a:spcBef>
              <a:spcAft>
                <a:spcPts val="0"/>
              </a:spcAft>
              <a:defRPr/>
            </a:pPr>
            <a:endParaRPr lang="sl-SI" sz="2000" dirty="0">
              <a:latin typeface="+mn-lt"/>
              <a:cs typeface="+mn-cs"/>
            </a:endParaRPr>
          </a:p>
          <a:p>
            <a:pPr marL="285750" indent="-285750" fontAlgn="auto">
              <a:spcBef>
                <a:spcPts val="0"/>
              </a:spcBef>
              <a:spcAft>
                <a:spcPts val="0"/>
              </a:spcAft>
              <a:buFont typeface="Arial" pitchFamily="34" charset="0"/>
              <a:buChar char="•"/>
              <a:defRPr/>
            </a:pPr>
            <a:endParaRPr lang="sl-SI" sz="2000" dirty="0">
              <a:latin typeface="+mn-lt"/>
              <a:cs typeface="+mn-cs"/>
            </a:endParaRPr>
          </a:p>
        </p:txBody>
      </p:sp>
    </p:spTree>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41171FEC-FD3E-4B56-86CA-CB55A063897C}"/>
              </a:ext>
            </a:extLst>
          </p:cNvPr>
          <p:cNvSpPr txBox="1"/>
          <p:nvPr/>
        </p:nvSpPr>
        <p:spPr>
          <a:xfrm>
            <a:off x="285750" y="142875"/>
            <a:ext cx="7786688" cy="6556375"/>
          </a:xfrm>
          <a:prstGeom prst="rect">
            <a:avLst/>
          </a:prstGeom>
          <a:noFill/>
        </p:spPr>
        <p:txBody>
          <a:bodyPr>
            <a:spAutoFit/>
          </a:bodyPr>
          <a:lstStyle/>
          <a:p>
            <a:pPr fontAlgn="auto">
              <a:spcBef>
                <a:spcPts val="0"/>
              </a:spcBef>
              <a:spcAft>
                <a:spcPts val="0"/>
              </a:spcAft>
              <a:defRPr/>
            </a:pPr>
            <a:r>
              <a:rPr lang="sl-SI" sz="2000" dirty="0">
                <a:latin typeface="+mn-lt"/>
                <a:cs typeface="+mn-cs"/>
              </a:rPr>
              <a:t>VSEBINA:</a:t>
            </a:r>
          </a:p>
          <a:p>
            <a:pPr marL="285750" indent="-285750" fontAlgn="auto">
              <a:spcBef>
                <a:spcPts val="0"/>
              </a:spcBef>
              <a:spcAft>
                <a:spcPts val="0"/>
              </a:spcAft>
              <a:buFont typeface="Arial" pitchFamily="34" charset="0"/>
              <a:buChar char="•"/>
              <a:defRPr/>
            </a:pPr>
            <a:r>
              <a:rPr lang="sl-SI" sz="2000" dirty="0">
                <a:latin typeface="+mn-lt"/>
                <a:cs typeface="+mn-cs"/>
              </a:rPr>
              <a:t>glavna oseba drame </a:t>
            </a:r>
            <a:r>
              <a:rPr lang="sl-SI" sz="2000" b="1" dirty="0">
                <a:latin typeface="+mn-lt"/>
                <a:cs typeface="+mn-cs"/>
              </a:rPr>
              <a:t>Nora </a:t>
            </a:r>
            <a:r>
              <a:rPr lang="sl-SI" sz="2000" b="1" dirty="0" err="1">
                <a:latin typeface="+mn-lt"/>
                <a:cs typeface="+mn-cs"/>
              </a:rPr>
              <a:t>Helmer</a:t>
            </a:r>
            <a:r>
              <a:rPr lang="sl-SI" sz="2000" dirty="0">
                <a:latin typeface="+mn-lt"/>
                <a:cs typeface="+mn-cs"/>
              </a:rPr>
              <a:t>, poročena z odvetnikom </a:t>
            </a:r>
            <a:r>
              <a:rPr lang="sl-SI" sz="2000" b="1" dirty="0" err="1">
                <a:latin typeface="+mn-lt"/>
                <a:cs typeface="+mn-cs"/>
              </a:rPr>
              <a:t>Torvald</a:t>
            </a:r>
            <a:r>
              <a:rPr lang="sl-SI" sz="2000" dirty="0" err="1">
                <a:latin typeface="+mn-lt"/>
                <a:cs typeface="+mn-cs"/>
              </a:rPr>
              <a:t>om</a:t>
            </a:r>
            <a:r>
              <a:rPr lang="sl-SI" sz="2000" dirty="0">
                <a:latin typeface="+mn-lt"/>
                <a:cs typeface="+mn-cs"/>
              </a:rPr>
              <a:t>, s katerim ima 3 otroke</a:t>
            </a:r>
          </a:p>
          <a:p>
            <a:pPr marL="285750" indent="-285750" fontAlgn="auto">
              <a:spcBef>
                <a:spcPts val="0"/>
              </a:spcBef>
              <a:spcAft>
                <a:spcPts val="0"/>
              </a:spcAft>
              <a:buFont typeface="Arial" pitchFamily="34" charset="0"/>
              <a:buChar char="•"/>
              <a:defRPr/>
            </a:pPr>
            <a:r>
              <a:rPr lang="sl-SI" sz="2000" dirty="0">
                <a:latin typeface="+mn-lt"/>
                <a:cs typeface="+mn-cs"/>
              </a:rPr>
              <a:t>skrivaj odplačuje dolg, ki ga je potrebovala za moževo zdravljenje</a:t>
            </a:r>
          </a:p>
          <a:p>
            <a:pPr marL="285750" indent="-285750" fontAlgn="auto">
              <a:spcBef>
                <a:spcPts val="0"/>
              </a:spcBef>
              <a:spcAft>
                <a:spcPts val="0"/>
              </a:spcAft>
              <a:buFont typeface="Arial" pitchFamily="34" charset="0"/>
              <a:buChar char="•"/>
              <a:defRPr/>
            </a:pPr>
            <a:r>
              <a:rPr lang="sl-SI" sz="2000" dirty="0">
                <a:latin typeface="+mn-lt"/>
                <a:cs typeface="+mn-cs"/>
              </a:rPr>
              <a:t>denar si izposodi od </a:t>
            </a:r>
            <a:r>
              <a:rPr lang="sl-SI" sz="2000" dirty="0" err="1">
                <a:latin typeface="+mn-lt"/>
                <a:cs typeface="+mn-cs"/>
              </a:rPr>
              <a:t>Torvaldovega</a:t>
            </a:r>
            <a:r>
              <a:rPr lang="sl-SI" sz="2000" dirty="0">
                <a:latin typeface="+mn-lt"/>
                <a:cs typeface="+mn-cs"/>
              </a:rPr>
              <a:t> sodelavca </a:t>
            </a:r>
            <a:r>
              <a:rPr lang="sl-SI" sz="2000" b="1" dirty="0" err="1">
                <a:latin typeface="+mn-lt"/>
                <a:cs typeface="+mn-cs"/>
              </a:rPr>
              <a:t>Krogstad</a:t>
            </a:r>
            <a:r>
              <a:rPr lang="sl-SI" sz="2000" dirty="0" err="1">
                <a:latin typeface="+mn-lt"/>
                <a:cs typeface="+mn-cs"/>
              </a:rPr>
              <a:t>a</a:t>
            </a:r>
            <a:r>
              <a:rPr lang="sl-SI" sz="2000" dirty="0">
                <a:latin typeface="+mn-lt"/>
                <a:cs typeface="+mn-cs"/>
              </a:rPr>
              <a:t>  pri tem pa ponaredila očetov podpis</a:t>
            </a:r>
          </a:p>
          <a:p>
            <a:pPr marL="285750" indent="-285750" fontAlgn="auto">
              <a:spcBef>
                <a:spcPts val="0"/>
              </a:spcBef>
              <a:spcAft>
                <a:spcPts val="0"/>
              </a:spcAft>
              <a:buFont typeface="Arial" pitchFamily="34" charset="0"/>
              <a:buChar char="•"/>
              <a:defRPr/>
            </a:pPr>
            <a:r>
              <a:rPr lang="sl-SI" sz="2000" dirty="0" err="1">
                <a:latin typeface="+mn-lt"/>
                <a:cs typeface="+mn-cs"/>
              </a:rPr>
              <a:t>Torvald</a:t>
            </a:r>
            <a:r>
              <a:rPr lang="sl-SI" sz="2000" dirty="0">
                <a:latin typeface="+mn-lt"/>
                <a:cs typeface="+mn-cs"/>
              </a:rPr>
              <a:t> odpusti </a:t>
            </a:r>
            <a:r>
              <a:rPr lang="sl-SI" sz="2000" dirty="0" err="1">
                <a:latin typeface="+mn-lt"/>
                <a:cs typeface="+mn-cs"/>
              </a:rPr>
              <a:t>Krogstada</a:t>
            </a:r>
            <a:r>
              <a:rPr lang="sl-SI" sz="2000" dirty="0">
                <a:latin typeface="+mn-lt"/>
                <a:cs typeface="+mn-cs"/>
              </a:rPr>
              <a:t>, saj na njegovo delovno mesto prihaja Norina prijateljica </a:t>
            </a:r>
            <a:r>
              <a:rPr lang="sl-SI" sz="2000" b="1" dirty="0" err="1">
                <a:latin typeface="+mn-lt"/>
                <a:cs typeface="+mn-cs"/>
              </a:rPr>
              <a:t>Lindejeva</a:t>
            </a:r>
            <a:endParaRPr lang="sl-SI" sz="2000" b="1" dirty="0">
              <a:latin typeface="+mn-lt"/>
              <a:cs typeface="+mn-cs"/>
            </a:endParaRPr>
          </a:p>
          <a:p>
            <a:pPr marL="285750" indent="-285750" fontAlgn="auto">
              <a:spcBef>
                <a:spcPts val="0"/>
              </a:spcBef>
              <a:spcAft>
                <a:spcPts val="0"/>
              </a:spcAft>
              <a:buFont typeface="Arial" pitchFamily="34" charset="0"/>
              <a:buChar char="•"/>
              <a:defRPr/>
            </a:pPr>
            <a:r>
              <a:rPr lang="sl-SI" sz="2000" dirty="0" err="1">
                <a:latin typeface="+mn-lt"/>
                <a:cs typeface="+mn-cs"/>
              </a:rPr>
              <a:t>Krogstad</a:t>
            </a:r>
            <a:r>
              <a:rPr lang="sl-SI" sz="2000" dirty="0">
                <a:latin typeface="+mn-lt"/>
                <a:cs typeface="+mn-cs"/>
              </a:rPr>
              <a:t> začne izsiljevati Noro, da če bo izgubil službo bo možu razkril njeno skrivnost</a:t>
            </a:r>
          </a:p>
          <a:p>
            <a:pPr marL="285750" indent="-285750" fontAlgn="auto">
              <a:spcBef>
                <a:spcPts val="0"/>
              </a:spcBef>
              <a:spcAft>
                <a:spcPts val="0"/>
              </a:spcAft>
              <a:buFont typeface="Arial" pitchFamily="34" charset="0"/>
              <a:buChar char="•"/>
              <a:defRPr/>
            </a:pPr>
            <a:r>
              <a:rPr lang="sl-SI" sz="2000" dirty="0">
                <a:latin typeface="+mn-lt"/>
                <a:cs typeface="+mn-cs"/>
              </a:rPr>
              <a:t>Nora moža ne uspe prepričati, zato </a:t>
            </a:r>
            <a:r>
              <a:rPr lang="sl-SI" sz="2000" dirty="0" err="1">
                <a:latin typeface="+mn-lt"/>
                <a:cs typeface="+mn-cs"/>
              </a:rPr>
              <a:t>Krogstad</a:t>
            </a:r>
            <a:r>
              <a:rPr lang="sl-SI" sz="2000" dirty="0">
                <a:latin typeface="+mn-lt"/>
                <a:cs typeface="+mn-cs"/>
              </a:rPr>
              <a:t> pošlje </a:t>
            </a:r>
            <a:r>
              <a:rPr lang="sl-SI" sz="2000" dirty="0" err="1">
                <a:latin typeface="+mn-lt"/>
                <a:cs typeface="+mn-cs"/>
              </a:rPr>
              <a:t>Helmerju</a:t>
            </a:r>
            <a:r>
              <a:rPr lang="sl-SI" sz="2000" dirty="0">
                <a:latin typeface="+mn-lt"/>
                <a:cs typeface="+mn-cs"/>
              </a:rPr>
              <a:t> pismo v katerem mu vse razkrije</a:t>
            </a:r>
          </a:p>
          <a:p>
            <a:pPr marL="285750" indent="-285750" fontAlgn="auto">
              <a:spcBef>
                <a:spcPts val="0"/>
              </a:spcBef>
              <a:spcAft>
                <a:spcPts val="0"/>
              </a:spcAft>
              <a:buFont typeface="Arial" pitchFamily="34" charset="0"/>
              <a:buChar char="•"/>
              <a:defRPr/>
            </a:pPr>
            <a:r>
              <a:rPr lang="sl-SI" sz="2000" dirty="0" err="1">
                <a:latin typeface="+mn-lt"/>
                <a:cs typeface="+mn-cs"/>
              </a:rPr>
              <a:t>Torvald</a:t>
            </a:r>
            <a:r>
              <a:rPr lang="sl-SI" sz="2000" dirty="0">
                <a:latin typeface="+mn-lt"/>
                <a:cs typeface="+mn-cs"/>
              </a:rPr>
              <a:t> se v strahu za družbeni ugled na pismo odzove jezno in sebično, krivdo vidi le v Nori</a:t>
            </a:r>
          </a:p>
          <a:p>
            <a:pPr marL="285750" indent="-285750" fontAlgn="auto">
              <a:spcBef>
                <a:spcPts val="0"/>
              </a:spcBef>
              <a:spcAft>
                <a:spcPts val="0"/>
              </a:spcAft>
              <a:buFont typeface="Arial" pitchFamily="34" charset="0"/>
              <a:buChar char="•"/>
              <a:defRPr/>
            </a:pPr>
            <a:r>
              <a:rPr lang="sl-SI" sz="2000" dirty="0" err="1">
                <a:latin typeface="+mn-lt"/>
                <a:cs typeface="+mn-cs"/>
              </a:rPr>
              <a:t>Krogstad</a:t>
            </a:r>
            <a:r>
              <a:rPr lang="sl-SI" sz="2000" dirty="0">
                <a:latin typeface="+mn-lt"/>
                <a:cs typeface="+mn-cs"/>
              </a:rPr>
              <a:t> se </a:t>
            </a:r>
            <a:r>
              <a:rPr lang="sl-SI" sz="2000" dirty="0" err="1">
                <a:latin typeface="+mn-lt"/>
                <a:cs typeface="+mn-cs"/>
              </a:rPr>
              <a:t>se</a:t>
            </a:r>
            <a:r>
              <a:rPr lang="sl-SI" sz="2000" dirty="0">
                <a:latin typeface="+mn-lt"/>
                <a:cs typeface="+mn-cs"/>
              </a:rPr>
              <a:t> po go. </a:t>
            </a:r>
            <a:r>
              <a:rPr lang="sl-SI" sz="2000" dirty="0" err="1">
                <a:latin typeface="+mn-lt"/>
                <a:cs typeface="+mn-cs"/>
              </a:rPr>
              <a:t>Lindejevih</a:t>
            </a:r>
            <a:r>
              <a:rPr lang="sl-SI" sz="2000" dirty="0">
                <a:latin typeface="+mn-lt"/>
                <a:cs typeface="+mn-cs"/>
              </a:rPr>
              <a:t> prepričevanjih premisli in obtožbo  umakne</a:t>
            </a:r>
          </a:p>
          <a:p>
            <a:pPr marL="285750" indent="-285750" fontAlgn="auto">
              <a:spcBef>
                <a:spcPts val="0"/>
              </a:spcBef>
              <a:spcAft>
                <a:spcPts val="0"/>
              </a:spcAft>
              <a:buFont typeface="Arial" pitchFamily="34" charset="0"/>
              <a:buChar char="•"/>
              <a:defRPr/>
            </a:pPr>
            <a:r>
              <a:rPr lang="sl-SI" sz="2000" dirty="0" err="1">
                <a:latin typeface="+mn-lt"/>
                <a:cs typeface="+mn-cs"/>
              </a:rPr>
              <a:t>Torvald</a:t>
            </a:r>
            <a:r>
              <a:rPr lang="sl-SI" sz="2000" dirty="0">
                <a:latin typeface="+mn-lt"/>
                <a:cs typeface="+mn-cs"/>
              </a:rPr>
              <a:t> se pomiri in se pretvarja kot da se ni nič zgodilo, a Nora možu razkrije, da živijo le v hiši lutk in je njuna zakonska sreča samo navidezna</a:t>
            </a:r>
          </a:p>
          <a:p>
            <a:pPr marL="285750" indent="-285750" fontAlgn="auto">
              <a:spcBef>
                <a:spcPts val="0"/>
              </a:spcBef>
              <a:spcAft>
                <a:spcPts val="0"/>
              </a:spcAft>
              <a:buFont typeface="Arial" pitchFamily="34" charset="0"/>
              <a:buChar char="•"/>
              <a:defRPr/>
            </a:pPr>
            <a:r>
              <a:rPr lang="sl-SI" sz="2000" dirty="0">
                <a:latin typeface="+mn-lt"/>
                <a:cs typeface="+mn-cs"/>
              </a:rPr>
              <a:t>Nora zapusti </a:t>
            </a:r>
            <a:r>
              <a:rPr lang="sl-SI" sz="2000" dirty="0" err="1">
                <a:latin typeface="+mn-lt"/>
                <a:cs typeface="+mn-cs"/>
              </a:rPr>
              <a:t>Torvalda</a:t>
            </a:r>
            <a:r>
              <a:rPr lang="sl-SI" sz="2000" dirty="0">
                <a:latin typeface="+mn-lt"/>
                <a:cs typeface="+mn-cs"/>
              </a:rPr>
              <a:t> in otroke in se vrne domov, kjer želi odkriti samo sebe in postati samostojna in odgovorna</a:t>
            </a:r>
          </a:p>
        </p:txBody>
      </p:sp>
    </p:spTree>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D485AAB4-97C0-4ECB-9ADC-3F579F947E27}"/>
              </a:ext>
            </a:extLst>
          </p:cNvPr>
          <p:cNvSpPr txBox="1"/>
          <p:nvPr/>
        </p:nvSpPr>
        <p:spPr>
          <a:xfrm>
            <a:off x="285750" y="142875"/>
            <a:ext cx="8280400" cy="6248400"/>
          </a:xfrm>
          <a:prstGeom prst="rect">
            <a:avLst/>
          </a:prstGeom>
          <a:noFill/>
        </p:spPr>
        <p:txBody>
          <a:bodyPr>
            <a:spAutoFit/>
          </a:bodyPr>
          <a:lstStyle/>
          <a:p>
            <a:pPr marL="285750" indent="-285750" fontAlgn="auto">
              <a:spcBef>
                <a:spcPts val="0"/>
              </a:spcBef>
              <a:spcAft>
                <a:spcPts val="0"/>
              </a:spcAft>
              <a:buFont typeface="Arial" pitchFamily="34" charset="0"/>
              <a:buChar char="•"/>
              <a:defRPr/>
            </a:pPr>
            <a:r>
              <a:rPr lang="sl-SI" sz="2000" dirty="0">
                <a:latin typeface="+mn-lt"/>
                <a:cs typeface="+mn-cs"/>
              </a:rPr>
              <a:t>Nora izide prvič </a:t>
            </a:r>
            <a:r>
              <a:rPr lang="sl-SI" sz="2000" b="1" dirty="0">
                <a:latin typeface="+mn-lt"/>
                <a:cs typeface="+mn-cs"/>
              </a:rPr>
              <a:t>l. 1879 </a:t>
            </a:r>
            <a:r>
              <a:rPr lang="sl-SI" sz="2000" dirty="0">
                <a:latin typeface="+mn-lt"/>
                <a:cs typeface="+mn-cs"/>
              </a:rPr>
              <a:t>in po prvi predstavi je deležna veliko kritik , češ da se Ibsen preveč dotika družbenega in zakonskega življenja.</a:t>
            </a:r>
          </a:p>
          <a:p>
            <a:pPr marL="285750" indent="-285750" fontAlgn="auto">
              <a:spcBef>
                <a:spcPts val="0"/>
              </a:spcBef>
              <a:spcAft>
                <a:spcPts val="0"/>
              </a:spcAft>
              <a:buFont typeface="Arial" pitchFamily="34" charset="0"/>
              <a:buChar char="•"/>
              <a:defRPr/>
            </a:pPr>
            <a:endParaRPr lang="sl-SI" sz="2000" dirty="0">
              <a:latin typeface="+mn-lt"/>
              <a:cs typeface="+mn-cs"/>
            </a:endParaRPr>
          </a:p>
          <a:p>
            <a:pPr fontAlgn="auto">
              <a:spcBef>
                <a:spcPts val="0"/>
              </a:spcBef>
              <a:spcAft>
                <a:spcPts val="0"/>
              </a:spcAft>
              <a:defRPr/>
            </a:pPr>
            <a:r>
              <a:rPr lang="sl-SI" sz="2000" dirty="0">
                <a:latin typeface="+mn-lt"/>
                <a:cs typeface="+mn-cs"/>
              </a:rPr>
              <a:t>VRSTA:</a:t>
            </a:r>
          </a:p>
          <a:p>
            <a:pPr marL="285750" indent="-285750" fontAlgn="auto">
              <a:spcBef>
                <a:spcPts val="0"/>
              </a:spcBef>
              <a:spcAft>
                <a:spcPts val="0"/>
              </a:spcAft>
              <a:buFont typeface="Arial" pitchFamily="34" charset="0"/>
              <a:buChar char="•"/>
              <a:defRPr/>
            </a:pPr>
            <a:r>
              <a:rPr lang="sl-SI" sz="2000" b="1" dirty="0">
                <a:latin typeface="+mn-lt"/>
                <a:cs typeface="+mn-cs"/>
              </a:rPr>
              <a:t>dramatika</a:t>
            </a:r>
          </a:p>
          <a:p>
            <a:pPr fontAlgn="auto">
              <a:spcBef>
                <a:spcPts val="0"/>
              </a:spcBef>
              <a:spcAft>
                <a:spcPts val="0"/>
              </a:spcAft>
              <a:defRPr/>
            </a:pPr>
            <a:endParaRPr lang="sl-SI" sz="2000" dirty="0">
              <a:latin typeface="+mn-lt"/>
              <a:cs typeface="+mn-cs"/>
            </a:endParaRPr>
          </a:p>
          <a:p>
            <a:pPr fontAlgn="auto">
              <a:spcBef>
                <a:spcPts val="0"/>
              </a:spcBef>
              <a:spcAft>
                <a:spcPts val="0"/>
              </a:spcAft>
              <a:defRPr/>
            </a:pPr>
            <a:r>
              <a:rPr lang="sl-SI" sz="2000" dirty="0">
                <a:latin typeface="+mn-lt"/>
                <a:cs typeface="+mn-cs"/>
              </a:rPr>
              <a:t>ZVRST: </a:t>
            </a:r>
          </a:p>
          <a:p>
            <a:pPr marL="285750" indent="-285750" fontAlgn="auto">
              <a:spcBef>
                <a:spcPts val="0"/>
              </a:spcBef>
              <a:spcAft>
                <a:spcPts val="0"/>
              </a:spcAft>
              <a:buFont typeface="Arial" pitchFamily="34" charset="0"/>
              <a:buChar char="•"/>
              <a:defRPr/>
            </a:pPr>
            <a:r>
              <a:rPr lang="sl-SI" sz="2000" b="1" dirty="0">
                <a:latin typeface="+mn-lt"/>
                <a:cs typeface="+mn-cs"/>
              </a:rPr>
              <a:t> </a:t>
            </a:r>
            <a:r>
              <a:rPr lang="sl-SI" sz="2000" b="1" dirty="0" err="1">
                <a:latin typeface="+mn-lt"/>
                <a:cs typeface="+mn-cs"/>
              </a:rPr>
              <a:t>tezna</a:t>
            </a:r>
            <a:r>
              <a:rPr lang="sl-SI" sz="2000" b="1" dirty="0">
                <a:latin typeface="+mn-lt"/>
                <a:cs typeface="+mn-cs"/>
              </a:rPr>
              <a:t> drama</a:t>
            </a:r>
            <a:r>
              <a:rPr lang="sl-SI" sz="2000" dirty="0">
                <a:latin typeface="+mn-lt"/>
                <a:cs typeface="+mn-cs"/>
              </a:rPr>
              <a:t>: vsebuje jasno izraženo stališče do problema, nakazana pa je tudi morebitna rešitev</a:t>
            </a:r>
          </a:p>
          <a:p>
            <a:pPr marL="285750" indent="-285750" fontAlgn="auto">
              <a:spcBef>
                <a:spcPts val="0"/>
              </a:spcBef>
              <a:spcAft>
                <a:spcPts val="0"/>
              </a:spcAft>
              <a:buFont typeface="Wingdings" pitchFamily="2" charset="2"/>
              <a:buChar char="Ø"/>
              <a:defRPr/>
            </a:pPr>
            <a:r>
              <a:rPr lang="sl-SI" sz="2000" dirty="0">
                <a:latin typeface="+mn-lt"/>
                <a:cs typeface="+mn-cs"/>
              </a:rPr>
              <a:t> položaj ženske v meščanskem zakonu         žena mora biti popolnoma podrejena možu</a:t>
            </a:r>
          </a:p>
          <a:p>
            <a:pPr marL="285750" indent="-285750" fontAlgn="auto">
              <a:spcBef>
                <a:spcPts val="0"/>
              </a:spcBef>
              <a:spcAft>
                <a:spcPts val="0"/>
              </a:spcAft>
              <a:buFont typeface="Wingdings" pitchFamily="2" charset="2"/>
              <a:buChar char="Ø"/>
              <a:defRPr/>
            </a:pPr>
            <a:r>
              <a:rPr lang="sl-SI" sz="2000" dirty="0">
                <a:latin typeface="+mn-lt"/>
                <a:cs typeface="+mn-cs"/>
              </a:rPr>
              <a:t>ženska mora dati družbenim pravilom in ugledu svojega moža prednost pred čustvi</a:t>
            </a:r>
          </a:p>
          <a:p>
            <a:pPr fontAlgn="auto">
              <a:spcBef>
                <a:spcPts val="0"/>
              </a:spcBef>
              <a:spcAft>
                <a:spcPts val="0"/>
              </a:spcAft>
              <a:defRPr/>
            </a:pPr>
            <a:endParaRPr lang="sl-SI" sz="2000" dirty="0">
              <a:latin typeface="+mn-lt"/>
              <a:cs typeface="+mn-cs"/>
            </a:endParaRPr>
          </a:p>
          <a:p>
            <a:pPr marL="285750" indent="-285750" fontAlgn="auto">
              <a:spcBef>
                <a:spcPts val="0"/>
              </a:spcBef>
              <a:spcAft>
                <a:spcPts val="0"/>
              </a:spcAft>
              <a:buFont typeface="Arial" pitchFamily="34" charset="0"/>
              <a:buChar char="•"/>
              <a:defRPr/>
            </a:pPr>
            <a:r>
              <a:rPr lang="sl-SI" sz="2000" dirty="0">
                <a:latin typeface="+mn-lt"/>
                <a:cs typeface="+mn-cs"/>
              </a:rPr>
              <a:t>TEMA: </a:t>
            </a:r>
          </a:p>
          <a:p>
            <a:pPr marL="285750" indent="-285750" fontAlgn="auto">
              <a:spcBef>
                <a:spcPts val="0"/>
              </a:spcBef>
              <a:spcAft>
                <a:spcPts val="0"/>
              </a:spcAft>
              <a:buFont typeface="Wingdings" pitchFamily="2" charset="2"/>
              <a:buChar char="Ø"/>
              <a:defRPr/>
            </a:pPr>
            <a:r>
              <a:rPr lang="sl-SI" sz="2000" b="1" dirty="0">
                <a:latin typeface="+mn-lt"/>
                <a:cs typeface="+mn-cs"/>
              </a:rPr>
              <a:t>vloga žensk</a:t>
            </a:r>
            <a:r>
              <a:rPr lang="sl-SI" sz="2000" dirty="0">
                <a:latin typeface="+mn-lt"/>
                <a:cs typeface="+mn-cs"/>
              </a:rPr>
              <a:t>, ki so ne glede na družbeni položaj v izrazito podrejenem položaju. Namenjena jim je požrtvovalna vloga, ki pa je moški ne razumejo in ne cenijo. Nora naj bi bila bojevnica za ženske pravice.</a:t>
            </a:r>
          </a:p>
          <a:p>
            <a:pPr fontAlgn="auto">
              <a:spcBef>
                <a:spcPts val="0"/>
              </a:spcBef>
              <a:spcAft>
                <a:spcPts val="0"/>
              </a:spcAft>
              <a:buFont typeface="Wingdings" pitchFamily="2" charset="2"/>
              <a:buChar char="Ø"/>
              <a:defRPr/>
            </a:pPr>
            <a:r>
              <a:rPr lang="sl-SI" sz="2000" b="1" dirty="0">
                <a:latin typeface="+mn-lt"/>
                <a:cs typeface="+mn-cs"/>
              </a:rPr>
              <a:t>  starševstva, zakonska zveza, osamosvajanje in svoboda</a:t>
            </a:r>
          </a:p>
          <a:p>
            <a:pPr fontAlgn="auto">
              <a:spcBef>
                <a:spcPts val="0"/>
              </a:spcBef>
              <a:spcAft>
                <a:spcPts val="0"/>
              </a:spcAft>
              <a:defRPr/>
            </a:pPr>
            <a:r>
              <a:rPr lang="sl-SI" sz="2000" b="1" dirty="0">
                <a:latin typeface="+mn-lt"/>
                <a:cs typeface="+mn-cs"/>
              </a:rPr>
              <a:t>     posameznika</a:t>
            </a:r>
          </a:p>
        </p:txBody>
      </p:sp>
      <p:sp>
        <p:nvSpPr>
          <p:cNvPr id="3" name="Desna puščica 2">
            <a:extLst>
              <a:ext uri="{FF2B5EF4-FFF2-40B4-BE49-F238E27FC236}">
                <a16:creationId xmlns:a16="http://schemas.microsoft.com/office/drawing/2014/main" id="{50D58129-A452-4777-9921-A2E7B5F59A5A}"/>
              </a:ext>
            </a:extLst>
          </p:cNvPr>
          <p:cNvSpPr/>
          <p:nvPr/>
        </p:nvSpPr>
        <p:spPr>
          <a:xfrm>
            <a:off x="4429125" y="3357563"/>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7F117A55-86CA-4778-9BB7-EDC563F42E04}"/>
              </a:ext>
            </a:extLst>
          </p:cNvPr>
          <p:cNvSpPr txBox="1"/>
          <p:nvPr/>
        </p:nvSpPr>
        <p:spPr>
          <a:xfrm>
            <a:off x="714375" y="142875"/>
            <a:ext cx="6769100" cy="9324975"/>
          </a:xfrm>
          <a:prstGeom prst="rect">
            <a:avLst/>
          </a:prstGeom>
          <a:noFill/>
        </p:spPr>
        <p:txBody>
          <a:bodyPr>
            <a:spAutoFit/>
          </a:bodyPr>
          <a:lstStyle/>
          <a:p>
            <a:pPr fontAlgn="auto">
              <a:spcBef>
                <a:spcPts val="0"/>
              </a:spcBef>
              <a:spcAft>
                <a:spcPts val="0"/>
              </a:spcAft>
              <a:defRPr/>
            </a:pPr>
            <a:endParaRPr lang="sl-SI" dirty="0">
              <a:latin typeface="+mn-lt"/>
              <a:cs typeface="+mn-cs"/>
            </a:endParaRPr>
          </a:p>
          <a:p>
            <a:pPr marL="285750" indent="-285750" fontAlgn="auto">
              <a:spcBef>
                <a:spcPts val="0"/>
              </a:spcBef>
              <a:spcAft>
                <a:spcPts val="0"/>
              </a:spcAft>
              <a:buFont typeface="Arial" pitchFamily="34" charset="0"/>
              <a:buChar char="•"/>
              <a:defRPr/>
            </a:pPr>
            <a:r>
              <a:rPr lang="sl-SI" sz="2000" dirty="0">
                <a:latin typeface="+mn-lt"/>
                <a:cs typeface="+mn-cs"/>
              </a:rPr>
              <a:t>MOTIV: </a:t>
            </a:r>
          </a:p>
          <a:p>
            <a:pPr marL="285750" indent="-285750" fontAlgn="auto">
              <a:spcBef>
                <a:spcPts val="0"/>
              </a:spcBef>
              <a:spcAft>
                <a:spcPts val="0"/>
              </a:spcAft>
              <a:buFont typeface="Wingdings" pitchFamily="2" charset="2"/>
              <a:buChar char="Ø"/>
              <a:defRPr/>
            </a:pPr>
            <a:r>
              <a:rPr lang="sl-SI" sz="2000" b="1" dirty="0">
                <a:latin typeface="+mn-lt"/>
                <a:cs typeface="+mn-cs"/>
              </a:rPr>
              <a:t>motiv svobode  </a:t>
            </a:r>
            <a:r>
              <a:rPr lang="sl-SI" sz="2000" dirty="0">
                <a:latin typeface="+mn-lt"/>
                <a:cs typeface="+mn-cs"/>
              </a:rPr>
              <a:t>– Nori svobodo najprej pomeni plačilo dolga, kasneje pa svobodo doživlja kot možnost za iskanje lastne identitete, prepričanja, vrednot</a:t>
            </a:r>
          </a:p>
          <a:p>
            <a:pPr marL="285750" indent="-285750" fontAlgn="auto">
              <a:spcBef>
                <a:spcPts val="0"/>
              </a:spcBef>
              <a:spcAft>
                <a:spcPts val="0"/>
              </a:spcAft>
              <a:buFont typeface="Wingdings" pitchFamily="2" charset="2"/>
              <a:buChar char="Ø"/>
              <a:defRPr/>
            </a:pPr>
            <a:r>
              <a:rPr lang="sl-SI" sz="2000" b="1" dirty="0">
                <a:latin typeface="+mn-lt"/>
                <a:cs typeface="+mn-cs"/>
              </a:rPr>
              <a:t>motiv časa </a:t>
            </a:r>
            <a:r>
              <a:rPr lang="sl-SI" sz="2000" dirty="0">
                <a:latin typeface="+mn-lt"/>
                <a:cs typeface="+mn-cs"/>
              </a:rPr>
              <a:t>– sprva zakoncema novo leto prinaša novo upanje (služba, dolg), na koncu pa se spremeni v simbol novega začetka osebnostne preobrazbe</a:t>
            </a:r>
          </a:p>
          <a:p>
            <a:pPr marL="285750" indent="-285750" fontAlgn="auto">
              <a:spcBef>
                <a:spcPts val="0"/>
              </a:spcBef>
              <a:spcAft>
                <a:spcPts val="0"/>
              </a:spcAft>
              <a:buFont typeface="Wingdings" pitchFamily="2" charset="2"/>
              <a:buChar char="Ø"/>
              <a:defRPr/>
            </a:pPr>
            <a:endParaRPr lang="sl-SI" sz="2000" dirty="0">
              <a:latin typeface="+mn-lt"/>
              <a:cs typeface="+mn-cs"/>
            </a:endParaRPr>
          </a:p>
          <a:p>
            <a:pPr marL="285750" indent="-285750" fontAlgn="auto">
              <a:spcBef>
                <a:spcPts val="0"/>
              </a:spcBef>
              <a:spcAft>
                <a:spcPts val="0"/>
              </a:spcAft>
              <a:buFont typeface="Arial" pitchFamily="34" charset="0"/>
              <a:buChar char="•"/>
              <a:defRPr/>
            </a:pPr>
            <a:r>
              <a:rPr lang="sl-SI" sz="2000" dirty="0">
                <a:latin typeface="+mn-lt"/>
                <a:cs typeface="+mn-cs"/>
              </a:rPr>
              <a:t>TROJNA ENOTNOST: </a:t>
            </a:r>
          </a:p>
          <a:p>
            <a:pPr marL="285750" indent="-285750" fontAlgn="auto">
              <a:spcBef>
                <a:spcPts val="0"/>
              </a:spcBef>
              <a:spcAft>
                <a:spcPts val="0"/>
              </a:spcAft>
              <a:buFont typeface="Wingdings" pitchFamily="2" charset="2"/>
              <a:buChar char="Ø"/>
              <a:defRPr/>
            </a:pPr>
            <a:r>
              <a:rPr lang="sl-SI" sz="2000" b="1" dirty="0">
                <a:latin typeface="+mn-lt"/>
                <a:cs typeface="+mn-cs"/>
              </a:rPr>
              <a:t>dogajalni čas </a:t>
            </a:r>
            <a:r>
              <a:rPr lang="sl-SI" sz="2000" dirty="0">
                <a:latin typeface="+mn-lt"/>
                <a:cs typeface="+mn-cs"/>
              </a:rPr>
              <a:t>(3 zaporedni dnevi okoli božiča)</a:t>
            </a:r>
          </a:p>
          <a:p>
            <a:pPr marL="285750" indent="-285750" fontAlgn="auto">
              <a:spcBef>
                <a:spcPts val="0"/>
              </a:spcBef>
              <a:spcAft>
                <a:spcPts val="0"/>
              </a:spcAft>
              <a:buFont typeface="Wingdings" pitchFamily="2" charset="2"/>
              <a:buChar char="Ø"/>
              <a:defRPr/>
            </a:pPr>
            <a:r>
              <a:rPr lang="sl-SI" sz="2000" b="1" dirty="0">
                <a:latin typeface="+mn-lt"/>
                <a:cs typeface="+mn-cs"/>
              </a:rPr>
              <a:t>dogajalni prostor </a:t>
            </a:r>
            <a:r>
              <a:rPr lang="sl-SI" sz="2000" dirty="0">
                <a:latin typeface="+mn-lt"/>
                <a:cs typeface="+mn-cs"/>
              </a:rPr>
              <a:t>(vseskozi enak – dnevna soba)</a:t>
            </a:r>
          </a:p>
          <a:p>
            <a:pPr marL="285750" indent="-285750" fontAlgn="auto">
              <a:spcBef>
                <a:spcPts val="0"/>
              </a:spcBef>
              <a:spcAft>
                <a:spcPts val="0"/>
              </a:spcAft>
              <a:buFont typeface="Wingdings" pitchFamily="2" charset="2"/>
              <a:buChar char="Ø"/>
              <a:defRPr/>
            </a:pPr>
            <a:r>
              <a:rPr lang="sl-SI" sz="2000" b="1" dirty="0">
                <a:latin typeface="+mn-lt"/>
                <a:cs typeface="+mn-cs"/>
              </a:rPr>
              <a:t>dogajanje</a:t>
            </a:r>
            <a:r>
              <a:rPr lang="sl-SI" sz="2000" dirty="0">
                <a:latin typeface="+mn-lt"/>
                <a:cs typeface="+mn-cs"/>
              </a:rPr>
              <a:t> (usmerjeno v odnos med Noro in </a:t>
            </a:r>
            <a:r>
              <a:rPr lang="sl-SI" sz="2000" dirty="0" err="1">
                <a:latin typeface="+mn-lt"/>
                <a:cs typeface="+mn-cs"/>
              </a:rPr>
              <a:t>Torvaldom</a:t>
            </a:r>
            <a:r>
              <a:rPr lang="sl-SI" sz="2000" dirty="0">
                <a:latin typeface="+mn-lt"/>
                <a:cs typeface="+mn-cs"/>
              </a:rPr>
              <a:t>)</a:t>
            </a:r>
          </a:p>
          <a:p>
            <a:pPr marL="285750" indent="-285750" fontAlgn="auto">
              <a:spcBef>
                <a:spcPts val="0"/>
              </a:spcBef>
              <a:spcAft>
                <a:spcPts val="0"/>
              </a:spcAft>
              <a:buFont typeface="Wingdings" pitchFamily="2" charset="2"/>
              <a:buChar char="Ø"/>
              <a:defRPr/>
            </a:pPr>
            <a:endParaRPr lang="sl-SI" sz="2000" dirty="0">
              <a:latin typeface="+mn-lt"/>
              <a:cs typeface="+mn-cs"/>
            </a:endParaRPr>
          </a:p>
          <a:p>
            <a:pPr marL="285750" indent="-285750" fontAlgn="auto">
              <a:spcBef>
                <a:spcPts val="0"/>
              </a:spcBef>
              <a:spcAft>
                <a:spcPts val="0"/>
              </a:spcAft>
              <a:buFont typeface="Arial" pitchFamily="34" charset="0"/>
              <a:buChar char="•"/>
              <a:defRPr/>
            </a:pPr>
            <a:r>
              <a:rPr lang="sl-SI" sz="2000" dirty="0">
                <a:latin typeface="+mn-lt"/>
                <a:cs typeface="+mn-cs"/>
              </a:rPr>
              <a:t>SPOROČILO:</a:t>
            </a:r>
          </a:p>
          <a:p>
            <a:pPr marL="285750" indent="-285750" fontAlgn="auto">
              <a:spcBef>
                <a:spcPts val="0"/>
              </a:spcBef>
              <a:spcAft>
                <a:spcPts val="0"/>
              </a:spcAft>
              <a:buFont typeface="Wingdings" pitchFamily="2" charset="2"/>
              <a:buChar char="Ø"/>
              <a:defRPr/>
            </a:pPr>
            <a:r>
              <a:rPr lang="sl-SI" sz="2000" dirty="0">
                <a:latin typeface="+mn-lt"/>
                <a:ea typeface="Calibri" pitchFamily="34" charset="0"/>
                <a:cs typeface="Times New Roman" pitchFamily="18" charset="0"/>
              </a:rPr>
              <a:t>je etično</a:t>
            </a:r>
          </a:p>
          <a:p>
            <a:pPr marL="285750" indent="-285750" fontAlgn="auto">
              <a:spcBef>
                <a:spcPts val="0"/>
              </a:spcBef>
              <a:spcAft>
                <a:spcPts val="0"/>
              </a:spcAft>
              <a:buFont typeface="Wingdings" pitchFamily="2" charset="2"/>
              <a:buChar char="Ø"/>
              <a:defRPr/>
            </a:pPr>
            <a:r>
              <a:rPr lang="sl-SI" sz="2000" dirty="0">
                <a:latin typeface="+mn-lt"/>
                <a:ea typeface="Calibri" pitchFamily="34" charset="0"/>
                <a:cs typeface="Times New Roman" pitchFamily="18" charset="0"/>
              </a:rPr>
              <a:t>izreče ga Nora: «Zdi se mi, da sem najprej človek, jaz sama, ravno tako kot ti …« V zakonu morata biti partnerja enakovredna, medsebojno se morata spoštovati in poslušati, zaupati si morata in skupaj nositi odgovornost.</a:t>
            </a:r>
          </a:p>
          <a:p>
            <a:pPr marL="285750" indent="-285750" fontAlgn="auto">
              <a:spcBef>
                <a:spcPts val="0"/>
              </a:spcBef>
              <a:spcAft>
                <a:spcPts val="0"/>
              </a:spcAft>
              <a:buFont typeface="Wingdings" pitchFamily="2" charset="2"/>
              <a:buChar char="Ø"/>
              <a:defRPr/>
            </a:pPr>
            <a:endParaRPr lang="sl-SI" sz="2000" dirty="0">
              <a:latin typeface="+mn-lt"/>
              <a:cs typeface="Times New Roman" pitchFamily="18" charset="0"/>
            </a:endParaRPr>
          </a:p>
          <a:p>
            <a:pPr marL="285750" indent="-285750" fontAlgn="auto">
              <a:spcBef>
                <a:spcPts val="0"/>
              </a:spcBef>
              <a:spcAft>
                <a:spcPts val="0"/>
              </a:spcAft>
              <a:buFont typeface="Wingdings" pitchFamily="2" charset="2"/>
              <a:buChar char="Ø"/>
              <a:defRPr/>
            </a:pPr>
            <a:endParaRPr lang="sl-SI" dirty="0">
              <a:latin typeface="+mn-lt"/>
              <a:cs typeface="Times New Roman" pitchFamily="18" charset="0"/>
            </a:endParaRPr>
          </a:p>
          <a:p>
            <a:pPr marL="285750" indent="-285750" fontAlgn="auto">
              <a:spcBef>
                <a:spcPts val="0"/>
              </a:spcBef>
              <a:spcAft>
                <a:spcPts val="0"/>
              </a:spcAft>
              <a:buFont typeface="Wingdings" pitchFamily="2" charset="2"/>
              <a:buChar char="Ø"/>
              <a:defRPr/>
            </a:pPr>
            <a:endParaRPr lang="sl-SI" dirty="0">
              <a:latin typeface="Times New Roman" pitchFamily="18" charset="0"/>
              <a:cs typeface="Times New Roman" pitchFamily="18" charset="0"/>
            </a:endParaRPr>
          </a:p>
          <a:p>
            <a:pPr marL="285750" indent="-285750" fontAlgn="auto">
              <a:spcBef>
                <a:spcPts val="0"/>
              </a:spcBef>
              <a:spcAft>
                <a:spcPts val="0"/>
              </a:spcAft>
              <a:buFont typeface="Wingdings" pitchFamily="2" charset="2"/>
              <a:buChar char="Ø"/>
              <a:defRPr/>
            </a:pPr>
            <a:endParaRPr lang="sl-SI" dirty="0">
              <a:latin typeface="+mn-lt"/>
              <a:cs typeface="+mn-cs"/>
            </a:endParaRPr>
          </a:p>
          <a:p>
            <a:pPr marL="285750" indent="-285750" fontAlgn="auto">
              <a:spcBef>
                <a:spcPts val="0"/>
              </a:spcBef>
              <a:spcAft>
                <a:spcPts val="0"/>
              </a:spcAft>
              <a:buFont typeface="Wingdings" pitchFamily="2" charset="2"/>
              <a:buChar char="Ø"/>
              <a:defRPr/>
            </a:pPr>
            <a:endParaRPr lang="sl-SI" dirty="0">
              <a:latin typeface="+mn-lt"/>
              <a:cs typeface="+mn-cs"/>
            </a:endParaRPr>
          </a:p>
          <a:p>
            <a:pPr marL="742950" lvl="1" indent="-285750" fontAlgn="auto">
              <a:spcBef>
                <a:spcPts val="0"/>
              </a:spcBef>
              <a:spcAft>
                <a:spcPts val="0"/>
              </a:spcAft>
              <a:buFont typeface="Wingdings" pitchFamily="2" charset="2"/>
              <a:buChar char="v"/>
              <a:defRPr/>
            </a:pPr>
            <a:endParaRPr lang="sl-SI" dirty="0">
              <a:latin typeface="+mn-lt"/>
              <a:cs typeface="+mn-cs"/>
            </a:endParaRPr>
          </a:p>
          <a:p>
            <a:pPr fontAlgn="auto">
              <a:spcBef>
                <a:spcPts val="0"/>
              </a:spcBef>
              <a:spcAft>
                <a:spcPts val="0"/>
              </a:spcAft>
              <a:defRPr/>
            </a:pPr>
            <a:endParaRPr lang="sl-SI" dirty="0">
              <a:latin typeface="+mn-lt"/>
              <a:cs typeface="+mn-cs"/>
            </a:endParaRPr>
          </a:p>
          <a:p>
            <a:pPr fontAlgn="auto">
              <a:spcBef>
                <a:spcPts val="0"/>
              </a:spcBef>
              <a:spcAft>
                <a:spcPts val="0"/>
              </a:spcAft>
              <a:defRPr/>
            </a:pPr>
            <a:endParaRPr lang="sl-SI" dirty="0">
              <a:latin typeface="+mn-lt"/>
              <a:cs typeface="+mn-cs"/>
            </a:endParaRPr>
          </a:p>
          <a:p>
            <a:pPr marL="285750" indent="-285750" fontAlgn="auto">
              <a:spcBef>
                <a:spcPts val="0"/>
              </a:spcBef>
              <a:spcAft>
                <a:spcPts val="0"/>
              </a:spcAft>
              <a:buFont typeface="Wingdings" pitchFamily="2" charset="2"/>
              <a:buChar char="Ø"/>
              <a:defRPr/>
            </a:pPr>
            <a:endParaRPr lang="sl-SI" dirty="0">
              <a:latin typeface="+mn-lt"/>
              <a:cs typeface="+mn-cs"/>
            </a:endParaRPr>
          </a:p>
          <a:p>
            <a:pPr fontAlgn="auto">
              <a:spcBef>
                <a:spcPts val="0"/>
              </a:spcBef>
              <a:spcAft>
                <a:spcPts val="0"/>
              </a:spcAft>
              <a:defRPr/>
            </a:pPr>
            <a:endParaRPr lang="sl-SI" dirty="0">
              <a:latin typeface="+mn-lt"/>
              <a:cs typeface="+mn-cs"/>
            </a:endParaRPr>
          </a:p>
        </p:txBody>
      </p:sp>
    </p:spTree>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oljeZBesedilom 1">
            <a:extLst>
              <a:ext uri="{FF2B5EF4-FFF2-40B4-BE49-F238E27FC236}">
                <a16:creationId xmlns:a16="http://schemas.microsoft.com/office/drawing/2014/main" id="{6D774776-5B00-4C20-B8D8-8D95C948A23F}"/>
              </a:ext>
            </a:extLst>
          </p:cNvPr>
          <p:cNvSpPr txBox="1">
            <a:spLocks noChangeArrowheads="1"/>
          </p:cNvSpPr>
          <p:nvPr/>
        </p:nvSpPr>
        <p:spPr bwMode="auto">
          <a:xfrm>
            <a:off x="500063" y="0"/>
            <a:ext cx="6929437" cy="741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sl-SI" altLang="sl-SI" sz="2000"/>
              <a:t>SIMBOLI:</a:t>
            </a:r>
          </a:p>
          <a:p>
            <a:pPr>
              <a:buFont typeface="Wingdings" panose="05000000000000000000" pitchFamily="2" charset="2"/>
              <a:buChar char="Ø"/>
            </a:pPr>
            <a:r>
              <a:rPr lang="sl-SI" altLang="sl-SI" sz="2000" b="1"/>
              <a:t>zaprtost prostora </a:t>
            </a:r>
            <a:r>
              <a:rPr lang="sl-SI" altLang="sl-SI" sz="2000"/>
              <a:t>(predstavlja meščanski dom, ki utesnjuje)</a:t>
            </a:r>
          </a:p>
          <a:p>
            <a:pPr>
              <a:buFont typeface="Wingdings" panose="05000000000000000000" pitchFamily="2" charset="2"/>
              <a:buChar char="Ø"/>
            </a:pPr>
            <a:r>
              <a:rPr lang="sl-SI" altLang="sl-SI" sz="2000" b="1"/>
              <a:t>Norin raztrgan kostim </a:t>
            </a:r>
            <a:r>
              <a:rPr lang="sl-SI" altLang="sl-SI" sz="2000"/>
              <a:t>(napoveduje raztrganost zakona, družine)</a:t>
            </a:r>
          </a:p>
          <a:p>
            <a:pPr>
              <a:buFont typeface="Wingdings" panose="05000000000000000000" pitchFamily="2" charset="2"/>
              <a:buChar char="Ø"/>
            </a:pPr>
            <a:r>
              <a:rPr lang="sl-SI" altLang="sl-SI" sz="2000" b="1"/>
              <a:t>pomanjševalnice</a:t>
            </a:r>
            <a:r>
              <a:rPr lang="sl-SI" altLang="sl-SI" sz="2000"/>
              <a:t> (ponazarjajo, da je Nora lutka)</a:t>
            </a:r>
          </a:p>
          <a:p>
            <a:pPr>
              <a:buFont typeface="Wingdings" panose="05000000000000000000" pitchFamily="2" charset="2"/>
              <a:buChar char="Ø"/>
            </a:pPr>
            <a:r>
              <a:rPr lang="sl-SI" altLang="sl-SI" sz="2000" b="1"/>
              <a:t>božični čas  </a:t>
            </a:r>
            <a:r>
              <a:rPr lang="sl-SI" altLang="sl-SI" sz="2000"/>
              <a:t>(namesto veselja družine se zgodi razpad)</a:t>
            </a:r>
          </a:p>
          <a:p>
            <a:pPr>
              <a:buFont typeface="Wingdings" panose="05000000000000000000" pitchFamily="2" charset="2"/>
              <a:buChar char="Ø"/>
            </a:pPr>
            <a:r>
              <a:rPr lang="sl-SI" altLang="sl-SI" sz="2000" b="1"/>
              <a:t>Norino preoblačenje na koncu drame</a:t>
            </a:r>
            <a:r>
              <a:rPr lang="sl-SI" altLang="sl-SI" sz="2000"/>
              <a:t>(Norin nov začetek življenja)</a:t>
            </a:r>
          </a:p>
          <a:p>
            <a:pPr>
              <a:buFont typeface="Arial" panose="020B0604020202020204" pitchFamily="34" charset="0"/>
              <a:buChar char="•"/>
            </a:pPr>
            <a:endParaRPr lang="sl-SI" altLang="sl-SI" sz="2000"/>
          </a:p>
          <a:p>
            <a:pPr>
              <a:buFont typeface="Arial" panose="020B0604020202020204" pitchFamily="34" charset="0"/>
              <a:buChar char="•"/>
            </a:pPr>
            <a:r>
              <a:rPr lang="sl-SI" altLang="sl-SI" sz="2000"/>
              <a:t>VPLIVI RAZLIČNIH SLOGOVNIH PRVIN:</a:t>
            </a:r>
          </a:p>
          <a:p>
            <a:pPr>
              <a:buFont typeface="Wingdings" panose="05000000000000000000" pitchFamily="2" charset="2"/>
              <a:buChar char="Ø"/>
            </a:pPr>
            <a:r>
              <a:rPr lang="sl-SI" altLang="sl-SI" sz="2000" b="1"/>
              <a:t>realistični</a:t>
            </a:r>
            <a:r>
              <a:rPr lang="sl-SI" altLang="sl-SI" sz="2000"/>
              <a:t>: prikaz meščanske družbe in zakona</a:t>
            </a:r>
          </a:p>
          <a:p>
            <a:pPr>
              <a:buFont typeface="Wingdings" panose="05000000000000000000" pitchFamily="2" charset="2"/>
              <a:buChar char="Ø"/>
            </a:pPr>
            <a:r>
              <a:rPr lang="sl-SI" altLang="sl-SI" sz="2000" b="1"/>
              <a:t>naturalistični</a:t>
            </a:r>
            <a:r>
              <a:rPr lang="sl-SI" altLang="sl-SI" sz="2000"/>
              <a:t>: pojav dedne bolezni pri dr. Ranku in dedovanje značajski lastnosti</a:t>
            </a:r>
          </a:p>
          <a:p>
            <a:pPr>
              <a:buFont typeface="Wingdings" panose="05000000000000000000" pitchFamily="2" charset="2"/>
              <a:buChar char="Ø"/>
            </a:pPr>
            <a:r>
              <a:rPr lang="sl-SI" altLang="sl-SI" sz="2000" b="1"/>
              <a:t>simboli</a:t>
            </a:r>
            <a:r>
              <a:rPr lang="sl-SI" altLang="sl-SI" sz="2000"/>
              <a:t> (naslov drame) nakazujejo, da je Ibsen že nakazoval razvojno pot dramatike v simbolizem. Hiša lutk           ključna beseda je uporabljena v množini, kar pomeni, da vključuje tudi druge osebe, ki zahajajo v dom Helmerjevih</a:t>
            </a:r>
          </a:p>
          <a:p>
            <a:pPr lvl="1">
              <a:buFont typeface="Wingdings" panose="05000000000000000000" pitchFamily="2" charset="2"/>
              <a:buChar char="v"/>
            </a:pPr>
            <a:r>
              <a:rPr lang="sl-SI" altLang="sl-SI" sz="2000"/>
              <a:t>Helmer in Krogstad sta lutki družbe, v kateri živita</a:t>
            </a:r>
          </a:p>
          <a:p>
            <a:pPr lvl="1">
              <a:buFont typeface="Wingdings" panose="05000000000000000000" pitchFamily="2" charset="2"/>
              <a:buChar char="v"/>
            </a:pPr>
            <a:r>
              <a:rPr lang="sl-SI" altLang="sl-SI" sz="2000"/>
              <a:t>Rank in Lindejeva sta lutki nesrečne usode</a:t>
            </a:r>
          </a:p>
          <a:p>
            <a:pPr lvl="1">
              <a:buFont typeface="Wingdings" panose="05000000000000000000" pitchFamily="2" charset="2"/>
              <a:buChar char="v"/>
            </a:pPr>
            <a:r>
              <a:rPr lang="sl-SI" altLang="sl-SI" sz="2000"/>
              <a:t>Nora je zaradi naziva ženska podrejena možu in hkrati njegova lutka</a:t>
            </a:r>
          </a:p>
          <a:p>
            <a:pPr lvl="1">
              <a:buFont typeface="Wingdings" panose="05000000000000000000" pitchFamily="2" charset="2"/>
              <a:buChar char="v"/>
            </a:pPr>
            <a:r>
              <a:rPr lang="sl-SI" altLang="sl-SI" sz="2000"/>
              <a:t>otroci so Norine lutke</a:t>
            </a:r>
          </a:p>
          <a:p>
            <a:pPr lvl="1">
              <a:buFont typeface="Wingdings" panose="05000000000000000000" pitchFamily="2" charset="2"/>
              <a:buChar char="v"/>
            </a:pPr>
            <a:endParaRPr lang="sl-SI" altLang="sl-SI"/>
          </a:p>
          <a:p>
            <a:pPr>
              <a:buFont typeface="Arial" panose="020B0604020202020204" pitchFamily="34" charset="0"/>
              <a:buChar char="•"/>
            </a:pPr>
            <a:endParaRPr lang="sl-SI" altLang="sl-SI"/>
          </a:p>
        </p:txBody>
      </p:sp>
      <p:sp>
        <p:nvSpPr>
          <p:cNvPr id="3" name="Desna puščica 2">
            <a:extLst>
              <a:ext uri="{FF2B5EF4-FFF2-40B4-BE49-F238E27FC236}">
                <a16:creationId xmlns:a16="http://schemas.microsoft.com/office/drawing/2014/main" id="{F8B758B8-7EEC-4AF3-A828-F26CC3926104}"/>
              </a:ext>
            </a:extLst>
          </p:cNvPr>
          <p:cNvSpPr/>
          <p:nvPr/>
        </p:nvSpPr>
        <p:spPr>
          <a:xfrm flipV="1">
            <a:off x="5715000" y="4429125"/>
            <a:ext cx="428625"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173ED217-47F0-4DAF-A965-FD671E050C52}"/>
              </a:ext>
            </a:extLst>
          </p:cNvPr>
          <p:cNvSpPr txBox="1"/>
          <p:nvPr/>
        </p:nvSpPr>
        <p:spPr>
          <a:xfrm>
            <a:off x="684213" y="404813"/>
            <a:ext cx="6959600" cy="5016500"/>
          </a:xfrm>
          <a:prstGeom prst="rect">
            <a:avLst/>
          </a:prstGeom>
          <a:noFill/>
        </p:spPr>
        <p:txBody>
          <a:bodyPr>
            <a:spAutoFit/>
          </a:bodyPr>
          <a:lstStyle/>
          <a:p>
            <a:pPr fontAlgn="auto">
              <a:spcBef>
                <a:spcPts val="0"/>
              </a:spcBef>
              <a:spcAft>
                <a:spcPts val="0"/>
              </a:spcAft>
              <a:buFont typeface="Arial" pitchFamily="34" charset="0"/>
              <a:buChar char="•"/>
              <a:defRPr/>
            </a:pPr>
            <a:r>
              <a:rPr lang="sl-SI" dirty="0">
                <a:latin typeface="+mn-lt"/>
                <a:cs typeface="+mn-cs"/>
              </a:rPr>
              <a:t> </a:t>
            </a:r>
            <a:r>
              <a:rPr lang="sl-SI" sz="2000" dirty="0">
                <a:latin typeface="+mn-lt"/>
                <a:cs typeface="+mn-cs"/>
              </a:rPr>
              <a:t>KNJIŽEVNE OSEBE:</a:t>
            </a:r>
          </a:p>
          <a:p>
            <a:pPr marL="285750" indent="-285750" fontAlgn="auto">
              <a:spcBef>
                <a:spcPts val="0"/>
              </a:spcBef>
              <a:spcAft>
                <a:spcPts val="0"/>
              </a:spcAft>
              <a:buFont typeface="Wingdings" pitchFamily="2" charset="2"/>
              <a:buChar char="Ø"/>
              <a:defRPr/>
            </a:pPr>
            <a:r>
              <a:rPr lang="sl-SI" sz="2000" b="1" dirty="0">
                <a:latin typeface="+mn-lt"/>
                <a:cs typeface="+mn-cs"/>
              </a:rPr>
              <a:t>Nora </a:t>
            </a:r>
            <a:r>
              <a:rPr lang="sl-SI" sz="2000" b="1" dirty="0" err="1">
                <a:latin typeface="+mn-lt"/>
                <a:cs typeface="+mn-cs"/>
              </a:rPr>
              <a:t>Helmer</a:t>
            </a:r>
            <a:r>
              <a:rPr lang="sl-SI" sz="2000" dirty="0">
                <a:latin typeface="+mn-lt"/>
                <a:cs typeface="+mn-cs"/>
              </a:rPr>
              <a:t>: </a:t>
            </a:r>
          </a:p>
          <a:p>
            <a:pPr marL="742950" lvl="1" indent="-285750" fontAlgn="auto">
              <a:spcBef>
                <a:spcPts val="0"/>
              </a:spcBef>
              <a:spcAft>
                <a:spcPts val="0"/>
              </a:spcAft>
              <a:buFont typeface="Wingdings" pitchFamily="2" charset="2"/>
              <a:buChar char="v"/>
              <a:defRPr/>
            </a:pPr>
            <a:r>
              <a:rPr lang="sl-SI" sz="2000" dirty="0">
                <a:latin typeface="+mn-lt"/>
                <a:cs typeface="+mn-cs"/>
              </a:rPr>
              <a:t>glavna junakinja</a:t>
            </a:r>
          </a:p>
          <a:p>
            <a:pPr marL="742950" lvl="1" indent="-285750" fontAlgn="auto">
              <a:spcBef>
                <a:spcPts val="0"/>
              </a:spcBef>
              <a:spcAft>
                <a:spcPts val="0"/>
              </a:spcAft>
              <a:buFont typeface="Wingdings" pitchFamily="2" charset="2"/>
              <a:buChar char="v"/>
              <a:defRPr/>
            </a:pPr>
            <a:r>
              <a:rPr lang="sl-SI" sz="2000" dirty="0">
                <a:latin typeface="+mn-lt"/>
                <a:cs typeface="+mn-cs"/>
              </a:rPr>
              <a:t>deluje nesamostojno in nezrelo a na koncu zapusti moža in tako zaživi neodvisno, samostojno življenje</a:t>
            </a:r>
          </a:p>
          <a:p>
            <a:pPr marL="742950" lvl="1" indent="-285750" fontAlgn="auto">
              <a:spcBef>
                <a:spcPts val="0"/>
              </a:spcBef>
              <a:spcAft>
                <a:spcPts val="0"/>
              </a:spcAft>
              <a:buFont typeface="Wingdings" pitchFamily="2" charset="2"/>
              <a:buChar char="v"/>
              <a:defRPr/>
            </a:pPr>
            <a:r>
              <a:rPr lang="sl-SI" sz="2000" dirty="0">
                <a:latin typeface="+mn-lt"/>
                <a:cs typeface="+mn-cs"/>
              </a:rPr>
              <a:t>ni izobražena kot druge ženske, njeno delo je vzgoja otrok</a:t>
            </a:r>
          </a:p>
          <a:p>
            <a:pPr marL="742950" lvl="1" indent="-285750" fontAlgn="auto">
              <a:spcBef>
                <a:spcPts val="0"/>
              </a:spcBef>
              <a:spcAft>
                <a:spcPts val="0"/>
              </a:spcAft>
              <a:buFont typeface="Wingdings" pitchFamily="2" charset="2"/>
              <a:buChar char="v"/>
              <a:defRPr/>
            </a:pPr>
            <a:r>
              <a:rPr lang="sl-SI" sz="2000" dirty="0">
                <a:latin typeface="+mn-lt"/>
                <a:cs typeface="+mn-cs"/>
              </a:rPr>
              <a:t>zaveda se svojega zlaganega zakona</a:t>
            </a:r>
          </a:p>
          <a:p>
            <a:pPr marL="742950" lvl="1" indent="-285750" fontAlgn="auto">
              <a:spcBef>
                <a:spcPts val="0"/>
              </a:spcBef>
              <a:spcAft>
                <a:spcPts val="0"/>
              </a:spcAft>
              <a:buFont typeface="Wingdings" pitchFamily="2" charset="2"/>
              <a:buChar char="v"/>
              <a:defRPr/>
            </a:pPr>
            <a:r>
              <a:rPr lang="sl-SI" sz="2000" dirty="0">
                <a:latin typeface="+mn-lt"/>
                <a:cs typeface="+mn-cs"/>
              </a:rPr>
              <a:t>je pogumna, saj si drzne narediti dejanje, ki je nezakonito</a:t>
            </a:r>
          </a:p>
          <a:p>
            <a:pPr marL="742950" lvl="1" indent="-285750" fontAlgn="auto">
              <a:spcBef>
                <a:spcPts val="0"/>
              </a:spcBef>
              <a:spcAft>
                <a:spcPts val="0"/>
              </a:spcAft>
              <a:buFont typeface="Wingdings" pitchFamily="2" charset="2"/>
              <a:buChar char="v"/>
              <a:defRPr/>
            </a:pPr>
            <a:endParaRPr lang="sl-SI" sz="2000" dirty="0">
              <a:latin typeface="+mn-lt"/>
              <a:cs typeface="+mn-cs"/>
            </a:endParaRPr>
          </a:p>
          <a:p>
            <a:pPr marL="285750" indent="-285750" fontAlgn="auto">
              <a:spcBef>
                <a:spcPts val="0"/>
              </a:spcBef>
              <a:spcAft>
                <a:spcPts val="0"/>
              </a:spcAft>
              <a:buFont typeface="Wingdings" pitchFamily="2" charset="2"/>
              <a:buChar char="Ø"/>
              <a:defRPr/>
            </a:pPr>
            <a:endParaRPr lang="sl-SI" sz="2000" dirty="0">
              <a:latin typeface="+mn-lt"/>
              <a:cs typeface="+mn-cs"/>
            </a:endParaRPr>
          </a:p>
          <a:p>
            <a:pPr marL="285750" indent="-285750" fontAlgn="auto">
              <a:spcBef>
                <a:spcPts val="0"/>
              </a:spcBef>
              <a:spcAft>
                <a:spcPts val="0"/>
              </a:spcAft>
              <a:buFont typeface="Wingdings" pitchFamily="2" charset="2"/>
              <a:buChar char="Ø"/>
              <a:defRPr/>
            </a:pPr>
            <a:r>
              <a:rPr lang="sl-SI" sz="2000" b="1" dirty="0" err="1">
                <a:latin typeface="+mn-lt"/>
                <a:cs typeface="+mn-cs"/>
              </a:rPr>
              <a:t>Torvald</a:t>
            </a:r>
            <a:r>
              <a:rPr lang="sl-SI" sz="2000" b="1" dirty="0">
                <a:latin typeface="+mn-lt"/>
                <a:cs typeface="+mn-cs"/>
              </a:rPr>
              <a:t> </a:t>
            </a:r>
            <a:r>
              <a:rPr lang="sl-SI" sz="2000" b="1" dirty="0" err="1">
                <a:latin typeface="+mn-lt"/>
                <a:cs typeface="+mn-cs"/>
              </a:rPr>
              <a:t>Helmer</a:t>
            </a:r>
            <a:r>
              <a:rPr lang="sl-SI" sz="2000" dirty="0">
                <a:latin typeface="+mn-lt"/>
                <a:cs typeface="+mn-cs"/>
              </a:rPr>
              <a:t>: </a:t>
            </a:r>
          </a:p>
          <a:p>
            <a:pPr marL="742950" lvl="1" indent="-285750" fontAlgn="auto">
              <a:spcBef>
                <a:spcPts val="0"/>
              </a:spcBef>
              <a:spcAft>
                <a:spcPts val="0"/>
              </a:spcAft>
              <a:buFont typeface="Wingdings" pitchFamily="2" charset="2"/>
              <a:buChar char="v"/>
              <a:defRPr/>
            </a:pPr>
            <a:r>
              <a:rPr lang="sl-SI" sz="2000" dirty="0">
                <a:latin typeface="+mn-lt"/>
                <a:cs typeface="+mn-cs"/>
              </a:rPr>
              <a:t>vzoren mož in oče</a:t>
            </a:r>
          </a:p>
          <a:p>
            <a:pPr marL="742950" lvl="1" indent="-285750" fontAlgn="auto">
              <a:spcBef>
                <a:spcPts val="0"/>
              </a:spcBef>
              <a:spcAft>
                <a:spcPts val="0"/>
              </a:spcAft>
              <a:buFont typeface="Wingdings" pitchFamily="2" charset="2"/>
              <a:buChar char="v"/>
              <a:defRPr/>
            </a:pPr>
            <a:r>
              <a:rPr lang="sl-SI" sz="2000" dirty="0">
                <a:latin typeface="+mn-lt"/>
                <a:cs typeface="+mn-cs"/>
              </a:rPr>
              <a:t>Noro vzgaja kot otroka </a:t>
            </a:r>
          </a:p>
          <a:p>
            <a:pPr marL="742950" lvl="1" indent="-285750" fontAlgn="auto">
              <a:spcBef>
                <a:spcPts val="0"/>
              </a:spcBef>
              <a:spcAft>
                <a:spcPts val="0"/>
              </a:spcAft>
              <a:buFont typeface="Wingdings" pitchFamily="2" charset="2"/>
              <a:buChar char="v"/>
              <a:defRPr/>
            </a:pPr>
            <a:r>
              <a:rPr lang="sl-SI" sz="2000" dirty="0">
                <a:latin typeface="+mn-lt"/>
                <a:cs typeface="+mn-cs"/>
              </a:rPr>
              <a:t>je tipični predstavnik meščanske družbe tistega časa</a:t>
            </a:r>
          </a:p>
          <a:p>
            <a:pPr marL="742950" lvl="1" indent="-285750" fontAlgn="auto">
              <a:spcBef>
                <a:spcPts val="0"/>
              </a:spcBef>
              <a:spcAft>
                <a:spcPts val="0"/>
              </a:spcAft>
              <a:buFont typeface="Wingdings" pitchFamily="2" charset="2"/>
              <a:buChar char="v"/>
              <a:defRPr/>
            </a:pPr>
            <a:r>
              <a:rPr lang="sl-SI" sz="2000" dirty="0">
                <a:latin typeface="+mn-lt"/>
                <a:cs typeface="+mn-cs"/>
              </a:rPr>
              <a:t>ravna v skladu z vrednotami okolja, zato na koncu postane tudi sam žrtev družbe</a:t>
            </a:r>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1117</Words>
  <Application>Microsoft Office PowerPoint</Application>
  <PresentationFormat>On-screen Show (4:3)</PresentationFormat>
  <Paragraphs>125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Officeova tema</vt:lpstr>
      <vt:lpstr>Henrik Ibsen: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2019-06-03T09:08:16Z</dcterms:created>
  <dcterms:modified xsi:type="dcterms:W3CDTF">2019-06-03T09:08:16Z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