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1" r:id="rId1"/>
  </p:sldMasterIdLst>
  <p:sldIdLst>
    <p:sldId id="256" r:id="rId2"/>
    <p:sldId id="257" r:id="rId3"/>
    <p:sldId id="261" r:id="rId4"/>
    <p:sldId id="263" r:id="rId5"/>
    <p:sldId id="262" r:id="rId6"/>
    <p:sldId id="264" r:id="rId7"/>
    <p:sldId id="265" r:id="rId8"/>
    <p:sldId id="260" r:id="rId9"/>
    <p:sldId id="258" r:id="rId10"/>
    <p:sldId id="259" r:id="rId11"/>
    <p:sldId id="266" r:id="rId12"/>
    <p:sldId id="267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2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>
            <a:extLst>
              <a:ext uri="{FF2B5EF4-FFF2-40B4-BE49-F238E27FC236}">
                <a16:creationId xmlns:a16="http://schemas.microsoft.com/office/drawing/2014/main" id="{D7BFB942-64F8-4B4D-B910-0EF9568534EC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6323" name="Oval 3">
              <a:extLst>
                <a:ext uri="{FF2B5EF4-FFF2-40B4-BE49-F238E27FC236}">
                  <a16:creationId xmlns:a16="http://schemas.microsoft.com/office/drawing/2014/main" id="{F17F048C-22F1-4142-8B0A-FD21A2E4D705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56324" name="Oval 4">
              <a:extLst>
                <a:ext uri="{FF2B5EF4-FFF2-40B4-BE49-F238E27FC236}">
                  <a16:creationId xmlns:a16="http://schemas.microsoft.com/office/drawing/2014/main" id="{D72339CF-8D6B-44E8-A2A1-127829E4501C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56325" name="Oval 5">
              <a:extLst>
                <a:ext uri="{FF2B5EF4-FFF2-40B4-BE49-F238E27FC236}">
                  <a16:creationId xmlns:a16="http://schemas.microsoft.com/office/drawing/2014/main" id="{173A5EB6-2C62-40B4-8A37-3CA9EED04D8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56326" name="Oval 6">
              <a:extLst>
                <a:ext uri="{FF2B5EF4-FFF2-40B4-BE49-F238E27FC236}">
                  <a16:creationId xmlns:a16="http://schemas.microsoft.com/office/drawing/2014/main" id="{9E8B63CC-D63B-4F6C-AA15-0A9AA6EBEEAC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56327" name="Oval 7">
              <a:extLst>
                <a:ext uri="{FF2B5EF4-FFF2-40B4-BE49-F238E27FC236}">
                  <a16:creationId xmlns:a16="http://schemas.microsoft.com/office/drawing/2014/main" id="{E7398F67-ED90-4002-945F-706FE553B45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56328" name="Oval 8">
              <a:extLst>
                <a:ext uri="{FF2B5EF4-FFF2-40B4-BE49-F238E27FC236}">
                  <a16:creationId xmlns:a16="http://schemas.microsoft.com/office/drawing/2014/main" id="{07BD4F27-5E67-44C6-B35E-02B31441F2F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56329" name="Rectangle 9">
            <a:extLst>
              <a:ext uri="{FF2B5EF4-FFF2-40B4-BE49-F238E27FC236}">
                <a16:creationId xmlns:a16="http://schemas.microsoft.com/office/drawing/2014/main" id="{041258BE-E230-4124-9BDC-208E29A044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6330" name="Rectangle 10">
            <a:extLst>
              <a:ext uri="{FF2B5EF4-FFF2-40B4-BE49-F238E27FC236}">
                <a16:creationId xmlns:a16="http://schemas.microsoft.com/office/drawing/2014/main" id="{0BCDC820-3994-4B95-B2AE-F2E616308B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6331" name="Rectangle 11">
            <a:extLst>
              <a:ext uri="{FF2B5EF4-FFF2-40B4-BE49-F238E27FC236}">
                <a16:creationId xmlns:a16="http://schemas.microsoft.com/office/drawing/2014/main" id="{90AFC0BB-60B6-478B-9E29-49271C699F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CBB939-BAE0-4943-817A-0597B22736B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6332" name="Rectangle 12">
            <a:extLst>
              <a:ext uri="{FF2B5EF4-FFF2-40B4-BE49-F238E27FC236}">
                <a16:creationId xmlns:a16="http://schemas.microsoft.com/office/drawing/2014/main" id="{7DBE57AB-2515-467C-960D-BD5AB7E998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56333" name="Rectangle 13">
            <a:extLst>
              <a:ext uri="{FF2B5EF4-FFF2-40B4-BE49-F238E27FC236}">
                <a16:creationId xmlns:a16="http://schemas.microsoft.com/office/drawing/2014/main" id="{83077574-F44B-4D34-BAB3-53E6308FD8D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37F5-C786-40C0-9457-803681ABF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CBC76-566D-4B53-8B8D-0C6B0B3AE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254C2-5AD1-4EF5-91B8-838BBA803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B5F86-5343-41E0-B3F4-802739295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44763-3FD5-4E30-9E3A-10AA158B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558BF-6412-4D33-A645-8DDE8E00336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9289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17CFC4-1855-4C3A-B47F-8853EFB4D0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CB6E9A-2DF3-4529-9D43-33F85E538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F94F6-CF4E-434A-AF63-5EA434677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EFEEE-49D5-4BE4-B341-D734C90F6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7B3F0-A4C0-4914-A851-8F878D65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A3D53-23C9-48D8-91E8-9D61A287646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97951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00924-0DB6-4288-90BA-492437A4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A32A1-B95E-4635-8F4F-4D8270F2DA9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A92992D1-0373-456E-B0D8-7674C817A04A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10048-8897-4051-A8A7-96E18160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B45D7-0D8C-4B27-BEE7-C72EAB23F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6EA92-13B4-4667-949F-A86C1D866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0C12C3E-306B-4F0E-A2EA-D9F8AE59D57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5896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61398-D9BD-4CD7-B81C-179A8F417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26938-D6FC-40F3-A16F-4CE846DCB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74D74-BC3E-4843-B097-9A4C2A2B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4BAE1-0EE7-40ED-A5EB-DDA1E3E19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71D0F-47D8-4083-9000-4B0DC2A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035C-4CF9-4636-8F62-C97C8ADEC3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0210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4B584-F67B-43D2-BA72-1A90DBE6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05813-7835-43E3-B8C3-EF5A3A81A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90480-04E0-436F-9F4E-DB8AB59E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DA0E2-14F7-4990-B335-8BA96CD3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E584F-AD1E-4EA2-809D-0106D52F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8B414-D3C8-429F-8EEA-A7FC4807BC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4713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5EC2A-69EF-4DA3-88AE-B96B2F23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F34F9-4B0B-4A79-A67E-09BACA72D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CDA65-1F8F-447F-AC7B-F04D84EF9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19416-A71E-4EC4-BCEC-A4DE92B0A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80F4C-B234-45BF-BE20-0BA1A7FB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5DA19-16CB-4F7F-B691-902FCD21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627A7-524E-434B-B88D-DBD3C11169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0841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68B46-A824-422B-8BB7-717B59A41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A0DD7-432C-4211-A7BE-E57548082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76942-861F-4A8C-8E18-66F07B2CE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A80DD0-EE6E-41EC-AFE7-1FAE6E6EF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75D41D-07F8-4005-A921-498E143D06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0AD6E6-A386-4A9C-82D4-C50995A42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2B49-64F1-49D7-BA18-6E7CB7B96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45DD54-B727-48E3-95B7-0604228F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7E465-E86E-4698-8401-250B7BC5E22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012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6FF18-8789-4A41-9ED9-78C37B456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C9403-DEF8-46F0-8A1B-C0E32C031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02121-2B88-4620-80DC-64ED0138A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FE613-5DE0-4E0F-ADC6-C1C12E616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30F11-B112-4673-B17D-891CCDD2E79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2913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9D30E-7F27-4894-B38B-2ACC5114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0EC281-D51F-43D4-A41C-C58A10B6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80637-E26C-4930-85AA-8E6D8055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D7FA3-9177-4190-A7EB-6F8B5CFD10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1671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71D73-2A3B-40B3-8318-23C311336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06DDA-60FD-4C3D-A065-CE451F840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8DC1A-72B3-46B6-B6EE-46BEA1601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909AD7-F8FE-4F0A-9F1D-39C94EA2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2ECFE-735D-4CBC-8724-777BB5835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7FE5E-0648-4551-BB93-C6B3B3AC7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8CFCF-F81C-479E-8DB5-7E7828F395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8486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CDDD9-19DD-4B4B-8869-58E9978DD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2CB361-EB4A-4815-9347-2164AC8240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0EFC7-5650-45D9-84D1-42C9D13F2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AF820-B13B-422E-ACBC-55BB65353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5C4DB-5FA1-49CB-96C0-6E6B32A8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36E3C-771F-4038-8F0D-31F4064C5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2ACE5-B26D-464D-A713-BB5FA2F2D88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6122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>
            <a:extLst>
              <a:ext uri="{FF2B5EF4-FFF2-40B4-BE49-F238E27FC236}">
                <a16:creationId xmlns:a16="http://schemas.microsoft.com/office/drawing/2014/main" id="{AA284481-4E90-4689-BFD6-445A0A443114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55299" name="Oval 3">
              <a:extLst>
                <a:ext uri="{FF2B5EF4-FFF2-40B4-BE49-F238E27FC236}">
                  <a16:creationId xmlns:a16="http://schemas.microsoft.com/office/drawing/2014/main" id="{F813C5BC-7903-4AF9-B701-E8648D268EF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55300" name="Oval 4">
              <a:extLst>
                <a:ext uri="{FF2B5EF4-FFF2-40B4-BE49-F238E27FC236}">
                  <a16:creationId xmlns:a16="http://schemas.microsoft.com/office/drawing/2014/main" id="{3B0C1F1D-D957-4016-82C5-9D5C77FD69B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55301" name="Oval 5">
              <a:extLst>
                <a:ext uri="{FF2B5EF4-FFF2-40B4-BE49-F238E27FC236}">
                  <a16:creationId xmlns:a16="http://schemas.microsoft.com/office/drawing/2014/main" id="{511D5717-DAA7-4728-A304-5F69B3DE461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55302" name="Oval 6">
              <a:extLst>
                <a:ext uri="{FF2B5EF4-FFF2-40B4-BE49-F238E27FC236}">
                  <a16:creationId xmlns:a16="http://schemas.microsoft.com/office/drawing/2014/main" id="{6FF89593-FA7E-409C-909A-EE67B249A2E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55303" name="Oval 7">
              <a:extLst>
                <a:ext uri="{FF2B5EF4-FFF2-40B4-BE49-F238E27FC236}">
                  <a16:creationId xmlns:a16="http://schemas.microsoft.com/office/drawing/2014/main" id="{403EDE14-EAC8-41D8-962A-4E5EE1DD10B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55304" name="Rectangle 8">
            <a:extLst>
              <a:ext uri="{FF2B5EF4-FFF2-40B4-BE49-F238E27FC236}">
                <a16:creationId xmlns:a16="http://schemas.microsoft.com/office/drawing/2014/main" id="{14B03260-D14A-41A9-8815-219337F98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55305" name="Rectangle 9">
            <a:extLst>
              <a:ext uri="{FF2B5EF4-FFF2-40B4-BE49-F238E27FC236}">
                <a16:creationId xmlns:a16="http://schemas.microsoft.com/office/drawing/2014/main" id="{A65D4F28-30B5-4A1F-9E90-C6669B9401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sl-SI" altLang="sl-SI"/>
          </a:p>
        </p:txBody>
      </p:sp>
      <p:sp>
        <p:nvSpPr>
          <p:cNvPr id="55306" name="Rectangle 10">
            <a:extLst>
              <a:ext uri="{FF2B5EF4-FFF2-40B4-BE49-F238E27FC236}">
                <a16:creationId xmlns:a16="http://schemas.microsoft.com/office/drawing/2014/main" id="{63DA983C-C227-4491-AE14-760F4FEB12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sl-SI" altLang="sl-SI"/>
          </a:p>
        </p:txBody>
      </p:sp>
      <p:sp>
        <p:nvSpPr>
          <p:cNvPr id="55307" name="Rectangle 11">
            <a:extLst>
              <a:ext uri="{FF2B5EF4-FFF2-40B4-BE49-F238E27FC236}">
                <a16:creationId xmlns:a16="http://schemas.microsoft.com/office/drawing/2014/main" id="{2D9DC87C-2FAB-4D13-84DC-DFA5F1B1C4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5097DDA-C6E6-4D86-A530-5A366A2EA5E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5308" name="Rectangle 12">
            <a:extLst>
              <a:ext uri="{FF2B5EF4-FFF2-40B4-BE49-F238E27FC236}">
                <a16:creationId xmlns:a16="http://schemas.microsoft.com/office/drawing/2014/main" id="{D16B19CB-02F6-4460-83D7-376F48324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A758EDB-9CB9-4DE0-93A5-906FB7BA10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396875" y="908050"/>
            <a:ext cx="5940425" cy="1185863"/>
          </a:xfrm>
        </p:spPr>
        <p:txBody>
          <a:bodyPr/>
          <a:lstStyle/>
          <a:p>
            <a:r>
              <a:rPr lang="sl-SI" altLang="sl-SI" sz="6600">
                <a:solidFill>
                  <a:schemeClr val="folHlink"/>
                </a:solidFill>
              </a:rPr>
              <a:t>Anton Ingolič</a:t>
            </a:r>
            <a:r>
              <a:rPr lang="sl-SI" altLang="sl-SI"/>
              <a:t>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2967AC7-BFF5-4F71-B8A1-39C7337F429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932363" y="5876925"/>
            <a:ext cx="4013200" cy="765175"/>
          </a:xfrm>
        </p:spPr>
        <p:txBody>
          <a:bodyPr/>
          <a:lstStyle/>
          <a:p>
            <a:r>
              <a:rPr lang="sl-SI" altLang="sl-SI"/>
              <a:t> </a:t>
            </a:r>
            <a:endParaRPr lang="sl-SI" altLang="sl-SI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4F933D2-5EDE-425C-A04F-592C0F2B1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9275"/>
            <a:ext cx="295275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>
            <a:extLst>
              <a:ext uri="{FF2B5EF4-FFF2-40B4-BE49-F238E27FC236}">
                <a16:creationId xmlns:a16="http://schemas.microsoft.com/office/drawing/2014/main" id="{9967D25B-C1C5-4762-B5C1-48A093691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400" b="1">
                <a:solidFill>
                  <a:srgbClr val="6600CC"/>
                </a:solidFill>
                <a:latin typeface="Century Gothic" panose="020B0502020202020204" pitchFamily="34" charset="0"/>
              </a:rPr>
              <a:t>Dela za odrasle</a:t>
            </a:r>
            <a:br>
              <a:rPr lang="sl-SI" altLang="sl-SI" sz="3400" b="1">
                <a:solidFill>
                  <a:srgbClr val="6600CC"/>
                </a:solidFill>
              </a:rPr>
            </a:br>
            <a:endParaRPr lang="sl-SI" altLang="sl-SI" sz="3400" b="1">
              <a:solidFill>
                <a:srgbClr val="6600CC"/>
              </a:solidFill>
            </a:endParaRPr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1E59571A-3DAE-4231-8ABB-22F3E11BA0F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908050"/>
            <a:ext cx="4038600" cy="5689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>
                <a:solidFill>
                  <a:schemeClr val="folHlink"/>
                </a:solidFill>
              </a:rPr>
              <a:t>Pripovedna dela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40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sl-SI" altLang="sl-SI" sz="2400" i="1"/>
              <a:t>Lukarji</a:t>
            </a:r>
            <a:endParaRPr lang="sl-SI" altLang="sl-SI" sz="2400"/>
          </a:p>
          <a:p>
            <a:pPr>
              <a:lnSpc>
                <a:spcPct val="80000"/>
              </a:lnSpc>
            </a:pPr>
            <a:r>
              <a:rPr lang="sl-SI" altLang="sl-SI" sz="2400" i="1"/>
              <a:t>Soseska</a:t>
            </a:r>
            <a:endParaRPr lang="sl-SI" altLang="sl-SI" sz="2400"/>
          </a:p>
          <a:p>
            <a:pPr>
              <a:lnSpc>
                <a:spcPct val="80000"/>
              </a:lnSpc>
            </a:pPr>
            <a:r>
              <a:rPr lang="sl-SI" altLang="sl-SI" sz="2400" i="1"/>
              <a:t>Na splavih</a:t>
            </a:r>
            <a:endParaRPr lang="sl-SI" altLang="sl-SI" sz="2400"/>
          </a:p>
          <a:p>
            <a:pPr>
              <a:lnSpc>
                <a:spcPct val="80000"/>
              </a:lnSpc>
            </a:pPr>
            <a:r>
              <a:rPr lang="sl-SI" altLang="sl-SI" sz="2400" i="1"/>
              <a:t>Na prelomu</a:t>
            </a:r>
            <a:r>
              <a:rPr lang="sl-SI" altLang="sl-SI" sz="2400"/>
              <a:t> </a:t>
            </a:r>
          </a:p>
          <a:p>
            <a:pPr>
              <a:lnSpc>
                <a:spcPct val="80000"/>
              </a:lnSpc>
            </a:pPr>
            <a:r>
              <a:rPr lang="sl-SI" altLang="sl-SI" sz="2400" i="1"/>
              <a:t>Stavka</a:t>
            </a:r>
            <a:r>
              <a:rPr lang="sl-SI" altLang="sl-SI" sz="2400"/>
              <a:t> </a:t>
            </a:r>
          </a:p>
          <a:p>
            <a:pPr>
              <a:lnSpc>
                <a:spcPct val="80000"/>
              </a:lnSpc>
            </a:pPr>
            <a:r>
              <a:rPr lang="sl-SI" altLang="sl-SI" sz="2400" i="1"/>
              <a:t>Človek na meji</a:t>
            </a:r>
            <a:endParaRPr lang="sl-SI" altLang="sl-SI" sz="2400"/>
          </a:p>
          <a:p>
            <a:pPr>
              <a:lnSpc>
                <a:spcPct val="80000"/>
              </a:lnSpc>
            </a:pPr>
            <a:r>
              <a:rPr lang="sl-SI" altLang="sl-SI" sz="2400" i="1"/>
              <a:t>Nebo nad domačijo</a:t>
            </a:r>
            <a:endParaRPr lang="sl-SI" altLang="sl-SI" sz="2400"/>
          </a:p>
          <a:p>
            <a:pPr>
              <a:lnSpc>
                <a:spcPct val="80000"/>
              </a:lnSpc>
            </a:pPr>
            <a:r>
              <a:rPr lang="sl-SI" altLang="sl-SI" sz="2400" i="1"/>
              <a:t>Lastovka čez ocean</a:t>
            </a:r>
            <a:r>
              <a:rPr lang="sl-SI" altLang="sl-SI" sz="2400"/>
              <a:t> </a:t>
            </a:r>
          </a:p>
          <a:p>
            <a:pPr>
              <a:lnSpc>
                <a:spcPct val="80000"/>
              </a:lnSpc>
            </a:pPr>
            <a:r>
              <a:rPr lang="sl-SI" altLang="sl-SI" sz="2400" i="1"/>
              <a:t>Šumijo gozdovi domači</a:t>
            </a:r>
            <a:r>
              <a:rPr lang="sl-SI" altLang="sl-SI" sz="2400"/>
              <a:t>  </a:t>
            </a:r>
          </a:p>
          <a:p>
            <a:pPr>
              <a:lnSpc>
                <a:spcPct val="80000"/>
              </a:lnSpc>
            </a:pPr>
            <a:r>
              <a:rPr lang="sl-SI" altLang="sl-SI" sz="2400" i="1"/>
              <a:t>Obračun</a:t>
            </a:r>
            <a:r>
              <a:rPr lang="sl-SI" altLang="sl-SI" sz="2400"/>
              <a:t> </a:t>
            </a:r>
            <a:r>
              <a:rPr lang="sl-SI" altLang="sl-SI" sz="2400" i="1"/>
              <a:t>Človek, ne jezi se!</a:t>
            </a:r>
            <a:r>
              <a:rPr lang="sl-SI" altLang="sl-SI" sz="2400"/>
              <a:t> </a:t>
            </a:r>
          </a:p>
          <a:p>
            <a:pPr>
              <a:lnSpc>
                <a:spcPct val="80000"/>
              </a:lnSpc>
            </a:pPr>
            <a:r>
              <a:rPr lang="sl-SI" altLang="sl-SI" sz="2400" i="1"/>
              <a:t>Zgodilo se je</a:t>
            </a:r>
            <a:r>
              <a:rPr lang="sl-SI" altLang="sl-SI" sz="2400"/>
              <a:t> 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A56229B8-EC90-432E-9309-48770A78162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836613"/>
            <a:ext cx="4171950" cy="53292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>
                <a:solidFill>
                  <a:schemeClr val="folHlink"/>
                </a:solidFill>
                <a:latin typeface="Century Gothic" panose="020B0502020202020204" pitchFamily="34" charset="0"/>
              </a:rPr>
              <a:t>Drame</a:t>
            </a:r>
          </a:p>
          <a:p>
            <a:pPr>
              <a:lnSpc>
                <a:spcPct val="80000"/>
              </a:lnSpc>
            </a:pPr>
            <a:r>
              <a:rPr lang="sl-SI" altLang="sl-SI" sz="2400" i="1">
                <a:latin typeface="Century Gothic" panose="020B0502020202020204" pitchFamily="34" charset="0"/>
              </a:rPr>
              <a:t>Krapi</a:t>
            </a:r>
            <a:r>
              <a:rPr lang="sl-SI" altLang="sl-SI" sz="2400">
                <a:latin typeface="Century Gothic" panose="020B0502020202020204" pitchFamily="34" charset="0"/>
              </a:rPr>
              <a:t>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40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>
                <a:solidFill>
                  <a:schemeClr val="folHlink"/>
                </a:solidFill>
                <a:latin typeface="Century Gothic" panose="020B0502020202020204" pitchFamily="34" charset="0"/>
              </a:rPr>
              <a:t>Zgodovinski romani</a:t>
            </a:r>
          </a:p>
          <a:p>
            <a:pPr>
              <a:lnSpc>
                <a:spcPct val="80000"/>
              </a:lnSpc>
            </a:pPr>
            <a:r>
              <a:rPr lang="sl-SI" altLang="sl-SI" sz="2400" i="1">
                <a:latin typeface="Century Gothic" panose="020B0502020202020204" pitchFamily="34" charset="0"/>
              </a:rPr>
              <a:t>Pradedje</a:t>
            </a:r>
            <a:r>
              <a:rPr lang="sl-SI" altLang="sl-SI" sz="2400">
                <a:latin typeface="Century Gothic" panose="020B0502020202020204" pitchFamily="34" charset="0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sl-SI" altLang="sl-SI" sz="2400" i="1">
                <a:latin typeface="Century Gothic" panose="020B0502020202020204" pitchFamily="34" charset="0"/>
              </a:rPr>
              <a:t>Gorele so grmade</a:t>
            </a:r>
            <a:r>
              <a:rPr lang="sl-SI" altLang="sl-SI" sz="2400"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sl-SI" altLang="sl-SI" sz="2400" i="1">
                <a:latin typeface="Century Gothic" panose="020B0502020202020204" pitchFamily="34" charset="0"/>
              </a:rPr>
              <a:t>Našli so se</a:t>
            </a:r>
            <a:r>
              <a:rPr lang="sl-SI" altLang="sl-SI" sz="2400"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40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>
                <a:solidFill>
                  <a:schemeClr val="folHlink"/>
                </a:solidFill>
                <a:latin typeface="Century Gothic" panose="020B0502020202020204" pitchFamily="34" charset="0"/>
              </a:rPr>
              <a:t>Potopisi</a:t>
            </a:r>
          </a:p>
          <a:p>
            <a:pPr>
              <a:lnSpc>
                <a:spcPct val="80000"/>
              </a:lnSpc>
            </a:pPr>
            <a:r>
              <a:rPr lang="sl-SI" altLang="sl-SI" sz="2400" i="1">
                <a:latin typeface="Century Gothic" panose="020B0502020202020204" pitchFamily="34" charset="0"/>
              </a:rPr>
              <a:t>Pri naših v Ameriki</a:t>
            </a:r>
            <a:r>
              <a:rPr lang="sl-SI" altLang="sl-SI" sz="2400"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sl-SI" altLang="sl-SI" sz="2400" i="1">
                <a:latin typeface="Century Gothic" panose="020B0502020202020204" pitchFamily="34" charset="0"/>
              </a:rPr>
              <a:t>Sibirska srečanja</a:t>
            </a:r>
            <a:r>
              <a:rPr lang="sl-SI" altLang="sl-SI" sz="240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58375" name="Picture 7">
            <a:extLst>
              <a:ext uri="{FF2B5EF4-FFF2-40B4-BE49-F238E27FC236}">
                <a16:creationId xmlns:a16="http://schemas.microsoft.com/office/drawing/2014/main" id="{8D327981-3D83-46A9-B084-9E6FB2431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05263"/>
            <a:ext cx="1749425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>
            <a:extLst>
              <a:ext uri="{FF2B5EF4-FFF2-40B4-BE49-F238E27FC236}">
                <a16:creationId xmlns:a16="http://schemas.microsoft.com/office/drawing/2014/main" id="{76E39224-E7E5-4969-918E-36BFB9C750B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0350"/>
            <a:ext cx="4643438" cy="6597650"/>
          </a:xfrm>
        </p:spPr>
        <p:txBody>
          <a:bodyPr/>
          <a:lstStyle/>
          <a:p>
            <a:pPr marL="812800" indent="-8128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>
                <a:solidFill>
                  <a:schemeClr val="folHlink"/>
                </a:solidFill>
                <a:latin typeface="Century Gothic" panose="020B0502020202020204" pitchFamily="34" charset="0"/>
              </a:rPr>
              <a:t>1. Kje se je rodil Anton Ingolič?</a:t>
            </a:r>
          </a:p>
          <a:p>
            <a:pPr marL="812800" indent="-8128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>
                <a:latin typeface="Century Gothic" panose="020B0502020202020204" pitchFamily="34" charset="0"/>
              </a:rPr>
              <a:t>A)Ljubljana</a:t>
            </a:r>
          </a:p>
          <a:p>
            <a:pPr marL="812800" indent="-8128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>
                <a:latin typeface="Century Gothic" panose="020B0502020202020204" pitchFamily="34" charset="0"/>
              </a:rPr>
              <a:t>D) Rogaška Slatina </a:t>
            </a:r>
          </a:p>
          <a:p>
            <a:pPr marL="812800" indent="-8128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>
                <a:latin typeface="Century Gothic" panose="020B0502020202020204" pitchFamily="34" charset="0"/>
              </a:rPr>
              <a:t>I)Slovenska Bistrica</a:t>
            </a:r>
          </a:p>
          <a:p>
            <a:pPr marL="812800" indent="-812800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400">
              <a:latin typeface="Century Gothic" panose="020B0502020202020204" pitchFamily="34" charset="0"/>
            </a:endParaRPr>
          </a:p>
          <a:p>
            <a:pPr marL="812800" indent="-8128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>
                <a:solidFill>
                  <a:schemeClr val="folHlink"/>
                </a:solidFill>
                <a:latin typeface="Century Gothic" panose="020B0502020202020204" pitchFamily="34" charset="0"/>
              </a:rPr>
              <a:t>2. Kaj je študiral v Parizu ?</a:t>
            </a:r>
          </a:p>
          <a:p>
            <a:pPr marL="812800" indent="-8128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>
                <a:latin typeface="Century Gothic" panose="020B0502020202020204" pitchFamily="34" charset="0"/>
              </a:rPr>
              <a:t>N)francoščino</a:t>
            </a:r>
          </a:p>
          <a:p>
            <a:pPr marL="812800" indent="-8128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>
                <a:latin typeface="Century Gothic" panose="020B0502020202020204" pitchFamily="34" charset="0"/>
              </a:rPr>
              <a:t>T) slavistiko</a:t>
            </a:r>
          </a:p>
          <a:p>
            <a:pPr marL="812800" indent="-8128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>
                <a:latin typeface="Century Gothic" panose="020B0502020202020204" pitchFamily="34" charset="0"/>
              </a:rPr>
              <a:t>M) pravo</a:t>
            </a:r>
          </a:p>
          <a:p>
            <a:pPr marL="812800" indent="-812800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400">
              <a:latin typeface="Century Gothic" panose="020B0502020202020204" pitchFamily="34" charset="0"/>
            </a:endParaRPr>
          </a:p>
          <a:p>
            <a:pPr marL="812800" indent="-8128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>
                <a:solidFill>
                  <a:schemeClr val="folHlink"/>
                </a:solidFill>
                <a:latin typeface="Century Gothic" panose="020B0502020202020204" pitchFamily="34" charset="0"/>
              </a:rPr>
              <a:t>3.Kam je bil izgnan med vojno?</a:t>
            </a:r>
          </a:p>
          <a:p>
            <a:pPr marL="812800" indent="-8128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>
                <a:latin typeface="Century Gothic" panose="020B0502020202020204" pitchFamily="34" charset="0"/>
              </a:rPr>
              <a:t>C) v Ameriko</a:t>
            </a:r>
          </a:p>
          <a:p>
            <a:pPr marL="812800" indent="-8128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>
                <a:latin typeface="Century Gothic" panose="020B0502020202020204" pitchFamily="34" charset="0"/>
              </a:rPr>
              <a:t>G)v Srbijo</a:t>
            </a:r>
          </a:p>
          <a:p>
            <a:pPr marL="812800" indent="-8128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>
                <a:latin typeface="Century Gothic" panose="020B0502020202020204" pitchFamily="34" charset="0"/>
              </a:rPr>
              <a:t>J) na Japonsko</a:t>
            </a:r>
          </a:p>
          <a:p>
            <a:pPr marL="812800" indent="-8128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>
                <a:latin typeface="Century Gothic" panose="020B0502020202020204" pitchFamily="34" charset="0"/>
              </a:rPr>
              <a:t> </a:t>
            </a:r>
          </a:p>
          <a:p>
            <a:pPr marL="812800" indent="-812800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400">
              <a:latin typeface="Century Gothic" panose="020B0502020202020204" pitchFamily="34" charset="0"/>
            </a:endParaRPr>
          </a:p>
          <a:p>
            <a:pPr marL="812800" indent="-812800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400">
              <a:latin typeface="Century Gothic" panose="020B0502020202020204" pitchFamily="34" charset="0"/>
            </a:endParaRPr>
          </a:p>
          <a:p>
            <a:pPr marL="812800" indent="-812800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400">
              <a:solidFill>
                <a:schemeClr val="folHlink"/>
              </a:solidFill>
              <a:latin typeface="Century Gothic" panose="020B0502020202020204" pitchFamily="34" charset="0"/>
            </a:endParaRPr>
          </a:p>
          <a:p>
            <a:pPr marL="812800" indent="-812800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1000">
              <a:solidFill>
                <a:schemeClr val="folHlink"/>
              </a:solidFill>
              <a:latin typeface="Century Gothic" panose="020B0502020202020204" pitchFamily="34" charset="0"/>
            </a:endParaRPr>
          </a:p>
          <a:p>
            <a:pPr marL="812800" indent="-812800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1000">
              <a:solidFill>
                <a:schemeClr val="folHlink"/>
              </a:solidFill>
              <a:latin typeface="Century Gothic" panose="020B0502020202020204" pitchFamily="34" charset="0"/>
            </a:endParaRPr>
          </a:p>
          <a:p>
            <a:pPr marL="812800" indent="-812800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700">
              <a:latin typeface="Century Gothic" panose="020B0502020202020204" pitchFamily="34" charset="0"/>
            </a:endParaRPr>
          </a:p>
          <a:p>
            <a:pPr marL="812800" indent="-812800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800"/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4F365B06-9587-4AAF-AE99-94131714F51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68838" y="188913"/>
            <a:ext cx="4475162" cy="60483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>
                <a:solidFill>
                  <a:schemeClr val="folHlink"/>
                </a:solidFill>
                <a:latin typeface="Century Gothic" panose="020B0502020202020204" pitchFamily="34" charset="0"/>
              </a:rPr>
              <a:t>4. Bil je urednik revije 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>
                <a:latin typeface="Century Gothic" panose="020B0502020202020204" pitchFamily="34" charset="0"/>
              </a:rPr>
              <a:t>O) Nova obzorja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>
                <a:latin typeface="Century Gothic" panose="020B0502020202020204" pitchFamily="34" charset="0"/>
              </a:rPr>
              <a:t>L)Ljubljanski zvon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>
                <a:latin typeface="Century Gothic" panose="020B0502020202020204" pitchFamily="34" charset="0"/>
              </a:rPr>
              <a:t>K)Naša sodobnost</a:t>
            </a:r>
            <a:endParaRPr lang="sl-SI" altLang="sl-SI" sz="240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>
                <a:solidFill>
                  <a:schemeClr val="folHlink"/>
                </a:solidFill>
              </a:rPr>
              <a:t>5.Kaj je opisoval v svojih delih?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/>
              <a:t>O)življenje najstnikov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/>
              <a:t>Š) njegova potovanja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/>
              <a:t>L)predvojno in povojno življenje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4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>
                <a:solidFill>
                  <a:schemeClr val="folHlink"/>
                </a:solidFill>
              </a:rPr>
              <a:t>6.Kje je umrl?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/>
              <a:t>E) v Kranju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/>
              <a:t>I) v Ljubljani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/>
              <a:t>V) v Slovenski Bistrici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4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>
                <a:solidFill>
                  <a:schemeClr val="folHlink"/>
                </a:solidFill>
              </a:rPr>
              <a:t>7. Katero izmed del ni njegovo?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/>
              <a:t>Č)Sovica Oka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/>
              <a:t>Ž) Gimnazijka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/>
              <a:t>S) Lukarji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52EAEB83-3EB0-489E-9565-16292F1D1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205038"/>
            <a:ext cx="8229600" cy="1209675"/>
          </a:xfrm>
        </p:spPr>
        <p:txBody>
          <a:bodyPr/>
          <a:lstStyle/>
          <a:p>
            <a:r>
              <a:rPr lang="sl-SI" altLang="sl-SI" sz="5400">
                <a:solidFill>
                  <a:srgbClr val="6600CC"/>
                </a:solidFill>
                <a:latin typeface="Century Gothic" panose="020B0502020202020204" pitchFamily="34" charset="0"/>
              </a:rPr>
              <a:t>REŠITEV </a:t>
            </a:r>
            <a:r>
              <a:rPr lang="sl-SI" altLang="sl-SI" sz="5400">
                <a:latin typeface="Century Gothic" panose="020B0502020202020204" pitchFamily="34" charset="0"/>
              </a:rPr>
              <a:t>: INGOLIČ</a:t>
            </a:r>
          </a:p>
        </p:txBody>
      </p:sp>
      <p:pic>
        <p:nvPicPr>
          <p:cNvPr id="70660" name="Picture 4">
            <a:extLst>
              <a:ext uri="{FF2B5EF4-FFF2-40B4-BE49-F238E27FC236}">
                <a16:creationId xmlns:a16="http://schemas.microsoft.com/office/drawing/2014/main" id="{C4AA56F2-7D3F-4C03-8F3D-EA350FE7A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213100"/>
            <a:ext cx="2371725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323B2E45-E9A8-4425-ADED-95719A9D3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5783C27-E00D-4FF2-A530-8340E1F4F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229600" cy="3582988"/>
          </a:xfrm>
        </p:spPr>
        <p:txBody>
          <a:bodyPr/>
          <a:lstStyle/>
          <a:p>
            <a:r>
              <a:rPr lang="sl-SI" altLang="sl-SI">
                <a:latin typeface="Century Gothic" panose="020B0502020202020204" pitchFamily="34" charset="0"/>
              </a:rPr>
              <a:t>5. januar 1907 (Spodnji Polskavi )</a:t>
            </a:r>
          </a:p>
          <a:p>
            <a:r>
              <a:rPr lang="sl-SI" altLang="sl-SI">
                <a:latin typeface="Century Gothic" panose="020B0502020202020204" pitchFamily="34" charset="0"/>
              </a:rPr>
              <a:t>obrtniško-kmečka družina</a:t>
            </a: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44976516-52EE-4BC0-9CD7-BEB2AC4E6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905125"/>
            <a:ext cx="4033837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34A2419-0BF3-42B5-83A6-439B48356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6600CC"/>
                </a:solidFill>
              </a:rPr>
              <a:t>ŠOLANJE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8B53E399-D0C4-40DC-B9B8-93E42000A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6553200" cy="3600450"/>
          </a:xfrm>
        </p:spPr>
        <p:txBody>
          <a:bodyPr/>
          <a:lstStyle/>
          <a:p>
            <a:r>
              <a:rPr lang="sl-SI" altLang="sl-SI" sz="2800">
                <a:latin typeface="Century Gothic" panose="020B0502020202020204" pitchFamily="34" charset="0"/>
              </a:rPr>
              <a:t>Osnovna šola v domačem kraju</a:t>
            </a:r>
          </a:p>
          <a:p>
            <a:r>
              <a:rPr lang="sl-SI" altLang="sl-SI" sz="2800">
                <a:latin typeface="Century Gothic" panose="020B0502020202020204" pitchFamily="34" charset="0"/>
              </a:rPr>
              <a:t>gimnazija v Mariboru </a:t>
            </a:r>
          </a:p>
          <a:p>
            <a:r>
              <a:rPr lang="sl-SI" altLang="sl-SI" sz="2800">
                <a:latin typeface="Century Gothic" panose="020B0502020202020204" pitchFamily="34" charset="0"/>
              </a:rPr>
              <a:t> nadaljevanje šolanja na realki</a:t>
            </a:r>
          </a:p>
          <a:p>
            <a:r>
              <a:rPr lang="sl-SI" altLang="sl-SI" sz="2800">
                <a:latin typeface="Century Gothic" panose="020B0502020202020204" pitchFamily="34" charset="0"/>
              </a:rPr>
              <a:t>študiranje  v Parizu (francoščina)</a:t>
            </a:r>
          </a:p>
          <a:p>
            <a:r>
              <a:rPr lang="sl-SI" altLang="sl-SI" sz="2800">
                <a:latin typeface="Century Gothic" panose="020B0502020202020204" pitchFamily="34" charset="0"/>
              </a:rPr>
              <a:t>slavistika na ljubljanski univerzi</a:t>
            </a:r>
          </a:p>
          <a:p>
            <a:r>
              <a:rPr lang="sl-SI" altLang="sl-SI" sz="2800">
                <a:latin typeface="Century Gothic" panose="020B0502020202020204" pitchFamily="34" charset="0"/>
              </a:rPr>
              <a:t> diplomiral 1931</a:t>
            </a:r>
          </a:p>
        </p:txBody>
      </p:sp>
      <p:pic>
        <p:nvPicPr>
          <p:cNvPr id="61444" name="Picture 4">
            <a:extLst>
              <a:ext uri="{FF2B5EF4-FFF2-40B4-BE49-F238E27FC236}">
                <a16:creationId xmlns:a16="http://schemas.microsoft.com/office/drawing/2014/main" id="{4E359875-DD59-403B-8766-046035D0C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412875"/>
            <a:ext cx="2047875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5" name="Picture 5">
            <a:extLst>
              <a:ext uri="{FF2B5EF4-FFF2-40B4-BE49-F238E27FC236}">
                <a16:creationId xmlns:a16="http://schemas.microsoft.com/office/drawing/2014/main" id="{F6BD431C-9218-40BF-ABC1-354D9A0EF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652963"/>
            <a:ext cx="2795587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>
            <a:extLst>
              <a:ext uri="{FF2B5EF4-FFF2-40B4-BE49-F238E27FC236}">
                <a16:creationId xmlns:a16="http://schemas.microsoft.com/office/drawing/2014/main" id="{28E528C7-AFBC-4F9D-A890-E39327C4468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549275"/>
            <a:ext cx="5194300" cy="5761038"/>
          </a:xfrm>
        </p:spPr>
        <p:txBody>
          <a:bodyPr/>
          <a:lstStyle/>
          <a:p>
            <a:r>
              <a:rPr lang="sl-SI" altLang="sl-SI" sz="2800">
                <a:latin typeface="Century Gothic" panose="020B0502020202020204" pitchFamily="34" charset="0"/>
              </a:rPr>
              <a:t>profesor slovenščine in francoščine (1932- 1941)</a:t>
            </a:r>
          </a:p>
          <a:p>
            <a:r>
              <a:rPr lang="sl-SI" altLang="sl-SI" sz="2800">
                <a:latin typeface="Century Gothic" panose="020B0502020202020204" pitchFamily="34" charset="0"/>
              </a:rPr>
              <a:t>izgnan v Srbijo( 4 leta)</a:t>
            </a:r>
          </a:p>
          <a:p>
            <a:r>
              <a:rPr lang="sl-SI" altLang="sl-SI" sz="2800">
                <a:latin typeface="Century Gothic" panose="020B0502020202020204" pitchFamily="34" charset="0"/>
              </a:rPr>
              <a:t>poučeval v gimnaziji na Ptuju, Mariboru</a:t>
            </a:r>
          </a:p>
          <a:p>
            <a:r>
              <a:rPr lang="sl-SI" altLang="sl-SI" sz="2800">
                <a:latin typeface="Century Gothic" panose="020B0502020202020204" pitchFamily="34" charset="0"/>
              </a:rPr>
              <a:t>ustalitev  v Ljubljani (1955)</a:t>
            </a:r>
          </a:p>
          <a:p>
            <a:r>
              <a:rPr lang="sl-SI" altLang="sl-SI" sz="2800">
                <a:latin typeface="Century Gothic" panose="020B0502020202020204" pitchFamily="34" charset="0"/>
              </a:rPr>
              <a:t>upokojitev (1965)</a:t>
            </a:r>
          </a:p>
          <a:p>
            <a:r>
              <a:rPr lang="sl-SI" altLang="sl-SI" sz="2800">
                <a:latin typeface="Century Gothic" panose="020B0502020202020204" pitchFamily="34" charset="0"/>
              </a:rPr>
              <a:t>urednik revije Nova obzorja </a:t>
            </a:r>
          </a:p>
          <a:p>
            <a:r>
              <a:rPr lang="sl-SI" altLang="sl-SI" sz="2800">
                <a:latin typeface="Century Gothic" panose="020B0502020202020204" pitchFamily="34" charset="0"/>
              </a:rPr>
              <a:t>član SAZU-ja (1981)</a:t>
            </a:r>
          </a:p>
        </p:txBody>
      </p:sp>
      <p:pic>
        <p:nvPicPr>
          <p:cNvPr id="64516" name="Picture 4">
            <a:extLst>
              <a:ext uri="{FF2B5EF4-FFF2-40B4-BE49-F238E27FC236}">
                <a16:creationId xmlns:a16="http://schemas.microsoft.com/office/drawing/2014/main" id="{63177901-AB38-404B-BA9F-4A4A54611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781300"/>
            <a:ext cx="2751137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>
            <a:extLst>
              <a:ext uri="{FF2B5EF4-FFF2-40B4-BE49-F238E27FC236}">
                <a16:creationId xmlns:a16="http://schemas.microsoft.com/office/drawing/2014/main" id="{93EE2448-487B-4BB6-A884-8EB9C678027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4038600" cy="5797550"/>
          </a:xfrm>
        </p:spPr>
        <p:txBody>
          <a:bodyPr/>
          <a:lstStyle/>
          <a:p>
            <a:r>
              <a:rPr lang="sl-SI" altLang="sl-SI" sz="2800">
                <a:latin typeface="Century Gothic" panose="020B0502020202020204" pitchFamily="34" charset="0"/>
              </a:rPr>
              <a:t>pisal že v dijaških letih 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800">
              <a:latin typeface="Century Gothic" panose="020B0502020202020204" pitchFamily="34" charset="0"/>
            </a:endParaRPr>
          </a:p>
          <a:p>
            <a:r>
              <a:rPr lang="sl-SI" altLang="sl-SI" sz="2800">
                <a:latin typeface="Century Gothic" panose="020B0502020202020204" pitchFamily="34" charset="0"/>
              </a:rPr>
              <a:t>dela objavljena v: 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sl-SI" altLang="sl-SI" sz="2800">
                <a:latin typeface="Century Gothic" panose="020B0502020202020204" pitchFamily="34" charset="0"/>
              </a:rPr>
              <a:t>Ljubljanskem zvonu, 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sl-SI" altLang="sl-SI" sz="2800">
                <a:latin typeface="Century Gothic" panose="020B0502020202020204" pitchFamily="34" charset="0"/>
              </a:rPr>
              <a:t>Grudi,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sl-SI" altLang="sl-SI" sz="2800">
                <a:latin typeface="Century Gothic" panose="020B0502020202020204" pitchFamily="34" charset="0"/>
              </a:rPr>
              <a:t>Prijatelju, 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sl-SI" altLang="sl-SI" sz="2800">
                <a:latin typeface="Century Gothic" panose="020B0502020202020204" pitchFamily="34" charset="0"/>
              </a:rPr>
              <a:t>Razorih,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sl-SI" altLang="sl-SI" sz="2800">
                <a:latin typeface="Century Gothic" panose="020B0502020202020204" pitchFamily="34" charset="0"/>
              </a:rPr>
              <a:t>Obzorjih, 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sl-SI" altLang="sl-SI" sz="2800">
                <a:latin typeface="Century Gothic" panose="020B0502020202020204" pitchFamily="34" charset="0"/>
              </a:rPr>
              <a:t>Novih obzorjih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sl-SI" altLang="sl-SI" sz="2800">
                <a:latin typeface="Century Gothic" panose="020B0502020202020204" pitchFamily="34" charset="0"/>
              </a:rPr>
              <a:t>Naši sodobnosti</a:t>
            </a:r>
          </a:p>
        </p:txBody>
      </p:sp>
      <p:pic>
        <p:nvPicPr>
          <p:cNvPr id="62468" name="Picture 4">
            <a:extLst>
              <a:ext uri="{FF2B5EF4-FFF2-40B4-BE49-F238E27FC236}">
                <a16:creationId xmlns:a16="http://schemas.microsoft.com/office/drawing/2014/main" id="{CE12178F-8952-4BDD-A423-EAFF0ECF4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573463"/>
            <a:ext cx="1905000" cy="31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9" name="Picture 5">
            <a:extLst>
              <a:ext uri="{FF2B5EF4-FFF2-40B4-BE49-F238E27FC236}">
                <a16:creationId xmlns:a16="http://schemas.microsoft.com/office/drawing/2014/main" id="{8D61106E-6994-46AF-AEC7-8C17BB1B0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513"/>
            <a:ext cx="1887538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0" name="Picture 6">
            <a:extLst>
              <a:ext uri="{FF2B5EF4-FFF2-40B4-BE49-F238E27FC236}">
                <a16:creationId xmlns:a16="http://schemas.microsoft.com/office/drawing/2014/main" id="{0834D19A-F98F-423F-81C7-8FAA8CBD5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88913"/>
            <a:ext cx="20955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>
            <a:extLst>
              <a:ext uri="{FF2B5EF4-FFF2-40B4-BE49-F238E27FC236}">
                <a16:creationId xmlns:a16="http://schemas.microsoft.com/office/drawing/2014/main" id="{FDEAD974-B8A1-4898-B37E-571E459E4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4530725"/>
          </a:xfrm>
        </p:spPr>
        <p:txBody>
          <a:bodyPr/>
          <a:lstStyle/>
          <a:p>
            <a:r>
              <a:rPr lang="sl-SI" altLang="sl-SI">
                <a:latin typeface="Century Gothic" panose="020B0502020202020204" pitchFamily="34" charset="0"/>
              </a:rPr>
              <a:t>Pisal: romane, povesti, novele, drame in mladinske spise </a:t>
            </a:r>
          </a:p>
          <a:p>
            <a:r>
              <a:rPr lang="sl-SI" altLang="sl-SI">
                <a:latin typeface="Century Gothic" panose="020B0502020202020204" pitchFamily="34" charset="0"/>
              </a:rPr>
              <a:t>opus je izjemno obsežen</a:t>
            </a:r>
          </a:p>
          <a:p>
            <a:r>
              <a:rPr lang="sl-SI" altLang="sl-SI">
                <a:latin typeface="Century Gothic" panose="020B0502020202020204" pitchFamily="34" charset="0"/>
              </a:rPr>
              <a:t>uveljavljen realist</a:t>
            </a:r>
          </a:p>
          <a:p>
            <a:r>
              <a:rPr lang="sl-SI" altLang="sl-SI">
                <a:latin typeface="Century Gothic" panose="020B0502020202020204" pitchFamily="34" charset="0"/>
              </a:rPr>
              <a:t>pisal v socialno realističnem slogu </a:t>
            </a:r>
          </a:p>
          <a:p>
            <a:r>
              <a:rPr lang="sl-SI" altLang="sl-SI">
                <a:latin typeface="Century Gothic" panose="020B0502020202020204" pitchFamily="34" charset="0"/>
              </a:rPr>
              <a:t> pripovedne tehnike modernega romana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9BA5E2AD-2E19-4689-8DD1-A43017C57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2843FC8-6039-4607-B64C-1BBBE42AB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5975350" cy="4530725"/>
          </a:xfrm>
        </p:spPr>
        <p:txBody>
          <a:bodyPr/>
          <a:lstStyle/>
          <a:p>
            <a:r>
              <a:rPr lang="sl-SI" altLang="sl-SI"/>
              <a:t>umrl 11. marec 1992 (Ljubljana)</a:t>
            </a:r>
          </a:p>
          <a:p>
            <a:r>
              <a:rPr lang="sl-SI" altLang="sl-SI"/>
              <a:t> pokopan v Slovenski Bistrici.</a:t>
            </a:r>
          </a:p>
        </p:txBody>
      </p:sp>
      <p:pic>
        <p:nvPicPr>
          <p:cNvPr id="67588" name="Picture 4">
            <a:extLst>
              <a:ext uri="{FF2B5EF4-FFF2-40B4-BE49-F238E27FC236}">
                <a16:creationId xmlns:a16="http://schemas.microsoft.com/office/drawing/2014/main" id="{CBE7A6A9-9BFF-4932-8C20-50A5ECF99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628775"/>
            <a:ext cx="2371725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B6F286D-AD12-47AB-8F00-C579C5F08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400" b="1">
                <a:solidFill>
                  <a:srgbClr val="6600CC"/>
                </a:solidFill>
                <a:latin typeface="Century Gothic" panose="020B0502020202020204" pitchFamily="34" charset="0"/>
              </a:rPr>
              <a:t>Tematika njegovih del</a:t>
            </a:r>
            <a:br>
              <a:rPr lang="sl-SI" altLang="sl-SI" sz="3400" b="1">
                <a:solidFill>
                  <a:srgbClr val="6600CC"/>
                </a:solidFill>
                <a:latin typeface="Century Gothic" panose="020B0502020202020204" pitchFamily="34" charset="0"/>
              </a:rPr>
            </a:br>
            <a:endParaRPr lang="sl-SI" altLang="sl-SI" sz="3400" b="1">
              <a:solidFill>
                <a:srgbClr val="6600CC"/>
              </a:solidFill>
              <a:latin typeface="Century Gothic" panose="020B0502020202020204" pitchFamily="34" charset="0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B66CC5CA-CF73-49DD-92EF-1F0AA2096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530725"/>
          </a:xfrm>
        </p:spPr>
        <p:txBody>
          <a:bodyPr/>
          <a:lstStyle/>
          <a:p>
            <a:r>
              <a:rPr lang="sl-SI" altLang="sl-SI" sz="2800">
                <a:latin typeface="Century Gothic" panose="020B0502020202020204" pitchFamily="34" charset="0"/>
              </a:rPr>
              <a:t>predvojno in povojno življenje na Štajerskem</a:t>
            </a:r>
          </a:p>
          <a:p>
            <a:r>
              <a:rPr lang="sl-SI" altLang="sl-SI" sz="2800">
                <a:latin typeface="Century Gothic" panose="020B0502020202020204" pitchFamily="34" charset="0"/>
              </a:rPr>
              <a:t>izkušnje iz resničnega življenja</a:t>
            </a:r>
          </a:p>
          <a:p>
            <a:r>
              <a:rPr lang="sl-SI" altLang="sl-SI" sz="2800">
                <a:latin typeface="Century Gothic" panose="020B0502020202020204" pitchFamily="34" charset="0"/>
              </a:rPr>
              <a:t>široko zajel življenje slovenskega ljudstva</a:t>
            </a:r>
          </a:p>
          <a:p>
            <a:r>
              <a:rPr lang="sl-SI" altLang="sl-SI" sz="2800">
                <a:latin typeface="Century Gothic" panose="020B0502020202020204" pitchFamily="34" charset="0"/>
              </a:rPr>
              <a:t>delo prikazuje ljudstvo:</a:t>
            </a:r>
          </a:p>
          <a:p>
            <a:r>
              <a:rPr lang="sl-SI" altLang="sl-SI" sz="2800">
                <a:latin typeface="Century Gothic" panose="020B0502020202020204" pitchFamily="34" charset="0"/>
              </a:rPr>
              <a:t>Delavce, obrtnike, splavarje, </a:t>
            </a:r>
          </a:p>
          <a:p>
            <a:r>
              <a:rPr lang="sl-SI" altLang="sl-SI" sz="2800">
                <a:latin typeface="Century Gothic" panose="020B0502020202020204" pitchFamily="34" charset="0"/>
              </a:rPr>
              <a:t>slovenske izgnance </a:t>
            </a:r>
          </a:p>
          <a:p>
            <a:r>
              <a:rPr lang="sl-SI" altLang="sl-SI" sz="2800">
                <a:latin typeface="Century Gothic" panose="020B0502020202020204" pitchFamily="34" charset="0"/>
              </a:rPr>
              <a:t> izseljence</a:t>
            </a:r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id="{2CF39793-D99E-4FCF-B0CD-3DF9BEF73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716338"/>
            <a:ext cx="4716462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B9D4B688-AB5F-4B9C-945C-1BCDE4D9C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sl-SI" altLang="sl-SI" sz="3400" b="1">
                <a:solidFill>
                  <a:srgbClr val="6600CC"/>
                </a:solidFill>
              </a:rPr>
              <a:t>Mladinska dela</a:t>
            </a:r>
            <a:br>
              <a:rPr lang="sl-SI" altLang="sl-SI" sz="3400" b="1">
                <a:solidFill>
                  <a:srgbClr val="6600CC"/>
                </a:solidFill>
              </a:rPr>
            </a:br>
            <a:endParaRPr lang="sl-SI" altLang="sl-SI" sz="3400" b="1">
              <a:solidFill>
                <a:srgbClr val="6600CC"/>
              </a:solidFill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B2DB2D0-313B-4906-B195-96A8C9334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7405688" cy="54006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000">
                <a:solidFill>
                  <a:schemeClr val="folHlink"/>
                </a:solidFill>
                <a:latin typeface="Century Gothic" panose="020B0502020202020204" pitchFamily="34" charset="0"/>
              </a:rPr>
              <a:t>Pripovedna dela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000">
              <a:solidFill>
                <a:schemeClr val="folHlink"/>
              </a:solidFill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400" i="1">
                <a:latin typeface="Century Gothic" panose="020B0502020202020204" pitchFamily="34" charset="0"/>
              </a:rPr>
              <a:t>Deček z dvema imenoma</a:t>
            </a:r>
            <a:r>
              <a:rPr lang="sl-SI" altLang="sl-SI" sz="2400"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sl-SI" altLang="sl-SI" sz="2400" i="1">
                <a:latin typeface="Century Gothic" panose="020B0502020202020204" pitchFamily="34" charset="0"/>
              </a:rPr>
              <a:t>Tvegana pot</a:t>
            </a:r>
            <a:r>
              <a:rPr lang="sl-SI" altLang="sl-SI" sz="2400"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sl-SI" altLang="sl-SI" sz="2400" i="1">
                <a:latin typeface="Century Gothic" panose="020B0502020202020204" pitchFamily="34" charset="0"/>
              </a:rPr>
              <a:t>Tajno društvo PGC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latin typeface="Century Gothic" panose="020B0502020202020204" pitchFamily="34" charset="0"/>
              </a:rPr>
              <a:t> </a:t>
            </a:r>
            <a:r>
              <a:rPr lang="sl-SI" altLang="sl-SI" sz="2400" i="1">
                <a:latin typeface="Century Gothic" panose="020B0502020202020204" pitchFamily="34" charset="0"/>
              </a:rPr>
              <a:t>Mladost na stopnicah</a:t>
            </a:r>
          </a:p>
          <a:p>
            <a:pPr>
              <a:lnSpc>
                <a:spcPct val="80000"/>
              </a:lnSpc>
            </a:pPr>
            <a:r>
              <a:rPr lang="sl-SI" altLang="sl-SI" sz="2400" i="1">
                <a:latin typeface="Century Gothic" panose="020B0502020202020204" pitchFamily="34" charset="0"/>
              </a:rPr>
              <a:t> Gimnazijka</a:t>
            </a:r>
          </a:p>
          <a:p>
            <a:pPr>
              <a:lnSpc>
                <a:spcPct val="80000"/>
              </a:lnSpc>
            </a:pPr>
            <a:r>
              <a:rPr lang="sl-SI" altLang="sl-SI" sz="2400" i="1">
                <a:latin typeface="Century Gothic" panose="020B0502020202020204" pitchFamily="34" charset="0"/>
              </a:rPr>
              <a:t>Deklica iz Chicaga</a:t>
            </a:r>
            <a:r>
              <a:rPr lang="sl-SI" altLang="sl-SI" sz="2400"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sl-SI" altLang="sl-SI" sz="2400" i="1">
                <a:latin typeface="Century Gothic" panose="020B0502020202020204" pitchFamily="34" charset="0"/>
              </a:rPr>
              <a:t>Ptiček brez kljunčka</a:t>
            </a:r>
            <a:endParaRPr lang="sl-SI" altLang="sl-SI" sz="240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400" i="1">
                <a:latin typeface="Century Gothic" panose="020B0502020202020204" pitchFamily="34" charset="0"/>
              </a:rPr>
              <a:t>Bila sem izgnanka</a:t>
            </a:r>
            <a:r>
              <a:rPr lang="sl-SI" altLang="sl-SI" sz="2400"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400">
              <a:solidFill>
                <a:schemeClr val="folHlink"/>
              </a:solidFill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>
                <a:solidFill>
                  <a:schemeClr val="folHlink"/>
                </a:solidFill>
                <a:latin typeface="Century Gothic" panose="020B0502020202020204" pitchFamily="34" charset="0"/>
              </a:rPr>
              <a:t>Potopisi</a:t>
            </a:r>
          </a:p>
          <a:p>
            <a:pPr>
              <a:lnSpc>
                <a:spcPct val="80000"/>
              </a:lnSpc>
            </a:pPr>
            <a:r>
              <a:rPr lang="sl-SI" altLang="sl-SI" sz="2400" i="1">
                <a:latin typeface="Century Gothic" panose="020B0502020202020204" pitchFamily="34" charset="0"/>
              </a:rPr>
              <a:t>Diamanti, ribe in samovar</a:t>
            </a:r>
            <a:r>
              <a:rPr lang="sl-SI" altLang="sl-SI" sz="2400">
                <a:latin typeface="Century Gothic" panose="020B0502020202020204" pitchFamily="34" charset="0"/>
              </a:rPr>
              <a:t>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400">
              <a:solidFill>
                <a:schemeClr val="folHlink"/>
              </a:solidFill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>
                <a:solidFill>
                  <a:schemeClr val="folHlink"/>
                </a:solidFill>
                <a:latin typeface="Century Gothic" panose="020B0502020202020204" pitchFamily="34" charset="0"/>
              </a:rPr>
              <a:t>Drame</a:t>
            </a:r>
          </a:p>
          <a:p>
            <a:pPr>
              <a:lnSpc>
                <a:spcPct val="80000"/>
              </a:lnSpc>
            </a:pPr>
            <a:r>
              <a:rPr lang="sl-SI" altLang="sl-SI" sz="2400" i="1">
                <a:latin typeface="Century Gothic" panose="020B0502020202020204" pitchFamily="34" charset="0"/>
              </a:rPr>
              <a:t>Sirote</a:t>
            </a:r>
            <a:endParaRPr lang="sl-SI" altLang="sl-SI" sz="2400">
              <a:latin typeface="Century Gothic" panose="020B0502020202020204" pitchFamily="34" charset="0"/>
            </a:endParaRPr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19F62C2D-1EEE-421B-9B35-BDDA53CE7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149725"/>
            <a:ext cx="2122488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5">
            <a:extLst>
              <a:ext uri="{FF2B5EF4-FFF2-40B4-BE49-F238E27FC236}">
                <a16:creationId xmlns:a16="http://schemas.microsoft.com/office/drawing/2014/main" id="{246B5CD9-2843-42BA-8E0A-FE7EBADBF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49275"/>
            <a:ext cx="2003425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4" name="Picture 6">
            <a:extLst>
              <a:ext uri="{FF2B5EF4-FFF2-40B4-BE49-F238E27FC236}">
                <a16:creationId xmlns:a16="http://schemas.microsoft.com/office/drawing/2014/main" id="{7ED39977-D074-46B1-955E-A1B67FC8F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73238"/>
            <a:ext cx="19939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odni znak">
  <a:themeElements>
    <a:clrScheme name="Vodni zna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Vodni zna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odni zna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ni zna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ni zna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ni zna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ni zna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ni zna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ni zna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ni zna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ni zna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408</Words>
  <Application>Microsoft Office PowerPoint</Application>
  <PresentationFormat>On-screen Show (4:3)</PresentationFormat>
  <Paragraphs>124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</vt:lpstr>
      <vt:lpstr>Vodni znak</vt:lpstr>
      <vt:lpstr>Anton Ingolič </vt:lpstr>
      <vt:lpstr>PowerPoint Presentation</vt:lpstr>
      <vt:lpstr>ŠOLANJE</vt:lpstr>
      <vt:lpstr>PowerPoint Presentation</vt:lpstr>
      <vt:lpstr>PowerPoint Presentation</vt:lpstr>
      <vt:lpstr>PowerPoint Presentation</vt:lpstr>
      <vt:lpstr>PowerPoint Presentation</vt:lpstr>
      <vt:lpstr>Tematika njegovih del </vt:lpstr>
      <vt:lpstr>Mladinska dela </vt:lpstr>
      <vt:lpstr>Dela za odrasle </vt:lpstr>
      <vt:lpstr>PowerPoint Presentation</vt:lpstr>
      <vt:lpstr>REŠITEV : INGOLIČ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2019-06-03T09:08:16Z</dcterms:created>
  <dcterms:modified xsi:type="dcterms:W3CDTF">2019-06-03T09:08:16Z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