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onstantia" panose="02030602050306030303" pitchFamily="18"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onstantia" panose="02030602050306030303" pitchFamily="18"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onstantia" panose="02030602050306030303" pitchFamily="18"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onstantia" panose="02030602050306030303" pitchFamily="18"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onstantia" panose="02030602050306030303"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Constantia" panose="02030602050306030303"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Constantia" panose="02030602050306030303"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Constantia" panose="02030602050306030303"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Constantia" panose="02030602050306030303"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065" autoAdjust="0"/>
    <p:restoredTop sz="93628" autoAdjust="0"/>
  </p:normalViewPr>
  <p:slideViewPr>
    <p:cSldViewPr>
      <p:cViewPr varScale="1">
        <p:scale>
          <a:sx n="95" d="100"/>
          <a:sy n="95" d="100"/>
        </p:scale>
        <p:origin x="78" y="3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grada glave 1">
            <a:extLst>
              <a:ext uri="{FF2B5EF4-FFF2-40B4-BE49-F238E27FC236}">
                <a16:creationId xmlns:a16="http://schemas.microsoft.com/office/drawing/2014/main" id="{A63D0491-DB1A-44A3-AC68-68E8ADD4D4C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Ograda datuma 2">
            <a:extLst>
              <a:ext uri="{FF2B5EF4-FFF2-40B4-BE49-F238E27FC236}">
                <a16:creationId xmlns:a16="http://schemas.microsoft.com/office/drawing/2014/main" id="{FF2EF50D-F7E3-48E6-84A0-6936C6BDBFFE}"/>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97D40B4-3A25-485F-89F9-72E88ECD057D}" type="datetimeFigureOut">
              <a:rPr lang="en-US"/>
              <a:pPr>
                <a:defRPr/>
              </a:pPr>
              <a:t>6/3/2019</a:t>
            </a:fld>
            <a:endParaRPr lang="en-US"/>
          </a:p>
        </p:txBody>
      </p:sp>
      <p:sp>
        <p:nvSpPr>
          <p:cNvPr id="4" name="Ograda stranske slike 3">
            <a:extLst>
              <a:ext uri="{FF2B5EF4-FFF2-40B4-BE49-F238E27FC236}">
                <a16:creationId xmlns:a16="http://schemas.microsoft.com/office/drawing/2014/main" id="{992EBBD3-2AAF-4D01-81B1-4FD3BDF42ECE}"/>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Ograda opomb 4">
            <a:extLst>
              <a:ext uri="{FF2B5EF4-FFF2-40B4-BE49-F238E27FC236}">
                <a16:creationId xmlns:a16="http://schemas.microsoft.com/office/drawing/2014/main" id="{C292F54B-7FB6-44B4-BC54-F037530B14A5}"/>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l-SI" noProof="0"/>
              <a:t>Uredite sloge besedila matrice</a:t>
            </a:r>
          </a:p>
          <a:p>
            <a:pPr lvl="1"/>
            <a:r>
              <a:rPr lang="sl-SI" noProof="0"/>
              <a:t>Druga raven</a:t>
            </a:r>
          </a:p>
          <a:p>
            <a:pPr lvl="2"/>
            <a:r>
              <a:rPr lang="sl-SI" noProof="0"/>
              <a:t>Tretja raven</a:t>
            </a:r>
          </a:p>
          <a:p>
            <a:pPr lvl="3"/>
            <a:r>
              <a:rPr lang="sl-SI" noProof="0"/>
              <a:t>Četrta raven</a:t>
            </a:r>
          </a:p>
          <a:p>
            <a:pPr lvl="4"/>
            <a:r>
              <a:rPr lang="sl-SI" noProof="0"/>
              <a:t>Peta raven</a:t>
            </a:r>
            <a:endParaRPr lang="en-US" noProof="0"/>
          </a:p>
        </p:txBody>
      </p:sp>
      <p:sp>
        <p:nvSpPr>
          <p:cNvPr id="6" name="Ograda noge 5">
            <a:extLst>
              <a:ext uri="{FF2B5EF4-FFF2-40B4-BE49-F238E27FC236}">
                <a16:creationId xmlns:a16="http://schemas.microsoft.com/office/drawing/2014/main" id="{9B67BD71-2014-4A2E-88C9-3CC298E9E52D}"/>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Ograda številke diapozitiva 6">
            <a:extLst>
              <a:ext uri="{FF2B5EF4-FFF2-40B4-BE49-F238E27FC236}">
                <a16:creationId xmlns:a16="http://schemas.microsoft.com/office/drawing/2014/main" id="{2A7B6D1E-3ED4-4E28-8667-36DAF4EF6CB8}"/>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FDAD3B16-2384-4E0D-8687-01749B0575AC}" type="slidenum">
              <a:rPr lang="en-US" altLang="sl-SI"/>
              <a:pPr/>
              <a:t>‹#›</a:t>
            </a:fld>
            <a:endParaRPr lang="en-US" altLang="sl-SI"/>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cxnSp>
        <p:nvCxnSpPr>
          <p:cNvPr id="4" name="Raven povezovalnik 3">
            <a:extLst>
              <a:ext uri="{FF2B5EF4-FFF2-40B4-BE49-F238E27FC236}">
                <a16:creationId xmlns:a16="http://schemas.microsoft.com/office/drawing/2014/main" id="{1BDB6F15-E6CA-48F1-917A-4E61ECF6048C}"/>
              </a:ext>
            </a:extLst>
          </p:cNvPr>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Raven povezovalnik 4">
            <a:extLst>
              <a:ext uri="{FF2B5EF4-FFF2-40B4-BE49-F238E27FC236}">
                <a16:creationId xmlns:a16="http://schemas.microsoft.com/office/drawing/2014/main" id="{59583A02-D222-4860-A7D0-A403380939DF}"/>
              </a:ext>
            </a:extLst>
          </p:cNvPr>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Elipsa 5">
            <a:extLst>
              <a:ext uri="{FF2B5EF4-FFF2-40B4-BE49-F238E27FC236}">
                <a16:creationId xmlns:a16="http://schemas.microsoft.com/office/drawing/2014/main" id="{2460B7D6-EB85-4176-8D21-C161069D882A}"/>
              </a:ext>
            </a:extLst>
          </p:cNvPr>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9" name="Podnaslov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sl-SI"/>
              <a:t>Uredite slog podnaslova matrice</a:t>
            </a:r>
            <a:endParaRPr lang="en-US"/>
          </a:p>
        </p:txBody>
      </p:sp>
      <p:sp>
        <p:nvSpPr>
          <p:cNvPr id="28" name="Naslov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sl-SI"/>
              <a:t>Uredite slog naslova matrice</a:t>
            </a:r>
            <a:endParaRPr lang="en-US"/>
          </a:p>
        </p:txBody>
      </p:sp>
      <p:sp>
        <p:nvSpPr>
          <p:cNvPr id="7" name="Ograda datuma 14">
            <a:extLst>
              <a:ext uri="{FF2B5EF4-FFF2-40B4-BE49-F238E27FC236}">
                <a16:creationId xmlns:a16="http://schemas.microsoft.com/office/drawing/2014/main" id="{7FA04EA7-006A-4B57-A218-05BFA6BF86F3}"/>
              </a:ext>
            </a:extLst>
          </p:cNvPr>
          <p:cNvSpPr>
            <a:spLocks noGrp="1"/>
          </p:cNvSpPr>
          <p:nvPr>
            <p:ph type="dt" sz="half" idx="10"/>
          </p:nvPr>
        </p:nvSpPr>
        <p:spPr/>
        <p:txBody>
          <a:bodyPr/>
          <a:lstStyle>
            <a:lvl1pPr>
              <a:defRPr/>
            </a:lvl1pPr>
          </a:lstStyle>
          <a:p>
            <a:pPr>
              <a:defRPr/>
            </a:pPr>
            <a:fld id="{4AC64567-6B60-49BC-8103-21E36609242A}" type="datetimeFigureOut">
              <a:rPr lang="en-US"/>
              <a:pPr>
                <a:defRPr/>
              </a:pPr>
              <a:t>6/3/2019</a:t>
            </a:fld>
            <a:endParaRPr lang="en-US" dirty="0"/>
          </a:p>
        </p:txBody>
      </p:sp>
      <p:sp>
        <p:nvSpPr>
          <p:cNvPr id="8" name="Ograda številke diapozitiva 15">
            <a:extLst>
              <a:ext uri="{FF2B5EF4-FFF2-40B4-BE49-F238E27FC236}">
                <a16:creationId xmlns:a16="http://schemas.microsoft.com/office/drawing/2014/main" id="{6EFDFFF6-EB12-4CDE-AA73-FB703AED8080}"/>
              </a:ext>
            </a:extLst>
          </p:cNvPr>
          <p:cNvSpPr>
            <a:spLocks noGrp="1"/>
          </p:cNvSpPr>
          <p:nvPr>
            <p:ph type="sldNum" sz="quarter" idx="11"/>
          </p:nvPr>
        </p:nvSpPr>
        <p:spPr/>
        <p:txBody>
          <a:bodyPr/>
          <a:lstStyle>
            <a:lvl1pPr>
              <a:defRPr/>
            </a:lvl1pPr>
          </a:lstStyle>
          <a:p>
            <a:fld id="{16D29207-7632-42FE-8944-9334E6EFF6DD}" type="slidenum">
              <a:rPr lang="en-US" altLang="sl-SI"/>
              <a:pPr/>
              <a:t>‹#›</a:t>
            </a:fld>
            <a:endParaRPr lang="en-US" altLang="sl-SI"/>
          </a:p>
        </p:txBody>
      </p:sp>
      <p:sp>
        <p:nvSpPr>
          <p:cNvPr id="10" name="Ograda noge 16">
            <a:extLst>
              <a:ext uri="{FF2B5EF4-FFF2-40B4-BE49-F238E27FC236}">
                <a16:creationId xmlns:a16="http://schemas.microsoft.com/office/drawing/2014/main" id="{897C53F7-C768-408B-8502-7721C3EE153D}"/>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568071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endParaRPr lang="en-US"/>
          </a:p>
        </p:txBody>
      </p:sp>
      <p:sp>
        <p:nvSpPr>
          <p:cNvPr id="3" name="Ograd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23">
            <a:extLst>
              <a:ext uri="{FF2B5EF4-FFF2-40B4-BE49-F238E27FC236}">
                <a16:creationId xmlns:a16="http://schemas.microsoft.com/office/drawing/2014/main" id="{534402EA-9005-4D99-81FC-0CEEF962D736}"/>
              </a:ext>
            </a:extLst>
          </p:cNvPr>
          <p:cNvSpPr>
            <a:spLocks noGrp="1"/>
          </p:cNvSpPr>
          <p:nvPr>
            <p:ph type="dt" sz="half" idx="10"/>
          </p:nvPr>
        </p:nvSpPr>
        <p:spPr/>
        <p:txBody>
          <a:bodyPr/>
          <a:lstStyle>
            <a:lvl1pPr>
              <a:defRPr/>
            </a:lvl1pPr>
          </a:lstStyle>
          <a:p>
            <a:pPr>
              <a:defRPr/>
            </a:pPr>
            <a:fld id="{455ECA6A-93B0-4ACB-95F3-B80E075937A5}" type="datetimeFigureOut">
              <a:rPr lang="en-US"/>
              <a:pPr>
                <a:defRPr/>
              </a:pPr>
              <a:t>6/3/2019</a:t>
            </a:fld>
            <a:endParaRPr lang="en-US" dirty="0"/>
          </a:p>
        </p:txBody>
      </p:sp>
      <p:sp>
        <p:nvSpPr>
          <p:cNvPr id="5" name="Ograda noge 9">
            <a:extLst>
              <a:ext uri="{FF2B5EF4-FFF2-40B4-BE49-F238E27FC236}">
                <a16:creationId xmlns:a16="http://schemas.microsoft.com/office/drawing/2014/main" id="{9BB3852D-F3C6-4286-A8DA-9CDAC636F7BC}"/>
              </a:ext>
            </a:extLst>
          </p:cNvPr>
          <p:cNvSpPr>
            <a:spLocks noGrp="1"/>
          </p:cNvSpPr>
          <p:nvPr>
            <p:ph type="ftr" sz="quarter" idx="11"/>
          </p:nvPr>
        </p:nvSpPr>
        <p:spPr/>
        <p:txBody>
          <a:bodyPr/>
          <a:lstStyle>
            <a:lvl1pPr>
              <a:defRPr/>
            </a:lvl1pPr>
          </a:lstStyle>
          <a:p>
            <a:pPr>
              <a:defRPr/>
            </a:pPr>
            <a:endParaRPr lang="en-US"/>
          </a:p>
        </p:txBody>
      </p:sp>
      <p:sp>
        <p:nvSpPr>
          <p:cNvPr id="6" name="Ograda številke diapozitiva 21">
            <a:extLst>
              <a:ext uri="{FF2B5EF4-FFF2-40B4-BE49-F238E27FC236}">
                <a16:creationId xmlns:a16="http://schemas.microsoft.com/office/drawing/2014/main" id="{69CBC06A-533B-402E-B71F-D1FDA9FEB255}"/>
              </a:ext>
            </a:extLst>
          </p:cNvPr>
          <p:cNvSpPr>
            <a:spLocks noGrp="1"/>
          </p:cNvSpPr>
          <p:nvPr>
            <p:ph type="sldNum" sz="quarter" idx="12"/>
          </p:nvPr>
        </p:nvSpPr>
        <p:spPr/>
        <p:txBody>
          <a:bodyPr/>
          <a:lstStyle>
            <a:lvl1pPr>
              <a:defRPr/>
            </a:lvl1pPr>
          </a:lstStyle>
          <a:p>
            <a:fld id="{A8FFA51E-0E09-4DE8-A08A-ECAAFEB753D2}" type="slidenum">
              <a:rPr lang="en-US" altLang="sl-SI"/>
              <a:pPr/>
              <a:t>‹#›</a:t>
            </a:fld>
            <a:endParaRPr lang="en-US" altLang="sl-SI"/>
          </a:p>
        </p:txBody>
      </p:sp>
    </p:spTree>
    <p:extLst>
      <p:ext uri="{BB962C8B-B14F-4D97-AF65-F5344CB8AC3E}">
        <p14:creationId xmlns:p14="http://schemas.microsoft.com/office/powerpoint/2010/main" val="1102294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a:t>Uredite slog naslova matrice</a:t>
            </a:r>
            <a:endParaRPr lang="en-US"/>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23">
            <a:extLst>
              <a:ext uri="{FF2B5EF4-FFF2-40B4-BE49-F238E27FC236}">
                <a16:creationId xmlns:a16="http://schemas.microsoft.com/office/drawing/2014/main" id="{1AA88EC0-B53A-4A7A-BFF5-03D15AF87847}"/>
              </a:ext>
            </a:extLst>
          </p:cNvPr>
          <p:cNvSpPr>
            <a:spLocks noGrp="1"/>
          </p:cNvSpPr>
          <p:nvPr>
            <p:ph type="dt" sz="half" idx="10"/>
          </p:nvPr>
        </p:nvSpPr>
        <p:spPr/>
        <p:txBody>
          <a:bodyPr/>
          <a:lstStyle>
            <a:lvl1pPr>
              <a:defRPr/>
            </a:lvl1pPr>
          </a:lstStyle>
          <a:p>
            <a:pPr>
              <a:defRPr/>
            </a:pPr>
            <a:fld id="{D8D3BF37-D0DC-4048-BD3A-61117E54CD8D}" type="datetimeFigureOut">
              <a:rPr lang="en-US"/>
              <a:pPr>
                <a:defRPr/>
              </a:pPr>
              <a:t>6/3/2019</a:t>
            </a:fld>
            <a:endParaRPr lang="en-US" dirty="0"/>
          </a:p>
        </p:txBody>
      </p:sp>
      <p:sp>
        <p:nvSpPr>
          <p:cNvPr id="5" name="Ograda noge 9">
            <a:extLst>
              <a:ext uri="{FF2B5EF4-FFF2-40B4-BE49-F238E27FC236}">
                <a16:creationId xmlns:a16="http://schemas.microsoft.com/office/drawing/2014/main" id="{1F1B7C6C-8AB4-4315-BD52-16B71050B08A}"/>
              </a:ext>
            </a:extLst>
          </p:cNvPr>
          <p:cNvSpPr>
            <a:spLocks noGrp="1"/>
          </p:cNvSpPr>
          <p:nvPr>
            <p:ph type="ftr" sz="quarter" idx="11"/>
          </p:nvPr>
        </p:nvSpPr>
        <p:spPr/>
        <p:txBody>
          <a:bodyPr/>
          <a:lstStyle>
            <a:lvl1pPr>
              <a:defRPr/>
            </a:lvl1pPr>
          </a:lstStyle>
          <a:p>
            <a:pPr>
              <a:defRPr/>
            </a:pPr>
            <a:endParaRPr lang="en-US"/>
          </a:p>
        </p:txBody>
      </p:sp>
      <p:sp>
        <p:nvSpPr>
          <p:cNvPr id="6" name="Ograda številke diapozitiva 21">
            <a:extLst>
              <a:ext uri="{FF2B5EF4-FFF2-40B4-BE49-F238E27FC236}">
                <a16:creationId xmlns:a16="http://schemas.microsoft.com/office/drawing/2014/main" id="{F869EBB9-A835-450D-96A8-51CD3C7A1CA6}"/>
              </a:ext>
            </a:extLst>
          </p:cNvPr>
          <p:cNvSpPr>
            <a:spLocks noGrp="1"/>
          </p:cNvSpPr>
          <p:nvPr>
            <p:ph type="sldNum" sz="quarter" idx="12"/>
          </p:nvPr>
        </p:nvSpPr>
        <p:spPr/>
        <p:txBody>
          <a:bodyPr/>
          <a:lstStyle>
            <a:lvl1pPr>
              <a:defRPr/>
            </a:lvl1pPr>
          </a:lstStyle>
          <a:p>
            <a:fld id="{92A41FF4-A98B-44C8-8590-7C043F2CF7E0}" type="slidenum">
              <a:rPr lang="en-US" altLang="sl-SI"/>
              <a:pPr/>
              <a:t>‹#›</a:t>
            </a:fld>
            <a:endParaRPr lang="en-US" altLang="sl-SI"/>
          </a:p>
        </p:txBody>
      </p:sp>
    </p:spTree>
    <p:extLst>
      <p:ext uri="{BB962C8B-B14F-4D97-AF65-F5344CB8AC3E}">
        <p14:creationId xmlns:p14="http://schemas.microsoft.com/office/powerpoint/2010/main" val="2821279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9" name="Ograda vsebine 8"/>
          <p:cNvSpPr>
            <a:spLocks noGrp="1"/>
          </p:cNvSpPr>
          <p:nvPr>
            <p:ph idx="1"/>
          </p:nvPr>
        </p:nvSpPr>
        <p:spPr>
          <a:xfrm>
            <a:off x="457200" y="1524000"/>
            <a:ext cx="8229600" cy="4572000"/>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17" name="Naslov 16"/>
          <p:cNvSpPr>
            <a:spLocks noGrp="1"/>
          </p:cNvSpPr>
          <p:nvPr>
            <p:ph type="title"/>
          </p:nvPr>
        </p:nvSpPr>
        <p:spPr/>
        <p:txBody>
          <a:bodyPr rtlCol="0"/>
          <a:lstStyle/>
          <a:p>
            <a:r>
              <a:rPr lang="sl-SI"/>
              <a:t>Uredite slog naslova matrice</a:t>
            </a:r>
            <a:endParaRPr lang="en-US"/>
          </a:p>
        </p:txBody>
      </p:sp>
      <p:sp>
        <p:nvSpPr>
          <p:cNvPr id="4" name="Ograda datuma 23">
            <a:extLst>
              <a:ext uri="{FF2B5EF4-FFF2-40B4-BE49-F238E27FC236}">
                <a16:creationId xmlns:a16="http://schemas.microsoft.com/office/drawing/2014/main" id="{847A5BA7-77B4-4339-A832-F4EDF3516D4E}"/>
              </a:ext>
            </a:extLst>
          </p:cNvPr>
          <p:cNvSpPr>
            <a:spLocks noGrp="1"/>
          </p:cNvSpPr>
          <p:nvPr>
            <p:ph type="dt" sz="half" idx="10"/>
          </p:nvPr>
        </p:nvSpPr>
        <p:spPr/>
        <p:txBody>
          <a:bodyPr/>
          <a:lstStyle>
            <a:lvl1pPr>
              <a:defRPr/>
            </a:lvl1pPr>
          </a:lstStyle>
          <a:p>
            <a:pPr>
              <a:defRPr/>
            </a:pPr>
            <a:fld id="{E960B366-E671-4E45-82E6-F4591D7C193F}" type="datetimeFigureOut">
              <a:rPr lang="en-US"/>
              <a:pPr>
                <a:defRPr/>
              </a:pPr>
              <a:t>6/3/2019</a:t>
            </a:fld>
            <a:endParaRPr lang="en-US" dirty="0"/>
          </a:p>
        </p:txBody>
      </p:sp>
      <p:sp>
        <p:nvSpPr>
          <p:cNvPr id="5" name="Ograda noge 9">
            <a:extLst>
              <a:ext uri="{FF2B5EF4-FFF2-40B4-BE49-F238E27FC236}">
                <a16:creationId xmlns:a16="http://schemas.microsoft.com/office/drawing/2014/main" id="{05E22BBF-9ABE-4A38-9DA2-03FA2C579409}"/>
              </a:ext>
            </a:extLst>
          </p:cNvPr>
          <p:cNvSpPr>
            <a:spLocks noGrp="1"/>
          </p:cNvSpPr>
          <p:nvPr>
            <p:ph type="ftr" sz="quarter" idx="11"/>
          </p:nvPr>
        </p:nvSpPr>
        <p:spPr/>
        <p:txBody>
          <a:bodyPr/>
          <a:lstStyle>
            <a:lvl1pPr>
              <a:defRPr/>
            </a:lvl1pPr>
          </a:lstStyle>
          <a:p>
            <a:pPr>
              <a:defRPr/>
            </a:pPr>
            <a:endParaRPr lang="en-US"/>
          </a:p>
        </p:txBody>
      </p:sp>
      <p:sp>
        <p:nvSpPr>
          <p:cNvPr id="6" name="Ograda številke diapozitiva 21">
            <a:extLst>
              <a:ext uri="{FF2B5EF4-FFF2-40B4-BE49-F238E27FC236}">
                <a16:creationId xmlns:a16="http://schemas.microsoft.com/office/drawing/2014/main" id="{A82ABB17-7818-49B6-BC44-BF93071CEFE3}"/>
              </a:ext>
            </a:extLst>
          </p:cNvPr>
          <p:cNvSpPr>
            <a:spLocks noGrp="1"/>
          </p:cNvSpPr>
          <p:nvPr>
            <p:ph type="sldNum" sz="quarter" idx="12"/>
          </p:nvPr>
        </p:nvSpPr>
        <p:spPr/>
        <p:txBody>
          <a:bodyPr/>
          <a:lstStyle>
            <a:lvl1pPr>
              <a:defRPr/>
            </a:lvl1pPr>
          </a:lstStyle>
          <a:p>
            <a:fld id="{22D78BC6-24DA-4030-A34D-2201FF84D46F}" type="slidenum">
              <a:rPr lang="en-US" altLang="sl-SI"/>
              <a:pPr/>
              <a:t>‹#›</a:t>
            </a:fld>
            <a:endParaRPr lang="en-US" altLang="sl-SI"/>
          </a:p>
        </p:txBody>
      </p:sp>
    </p:spTree>
    <p:extLst>
      <p:ext uri="{BB962C8B-B14F-4D97-AF65-F5344CB8AC3E}">
        <p14:creationId xmlns:p14="http://schemas.microsoft.com/office/powerpoint/2010/main" val="2258473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cxnSp>
        <p:nvCxnSpPr>
          <p:cNvPr id="4" name="Raven povezovalnik 3">
            <a:extLst>
              <a:ext uri="{FF2B5EF4-FFF2-40B4-BE49-F238E27FC236}">
                <a16:creationId xmlns:a16="http://schemas.microsoft.com/office/drawing/2014/main" id="{D8B131FC-A887-4B72-AFD2-6CECFFE086A6}"/>
              </a:ext>
            </a:extLst>
          </p:cNvPr>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Naslov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sl-SI"/>
              <a:t>Uredite slog naslova matrice</a:t>
            </a:r>
            <a:endParaRPr lang="en-US"/>
          </a:p>
        </p:txBody>
      </p:sp>
      <p:sp>
        <p:nvSpPr>
          <p:cNvPr id="3" name="Ograda besedila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sl-SI"/>
              <a:t>Uredite sloge besedila matrice</a:t>
            </a:r>
          </a:p>
        </p:txBody>
      </p:sp>
      <p:sp>
        <p:nvSpPr>
          <p:cNvPr id="5" name="Ograda datuma 3">
            <a:extLst>
              <a:ext uri="{FF2B5EF4-FFF2-40B4-BE49-F238E27FC236}">
                <a16:creationId xmlns:a16="http://schemas.microsoft.com/office/drawing/2014/main" id="{E7167D0B-5A4E-4D6F-9213-1ED6E34EB507}"/>
              </a:ext>
            </a:extLst>
          </p:cNvPr>
          <p:cNvSpPr>
            <a:spLocks noGrp="1"/>
          </p:cNvSpPr>
          <p:nvPr>
            <p:ph type="dt" sz="half" idx="10"/>
          </p:nvPr>
        </p:nvSpPr>
        <p:spPr/>
        <p:txBody>
          <a:bodyPr/>
          <a:lstStyle>
            <a:lvl1pPr>
              <a:defRPr/>
            </a:lvl1pPr>
          </a:lstStyle>
          <a:p>
            <a:pPr>
              <a:defRPr/>
            </a:pPr>
            <a:fld id="{2BF5FB92-4AF7-4094-B0E1-5F0A5F312AA1}" type="datetimeFigureOut">
              <a:rPr lang="en-US"/>
              <a:pPr>
                <a:defRPr/>
              </a:pPr>
              <a:t>6/3/2019</a:t>
            </a:fld>
            <a:endParaRPr lang="en-US" dirty="0"/>
          </a:p>
        </p:txBody>
      </p:sp>
      <p:sp>
        <p:nvSpPr>
          <p:cNvPr id="6" name="Ograda noge 4">
            <a:extLst>
              <a:ext uri="{FF2B5EF4-FFF2-40B4-BE49-F238E27FC236}">
                <a16:creationId xmlns:a16="http://schemas.microsoft.com/office/drawing/2014/main" id="{BA44EADB-625F-452F-83F7-04C542222B0F}"/>
              </a:ext>
            </a:extLst>
          </p:cNvPr>
          <p:cNvSpPr>
            <a:spLocks noGrp="1"/>
          </p:cNvSpPr>
          <p:nvPr>
            <p:ph type="ftr" sz="quarter" idx="11"/>
          </p:nvPr>
        </p:nvSpPr>
        <p:spPr/>
        <p:txBody>
          <a:bodyPr/>
          <a:lstStyle>
            <a:lvl1pPr>
              <a:defRPr/>
            </a:lvl1pPr>
          </a:lstStyle>
          <a:p>
            <a:pPr>
              <a:defRPr/>
            </a:pPr>
            <a:endParaRPr lang="en-US"/>
          </a:p>
        </p:txBody>
      </p:sp>
      <p:sp>
        <p:nvSpPr>
          <p:cNvPr id="7" name="Ograda številke diapozitiva 5">
            <a:extLst>
              <a:ext uri="{FF2B5EF4-FFF2-40B4-BE49-F238E27FC236}">
                <a16:creationId xmlns:a16="http://schemas.microsoft.com/office/drawing/2014/main" id="{975C77DA-4E34-4F0B-BD76-38F116CAA9C9}"/>
              </a:ext>
            </a:extLst>
          </p:cNvPr>
          <p:cNvSpPr>
            <a:spLocks noGrp="1"/>
          </p:cNvSpPr>
          <p:nvPr>
            <p:ph type="sldNum" sz="quarter" idx="12"/>
          </p:nvPr>
        </p:nvSpPr>
        <p:spPr/>
        <p:txBody>
          <a:bodyPr/>
          <a:lstStyle>
            <a:lvl1pPr>
              <a:defRPr/>
            </a:lvl1pPr>
          </a:lstStyle>
          <a:p>
            <a:fld id="{545568E3-CFA1-45FA-94F7-2275E73F023D}" type="slidenum">
              <a:rPr lang="en-US" altLang="sl-SI"/>
              <a:pPr/>
              <a:t>‹#›</a:t>
            </a:fld>
            <a:endParaRPr lang="en-US" altLang="sl-SI"/>
          </a:p>
        </p:txBody>
      </p:sp>
    </p:spTree>
    <p:extLst>
      <p:ext uri="{BB962C8B-B14F-4D97-AF65-F5344CB8AC3E}">
        <p14:creationId xmlns:p14="http://schemas.microsoft.com/office/powerpoint/2010/main" val="1134165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endParaRPr lang="en-US"/>
          </a:p>
        </p:txBody>
      </p:sp>
      <p:sp>
        <p:nvSpPr>
          <p:cNvPr id="11" name="Ograda vsebine 10"/>
          <p:cNvSpPr>
            <a:spLocks noGrp="1"/>
          </p:cNvSpPr>
          <p:nvPr>
            <p:ph sz="half" idx="1"/>
          </p:nvPr>
        </p:nvSpPr>
        <p:spPr>
          <a:xfrm>
            <a:off x="457200" y="1524000"/>
            <a:ext cx="4059936" cy="4572000"/>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13" name="Ograda vsebine 12"/>
          <p:cNvSpPr>
            <a:spLocks noGrp="1"/>
          </p:cNvSpPr>
          <p:nvPr>
            <p:ph sz="half" idx="2"/>
          </p:nvPr>
        </p:nvSpPr>
        <p:spPr>
          <a:xfrm>
            <a:off x="4648200" y="1524000"/>
            <a:ext cx="4059936" cy="4572000"/>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5" name="Ograda datuma 23">
            <a:extLst>
              <a:ext uri="{FF2B5EF4-FFF2-40B4-BE49-F238E27FC236}">
                <a16:creationId xmlns:a16="http://schemas.microsoft.com/office/drawing/2014/main" id="{2A6BE456-C4CE-47FC-898D-7C08B7962B41}"/>
              </a:ext>
            </a:extLst>
          </p:cNvPr>
          <p:cNvSpPr>
            <a:spLocks noGrp="1"/>
          </p:cNvSpPr>
          <p:nvPr>
            <p:ph type="dt" sz="half" idx="10"/>
          </p:nvPr>
        </p:nvSpPr>
        <p:spPr/>
        <p:txBody>
          <a:bodyPr/>
          <a:lstStyle>
            <a:lvl1pPr>
              <a:defRPr/>
            </a:lvl1pPr>
          </a:lstStyle>
          <a:p>
            <a:pPr>
              <a:defRPr/>
            </a:pPr>
            <a:fld id="{02FAC523-94D8-4ACD-9704-085B6E454ABF}" type="datetimeFigureOut">
              <a:rPr lang="en-US"/>
              <a:pPr>
                <a:defRPr/>
              </a:pPr>
              <a:t>6/3/2019</a:t>
            </a:fld>
            <a:endParaRPr lang="en-US" dirty="0"/>
          </a:p>
        </p:txBody>
      </p:sp>
      <p:sp>
        <p:nvSpPr>
          <p:cNvPr id="6" name="Ograda noge 9">
            <a:extLst>
              <a:ext uri="{FF2B5EF4-FFF2-40B4-BE49-F238E27FC236}">
                <a16:creationId xmlns:a16="http://schemas.microsoft.com/office/drawing/2014/main" id="{5AD07A5E-191F-42C2-A91E-E7292E20BD68}"/>
              </a:ext>
            </a:extLst>
          </p:cNvPr>
          <p:cNvSpPr>
            <a:spLocks noGrp="1"/>
          </p:cNvSpPr>
          <p:nvPr>
            <p:ph type="ftr" sz="quarter" idx="11"/>
          </p:nvPr>
        </p:nvSpPr>
        <p:spPr/>
        <p:txBody>
          <a:bodyPr/>
          <a:lstStyle>
            <a:lvl1pPr>
              <a:defRPr/>
            </a:lvl1pPr>
          </a:lstStyle>
          <a:p>
            <a:pPr>
              <a:defRPr/>
            </a:pPr>
            <a:endParaRPr lang="en-US"/>
          </a:p>
        </p:txBody>
      </p:sp>
      <p:sp>
        <p:nvSpPr>
          <p:cNvPr id="7" name="Ograda številke diapozitiva 21">
            <a:extLst>
              <a:ext uri="{FF2B5EF4-FFF2-40B4-BE49-F238E27FC236}">
                <a16:creationId xmlns:a16="http://schemas.microsoft.com/office/drawing/2014/main" id="{0BE089D0-DFFA-4C0C-A689-E56B2F996640}"/>
              </a:ext>
            </a:extLst>
          </p:cNvPr>
          <p:cNvSpPr>
            <a:spLocks noGrp="1"/>
          </p:cNvSpPr>
          <p:nvPr>
            <p:ph type="sldNum" sz="quarter" idx="12"/>
          </p:nvPr>
        </p:nvSpPr>
        <p:spPr/>
        <p:txBody>
          <a:bodyPr/>
          <a:lstStyle>
            <a:lvl1pPr>
              <a:defRPr/>
            </a:lvl1pPr>
          </a:lstStyle>
          <a:p>
            <a:fld id="{B715BFF2-B9BF-4B67-9BA4-5585D0AB3D59}" type="slidenum">
              <a:rPr lang="en-US" altLang="sl-SI"/>
              <a:pPr/>
              <a:t>‹#›</a:t>
            </a:fld>
            <a:endParaRPr lang="en-US" altLang="sl-SI"/>
          </a:p>
        </p:txBody>
      </p:sp>
    </p:spTree>
    <p:extLst>
      <p:ext uri="{BB962C8B-B14F-4D97-AF65-F5344CB8AC3E}">
        <p14:creationId xmlns:p14="http://schemas.microsoft.com/office/powerpoint/2010/main" val="4019057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cxnSp>
        <p:nvCxnSpPr>
          <p:cNvPr id="7" name="Raven povezovalnik 6">
            <a:extLst>
              <a:ext uri="{FF2B5EF4-FFF2-40B4-BE49-F238E27FC236}">
                <a16:creationId xmlns:a16="http://schemas.microsoft.com/office/drawing/2014/main" id="{8AAAFDA1-EF5D-47BE-9E66-EF33932183DA}"/>
              </a:ext>
            </a:extLst>
          </p:cNvPr>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Raven povezovalnik 7">
            <a:extLst>
              <a:ext uri="{FF2B5EF4-FFF2-40B4-BE49-F238E27FC236}">
                <a16:creationId xmlns:a16="http://schemas.microsoft.com/office/drawing/2014/main" id="{FAC16949-4420-4C22-A7AE-C70D4475CDBD}"/>
              </a:ext>
            </a:extLst>
          </p:cNvPr>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Ograda besedila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sl-SI"/>
              <a:t>Uredite sloge besedila matrice</a:t>
            </a:r>
          </a:p>
        </p:txBody>
      </p:sp>
      <p:sp>
        <p:nvSpPr>
          <p:cNvPr id="32" name="Ograda vsebine 31"/>
          <p:cNvSpPr>
            <a:spLocks noGrp="1"/>
          </p:cNvSpPr>
          <p:nvPr>
            <p:ph sz="half" idx="2"/>
          </p:nvPr>
        </p:nvSpPr>
        <p:spPr>
          <a:xfrm>
            <a:off x="457200" y="2201896"/>
            <a:ext cx="4038600" cy="3913632"/>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34" name="Ograda vsebine 33"/>
          <p:cNvSpPr>
            <a:spLocks noGrp="1"/>
          </p:cNvSpPr>
          <p:nvPr>
            <p:ph sz="quarter" idx="4"/>
          </p:nvPr>
        </p:nvSpPr>
        <p:spPr>
          <a:xfrm>
            <a:off x="4649788" y="2201896"/>
            <a:ext cx="4038600" cy="3913632"/>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2" name="Naslov 1"/>
          <p:cNvSpPr>
            <a:spLocks noGrp="1"/>
          </p:cNvSpPr>
          <p:nvPr>
            <p:ph type="title"/>
          </p:nvPr>
        </p:nvSpPr>
        <p:spPr>
          <a:xfrm>
            <a:off x="457200" y="155448"/>
            <a:ext cx="8229600" cy="1143000"/>
          </a:xfrm>
        </p:spPr>
        <p:txBody>
          <a:bodyPr/>
          <a:lstStyle>
            <a:lvl1pPr>
              <a:defRPr/>
            </a:lvl1pPr>
          </a:lstStyle>
          <a:p>
            <a:r>
              <a:rPr lang="sl-SI"/>
              <a:t>Uredite slog naslova matrice</a:t>
            </a:r>
            <a:endParaRPr lang="en-US"/>
          </a:p>
        </p:txBody>
      </p:sp>
      <p:sp>
        <p:nvSpPr>
          <p:cNvPr id="12" name="Ograda besedila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sl-SI"/>
              <a:t>Uredite sloge besedila matrice</a:t>
            </a:r>
          </a:p>
        </p:txBody>
      </p:sp>
      <p:sp>
        <p:nvSpPr>
          <p:cNvPr id="9" name="Ograda številke diapozitiva 8">
            <a:extLst>
              <a:ext uri="{FF2B5EF4-FFF2-40B4-BE49-F238E27FC236}">
                <a16:creationId xmlns:a16="http://schemas.microsoft.com/office/drawing/2014/main" id="{91BCCE0E-A41E-485B-BA55-4A9252DC9CA0}"/>
              </a:ext>
            </a:extLst>
          </p:cNvPr>
          <p:cNvSpPr>
            <a:spLocks noGrp="1"/>
          </p:cNvSpPr>
          <p:nvPr>
            <p:ph type="sldNum" sz="quarter" idx="10"/>
          </p:nvPr>
        </p:nvSpPr>
        <p:spPr/>
        <p:txBody>
          <a:bodyPr/>
          <a:lstStyle>
            <a:lvl1pPr>
              <a:defRPr/>
            </a:lvl1pPr>
          </a:lstStyle>
          <a:p>
            <a:fld id="{4CE12610-CC9F-4EAA-9D2F-DC53617F84A0}" type="slidenum">
              <a:rPr lang="en-US" altLang="sl-SI"/>
              <a:pPr/>
              <a:t>‹#›</a:t>
            </a:fld>
            <a:endParaRPr lang="en-US" altLang="sl-SI"/>
          </a:p>
        </p:txBody>
      </p:sp>
      <p:sp>
        <p:nvSpPr>
          <p:cNvPr id="10" name="Ograda noge 7">
            <a:extLst>
              <a:ext uri="{FF2B5EF4-FFF2-40B4-BE49-F238E27FC236}">
                <a16:creationId xmlns:a16="http://schemas.microsoft.com/office/drawing/2014/main" id="{CEEC7D3B-90C5-4B45-90C2-5D0ACFFA66D0}"/>
              </a:ext>
            </a:extLst>
          </p:cNvPr>
          <p:cNvSpPr>
            <a:spLocks noGrp="1"/>
          </p:cNvSpPr>
          <p:nvPr>
            <p:ph type="ftr" sz="quarter" idx="11"/>
          </p:nvPr>
        </p:nvSpPr>
        <p:spPr/>
        <p:txBody>
          <a:bodyPr/>
          <a:lstStyle>
            <a:lvl1pPr>
              <a:defRPr/>
            </a:lvl1pPr>
          </a:lstStyle>
          <a:p>
            <a:pPr>
              <a:defRPr/>
            </a:pPr>
            <a:endParaRPr lang="en-US"/>
          </a:p>
        </p:txBody>
      </p:sp>
      <p:sp>
        <p:nvSpPr>
          <p:cNvPr id="11" name="Ograda datuma 6">
            <a:extLst>
              <a:ext uri="{FF2B5EF4-FFF2-40B4-BE49-F238E27FC236}">
                <a16:creationId xmlns:a16="http://schemas.microsoft.com/office/drawing/2014/main" id="{A555080B-52EB-4BF0-9A71-F031EF4F5FEB}"/>
              </a:ext>
            </a:extLst>
          </p:cNvPr>
          <p:cNvSpPr>
            <a:spLocks noGrp="1"/>
          </p:cNvSpPr>
          <p:nvPr>
            <p:ph type="dt" sz="half" idx="12"/>
          </p:nvPr>
        </p:nvSpPr>
        <p:spPr/>
        <p:txBody>
          <a:bodyPr/>
          <a:lstStyle>
            <a:lvl1pPr>
              <a:defRPr/>
            </a:lvl1pPr>
          </a:lstStyle>
          <a:p>
            <a:pPr>
              <a:defRPr/>
            </a:pPr>
            <a:fld id="{3A8D1E62-2FAA-4EF9-8634-7D185BE45C5C}" type="datetimeFigureOut">
              <a:rPr lang="en-US"/>
              <a:pPr>
                <a:defRPr/>
              </a:pPr>
              <a:t>6/3/2019</a:t>
            </a:fld>
            <a:endParaRPr lang="en-US" dirty="0"/>
          </a:p>
        </p:txBody>
      </p:sp>
    </p:spTree>
    <p:extLst>
      <p:ext uri="{BB962C8B-B14F-4D97-AF65-F5344CB8AC3E}">
        <p14:creationId xmlns:p14="http://schemas.microsoft.com/office/powerpoint/2010/main" val="2840932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endParaRPr lang="en-US"/>
          </a:p>
        </p:txBody>
      </p:sp>
      <p:sp>
        <p:nvSpPr>
          <p:cNvPr id="3" name="Ograda datuma 23">
            <a:extLst>
              <a:ext uri="{FF2B5EF4-FFF2-40B4-BE49-F238E27FC236}">
                <a16:creationId xmlns:a16="http://schemas.microsoft.com/office/drawing/2014/main" id="{EC164416-57A3-4438-BA20-FD235069BDD2}"/>
              </a:ext>
            </a:extLst>
          </p:cNvPr>
          <p:cNvSpPr>
            <a:spLocks noGrp="1"/>
          </p:cNvSpPr>
          <p:nvPr>
            <p:ph type="dt" sz="half" idx="10"/>
          </p:nvPr>
        </p:nvSpPr>
        <p:spPr/>
        <p:txBody>
          <a:bodyPr/>
          <a:lstStyle>
            <a:lvl1pPr>
              <a:defRPr/>
            </a:lvl1pPr>
          </a:lstStyle>
          <a:p>
            <a:pPr>
              <a:defRPr/>
            </a:pPr>
            <a:fld id="{64948587-69C2-42AA-83ED-099D59492E7D}" type="datetimeFigureOut">
              <a:rPr lang="en-US"/>
              <a:pPr>
                <a:defRPr/>
              </a:pPr>
              <a:t>6/3/2019</a:t>
            </a:fld>
            <a:endParaRPr lang="en-US" dirty="0"/>
          </a:p>
        </p:txBody>
      </p:sp>
      <p:sp>
        <p:nvSpPr>
          <p:cNvPr id="4" name="Ograda noge 9">
            <a:extLst>
              <a:ext uri="{FF2B5EF4-FFF2-40B4-BE49-F238E27FC236}">
                <a16:creationId xmlns:a16="http://schemas.microsoft.com/office/drawing/2014/main" id="{8D4ED024-B092-49BE-AE29-5554F892413D}"/>
              </a:ext>
            </a:extLst>
          </p:cNvPr>
          <p:cNvSpPr>
            <a:spLocks noGrp="1"/>
          </p:cNvSpPr>
          <p:nvPr>
            <p:ph type="ftr" sz="quarter" idx="11"/>
          </p:nvPr>
        </p:nvSpPr>
        <p:spPr/>
        <p:txBody>
          <a:bodyPr/>
          <a:lstStyle>
            <a:lvl1pPr>
              <a:defRPr/>
            </a:lvl1pPr>
          </a:lstStyle>
          <a:p>
            <a:pPr>
              <a:defRPr/>
            </a:pPr>
            <a:endParaRPr lang="en-US"/>
          </a:p>
        </p:txBody>
      </p:sp>
      <p:sp>
        <p:nvSpPr>
          <p:cNvPr id="5" name="Ograda številke diapozitiva 21">
            <a:extLst>
              <a:ext uri="{FF2B5EF4-FFF2-40B4-BE49-F238E27FC236}">
                <a16:creationId xmlns:a16="http://schemas.microsoft.com/office/drawing/2014/main" id="{282EF2C4-A770-471A-AEB6-BC4F3D0476B2}"/>
              </a:ext>
            </a:extLst>
          </p:cNvPr>
          <p:cNvSpPr>
            <a:spLocks noGrp="1"/>
          </p:cNvSpPr>
          <p:nvPr>
            <p:ph type="sldNum" sz="quarter" idx="12"/>
          </p:nvPr>
        </p:nvSpPr>
        <p:spPr/>
        <p:txBody>
          <a:bodyPr/>
          <a:lstStyle>
            <a:lvl1pPr>
              <a:defRPr/>
            </a:lvl1pPr>
          </a:lstStyle>
          <a:p>
            <a:fld id="{FBCD969D-A42E-467E-B2A3-6D5C88B43F4F}" type="slidenum">
              <a:rPr lang="en-US" altLang="sl-SI"/>
              <a:pPr/>
              <a:t>‹#›</a:t>
            </a:fld>
            <a:endParaRPr lang="en-US" altLang="sl-SI"/>
          </a:p>
        </p:txBody>
      </p:sp>
    </p:spTree>
    <p:extLst>
      <p:ext uri="{BB962C8B-B14F-4D97-AF65-F5344CB8AC3E}">
        <p14:creationId xmlns:p14="http://schemas.microsoft.com/office/powerpoint/2010/main" val="932143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23">
            <a:extLst>
              <a:ext uri="{FF2B5EF4-FFF2-40B4-BE49-F238E27FC236}">
                <a16:creationId xmlns:a16="http://schemas.microsoft.com/office/drawing/2014/main" id="{306EBB77-7567-451A-B3BC-0167784EED21}"/>
              </a:ext>
            </a:extLst>
          </p:cNvPr>
          <p:cNvSpPr>
            <a:spLocks noGrp="1"/>
          </p:cNvSpPr>
          <p:nvPr>
            <p:ph type="dt" sz="half" idx="10"/>
          </p:nvPr>
        </p:nvSpPr>
        <p:spPr/>
        <p:txBody>
          <a:bodyPr/>
          <a:lstStyle>
            <a:lvl1pPr>
              <a:defRPr/>
            </a:lvl1pPr>
          </a:lstStyle>
          <a:p>
            <a:pPr>
              <a:defRPr/>
            </a:pPr>
            <a:fld id="{03EFA576-37FB-46B5-8793-4898FCD9BCF6}" type="datetimeFigureOut">
              <a:rPr lang="en-US"/>
              <a:pPr>
                <a:defRPr/>
              </a:pPr>
              <a:t>6/3/2019</a:t>
            </a:fld>
            <a:endParaRPr lang="en-US" dirty="0"/>
          </a:p>
        </p:txBody>
      </p:sp>
      <p:sp>
        <p:nvSpPr>
          <p:cNvPr id="3" name="Ograda noge 9">
            <a:extLst>
              <a:ext uri="{FF2B5EF4-FFF2-40B4-BE49-F238E27FC236}">
                <a16:creationId xmlns:a16="http://schemas.microsoft.com/office/drawing/2014/main" id="{B8681DAF-1B4B-4E2D-BBAA-7859B81180D1}"/>
              </a:ext>
            </a:extLst>
          </p:cNvPr>
          <p:cNvSpPr>
            <a:spLocks noGrp="1"/>
          </p:cNvSpPr>
          <p:nvPr>
            <p:ph type="ftr" sz="quarter" idx="11"/>
          </p:nvPr>
        </p:nvSpPr>
        <p:spPr/>
        <p:txBody>
          <a:bodyPr/>
          <a:lstStyle>
            <a:lvl1pPr>
              <a:defRPr/>
            </a:lvl1pPr>
          </a:lstStyle>
          <a:p>
            <a:pPr>
              <a:defRPr/>
            </a:pPr>
            <a:endParaRPr lang="en-US"/>
          </a:p>
        </p:txBody>
      </p:sp>
      <p:sp>
        <p:nvSpPr>
          <p:cNvPr id="4" name="Ograda številke diapozitiva 21">
            <a:extLst>
              <a:ext uri="{FF2B5EF4-FFF2-40B4-BE49-F238E27FC236}">
                <a16:creationId xmlns:a16="http://schemas.microsoft.com/office/drawing/2014/main" id="{83ACC972-0A62-4A8D-974E-0A864514C228}"/>
              </a:ext>
            </a:extLst>
          </p:cNvPr>
          <p:cNvSpPr>
            <a:spLocks noGrp="1"/>
          </p:cNvSpPr>
          <p:nvPr>
            <p:ph type="sldNum" sz="quarter" idx="12"/>
          </p:nvPr>
        </p:nvSpPr>
        <p:spPr/>
        <p:txBody>
          <a:bodyPr/>
          <a:lstStyle>
            <a:lvl1pPr>
              <a:defRPr/>
            </a:lvl1pPr>
          </a:lstStyle>
          <a:p>
            <a:fld id="{658DAB95-990F-4FF8-BD05-9F513F143E52}" type="slidenum">
              <a:rPr lang="en-US" altLang="sl-SI"/>
              <a:pPr/>
              <a:t>‹#›</a:t>
            </a:fld>
            <a:endParaRPr lang="en-US" altLang="sl-SI"/>
          </a:p>
        </p:txBody>
      </p:sp>
    </p:spTree>
    <p:extLst>
      <p:ext uri="{BB962C8B-B14F-4D97-AF65-F5344CB8AC3E}">
        <p14:creationId xmlns:p14="http://schemas.microsoft.com/office/powerpoint/2010/main" val="317017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9" name="Ograda vsebine 28"/>
          <p:cNvSpPr>
            <a:spLocks noGrp="1"/>
          </p:cNvSpPr>
          <p:nvPr>
            <p:ph sz="quarter" idx="1"/>
          </p:nvPr>
        </p:nvSpPr>
        <p:spPr>
          <a:xfrm>
            <a:off x="457200" y="457200"/>
            <a:ext cx="6248400" cy="5715000"/>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3" name="Ograda besedila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sl-SI"/>
              <a:t>Uredite sloge besedila matrice</a:t>
            </a:r>
          </a:p>
        </p:txBody>
      </p:sp>
      <p:sp>
        <p:nvSpPr>
          <p:cNvPr id="31" name="Naslov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sl-SI"/>
              <a:t>Uredite slog naslova matrice</a:t>
            </a:r>
            <a:endParaRPr lang="en-US"/>
          </a:p>
        </p:txBody>
      </p:sp>
      <p:sp>
        <p:nvSpPr>
          <p:cNvPr id="5" name="Ograda datuma 23">
            <a:extLst>
              <a:ext uri="{FF2B5EF4-FFF2-40B4-BE49-F238E27FC236}">
                <a16:creationId xmlns:a16="http://schemas.microsoft.com/office/drawing/2014/main" id="{D849EAD4-04F0-4A51-8196-4B0FD17A4040}"/>
              </a:ext>
            </a:extLst>
          </p:cNvPr>
          <p:cNvSpPr>
            <a:spLocks noGrp="1"/>
          </p:cNvSpPr>
          <p:nvPr>
            <p:ph type="dt" sz="half" idx="10"/>
          </p:nvPr>
        </p:nvSpPr>
        <p:spPr/>
        <p:txBody>
          <a:bodyPr/>
          <a:lstStyle>
            <a:lvl1pPr>
              <a:defRPr/>
            </a:lvl1pPr>
          </a:lstStyle>
          <a:p>
            <a:pPr>
              <a:defRPr/>
            </a:pPr>
            <a:fld id="{020AE431-68DA-4EF1-8604-B219FE3DE720}" type="datetimeFigureOut">
              <a:rPr lang="en-US"/>
              <a:pPr>
                <a:defRPr/>
              </a:pPr>
              <a:t>6/3/2019</a:t>
            </a:fld>
            <a:endParaRPr lang="en-US" dirty="0"/>
          </a:p>
        </p:txBody>
      </p:sp>
      <p:sp>
        <p:nvSpPr>
          <p:cNvPr id="6" name="Ograda noge 9">
            <a:extLst>
              <a:ext uri="{FF2B5EF4-FFF2-40B4-BE49-F238E27FC236}">
                <a16:creationId xmlns:a16="http://schemas.microsoft.com/office/drawing/2014/main" id="{A5998A39-16F5-461C-A5D2-D8B7FB3DA95A}"/>
              </a:ext>
            </a:extLst>
          </p:cNvPr>
          <p:cNvSpPr>
            <a:spLocks noGrp="1"/>
          </p:cNvSpPr>
          <p:nvPr>
            <p:ph type="ftr" sz="quarter" idx="11"/>
          </p:nvPr>
        </p:nvSpPr>
        <p:spPr/>
        <p:txBody>
          <a:bodyPr/>
          <a:lstStyle>
            <a:lvl1pPr>
              <a:defRPr/>
            </a:lvl1pPr>
          </a:lstStyle>
          <a:p>
            <a:pPr>
              <a:defRPr/>
            </a:pPr>
            <a:endParaRPr lang="en-US"/>
          </a:p>
        </p:txBody>
      </p:sp>
      <p:sp>
        <p:nvSpPr>
          <p:cNvPr id="7" name="Ograda številke diapozitiva 21">
            <a:extLst>
              <a:ext uri="{FF2B5EF4-FFF2-40B4-BE49-F238E27FC236}">
                <a16:creationId xmlns:a16="http://schemas.microsoft.com/office/drawing/2014/main" id="{F67C28D1-46A6-4B13-A80B-DBB08F722FDA}"/>
              </a:ext>
            </a:extLst>
          </p:cNvPr>
          <p:cNvSpPr>
            <a:spLocks noGrp="1"/>
          </p:cNvSpPr>
          <p:nvPr>
            <p:ph type="sldNum" sz="quarter" idx="12"/>
          </p:nvPr>
        </p:nvSpPr>
        <p:spPr/>
        <p:txBody>
          <a:bodyPr/>
          <a:lstStyle>
            <a:lvl1pPr>
              <a:defRPr/>
            </a:lvl1pPr>
          </a:lstStyle>
          <a:p>
            <a:fld id="{F1BF1978-E3E7-4747-908B-AC095EC89914}" type="slidenum">
              <a:rPr lang="en-US" altLang="sl-SI"/>
              <a:pPr/>
              <a:t>‹#›</a:t>
            </a:fld>
            <a:endParaRPr lang="en-US" altLang="sl-SI"/>
          </a:p>
        </p:txBody>
      </p:sp>
    </p:spTree>
    <p:extLst>
      <p:ext uri="{BB962C8B-B14F-4D97-AF65-F5344CB8AC3E}">
        <p14:creationId xmlns:p14="http://schemas.microsoft.com/office/powerpoint/2010/main" val="929508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sl-SI"/>
              <a:t>Uredite slog naslova matrice</a:t>
            </a:r>
            <a:endParaRPr lang="en-US"/>
          </a:p>
        </p:txBody>
      </p:sp>
      <p:sp>
        <p:nvSpPr>
          <p:cNvPr id="3" name="Ograda slik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sl-SI" noProof="0"/>
              <a:t>Kliknite ikono, če želite dodati sliko</a:t>
            </a:r>
            <a:endParaRPr lang="en-US" noProof="0"/>
          </a:p>
        </p:txBody>
      </p:sp>
      <p:sp>
        <p:nvSpPr>
          <p:cNvPr id="4" name="Ograda besedila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sl-SI"/>
              <a:t>Uredite sloge besedila matrice</a:t>
            </a:r>
          </a:p>
        </p:txBody>
      </p:sp>
      <p:sp>
        <p:nvSpPr>
          <p:cNvPr id="5" name="Ograda datuma 23">
            <a:extLst>
              <a:ext uri="{FF2B5EF4-FFF2-40B4-BE49-F238E27FC236}">
                <a16:creationId xmlns:a16="http://schemas.microsoft.com/office/drawing/2014/main" id="{80DC4CC4-37D4-472D-ACDE-A98A3C749E46}"/>
              </a:ext>
            </a:extLst>
          </p:cNvPr>
          <p:cNvSpPr>
            <a:spLocks noGrp="1"/>
          </p:cNvSpPr>
          <p:nvPr>
            <p:ph type="dt" sz="half" idx="10"/>
          </p:nvPr>
        </p:nvSpPr>
        <p:spPr/>
        <p:txBody>
          <a:bodyPr/>
          <a:lstStyle>
            <a:lvl1pPr>
              <a:defRPr/>
            </a:lvl1pPr>
          </a:lstStyle>
          <a:p>
            <a:pPr>
              <a:defRPr/>
            </a:pPr>
            <a:fld id="{D545280F-43DB-44DE-93A7-E16B2EF9E723}" type="datetimeFigureOut">
              <a:rPr lang="en-US"/>
              <a:pPr>
                <a:defRPr/>
              </a:pPr>
              <a:t>6/3/2019</a:t>
            </a:fld>
            <a:endParaRPr lang="en-US" dirty="0"/>
          </a:p>
        </p:txBody>
      </p:sp>
      <p:sp>
        <p:nvSpPr>
          <p:cNvPr id="6" name="Ograda noge 9">
            <a:extLst>
              <a:ext uri="{FF2B5EF4-FFF2-40B4-BE49-F238E27FC236}">
                <a16:creationId xmlns:a16="http://schemas.microsoft.com/office/drawing/2014/main" id="{A229EB41-0B7E-45E3-A84A-3F04D229CF43}"/>
              </a:ext>
            </a:extLst>
          </p:cNvPr>
          <p:cNvSpPr>
            <a:spLocks noGrp="1"/>
          </p:cNvSpPr>
          <p:nvPr>
            <p:ph type="ftr" sz="quarter" idx="11"/>
          </p:nvPr>
        </p:nvSpPr>
        <p:spPr/>
        <p:txBody>
          <a:bodyPr/>
          <a:lstStyle>
            <a:lvl1pPr>
              <a:defRPr/>
            </a:lvl1pPr>
          </a:lstStyle>
          <a:p>
            <a:pPr>
              <a:defRPr/>
            </a:pPr>
            <a:endParaRPr lang="en-US"/>
          </a:p>
        </p:txBody>
      </p:sp>
      <p:sp>
        <p:nvSpPr>
          <p:cNvPr id="7" name="Ograda številke diapozitiva 21">
            <a:extLst>
              <a:ext uri="{FF2B5EF4-FFF2-40B4-BE49-F238E27FC236}">
                <a16:creationId xmlns:a16="http://schemas.microsoft.com/office/drawing/2014/main" id="{15A3A87E-B154-4765-8D87-274114C0F2E3}"/>
              </a:ext>
            </a:extLst>
          </p:cNvPr>
          <p:cNvSpPr>
            <a:spLocks noGrp="1"/>
          </p:cNvSpPr>
          <p:nvPr>
            <p:ph type="sldNum" sz="quarter" idx="12"/>
          </p:nvPr>
        </p:nvSpPr>
        <p:spPr/>
        <p:txBody>
          <a:bodyPr/>
          <a:lstStyle>
            <a:lvl1pPr>
              <a:defRPr/>
            </a:lvl1pPr>
          </a:lstStyle>
          <a:p>
            <a:fld id="{8B92DCE4-EF17-49EE-8BF1-87A55C540A8A}" type="slidenum">
              <a:rPr lang="en-US" altLang="sl-SI"/>
              <a:pPr/>
              <a:t>‹#›</a:t>
            </a:fld>
            <a:endParaRPr lang="en-US" altLang="sl-SI"/>
          </a:p>
        </p:txBody>
      </p:sp>
    </p:spTree>
    <p:extLst>
      <p:ext uri="{BB962C8B-B14F-4D97-AF65-F5344CB8AC3E}">
        <p14:creationId xmlns:p14="http://schemas.microsoft.com/office/powerpoint/2010/main" val="2914829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Ograda besedila 8">
            <a:extLst>
              <a:ext uri="{FF2B5EF4-FFF2-40B4-BE49-F238E27FC236}">
                <a16:creationId xmlns:a16="http://schemas.microsoft.com/office/drawing/2014/main" id="{D537043A-DD71-4399-BB9A-CAC1CDAC1036}"/>
              </a:ext>
            </a:extLst>
          </p:cNvPr>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a:t>Uredite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endParaRPr lang="en-US" altLang="sl-SI"/>
          </a:p>
        </p:txBody>
      </p:sp>
      <p:sp>
        <p:nvSpPr>
          <p:cNvPr id="24" name="Ograda datuma 23">
            <a:extLst>
              <a:ext uri="{FF2B5EF4-FFF2-40B4-BE49-F238E27FC236}">
                <a16:creationId xmlns:a16="http://schemas.microsoft.com/office/drawing/2014/main" id="{02A78C83-24A9-4577-961A-1DEB36FBE465}"/>
              </a:ext>
            </a:extLst>
          </p:cNvPr>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fld id="{F952D982-29E6-46EC-9789-D4F0EE00F324}" type="datetimeFigureOut">
              <a:rPr lang="en-US"/>
              <a:pPr>
                <a:defRPr/>
              </a:pPr>
              <a:t>6/3/2019</a:t>
            </a:fld>
            <a:endParaRPr lang="en-US" dirty="0"/>
          </a:p>
        </p:txBody>
      </p:sp>
      <p:sp>
        <p:nvSpPr>
          <p:cNvPr id="10" name="Ograda noge 9">
            <a:extLst>
              <a:ext uri="{FF2B5EF4-FFF2-40B4-BE49-F238E27FC236}">
                <a16:creationId xmlns:a16="http://schemas.microsoft.com/office/drawing/2014/main" id="{32AF359D-F3DE-4AF9-9430-64806019E7B3}"/>
              </a:ext>
            </a:extLst>
          </p:cNvPr>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endParaRPr lang="en-US"/>
          </a:p>
        </p:txBody>
      </p:sp>
      <p:sp>
        <p:nvSpPr>
          <p:cNvPr id="22" name="Ograda številke diapozitiva 21">
            <a:extLst>
              <a:ext uri="{FF2B5EF4-FFF2-40B4-BE49-F238E27FC236}">
                <a16:creationId xmlns:a16="http://schemas.microsoft.com/office/drawing/2014/main" id="{D25687D1-47C8-4FF3-8BB7-6B26D9587B2B}"/>
              </a:ext>
            </a:extLst>
          </p:cNvPr>
          <p:cNvSpPr>
            <a:spLocks noGrp="1"/>
          </p:cNvSpPr>
          <p:nvPr>
            <p:ph type="sldNum" sz="quarter" idx="4"/>
          </p:nvPr>
        </p:nvSpPr>
        <p:spPr>
          <a:xfrm>
            <a:off x="8410575" y="6181725"/>
            <a:ext cx="609600" cy="457200"/>
          </a:xfrm>
          <a:prstGeom prst="rect">
            <a:avLst/>
          </a:prstGeom>
          <a:noFill/>
        </p:spPr>
        <p:txBody>
          <a:bodyPr vert="horz" wrap="square" lIns="0" tIns="0" rIns="0" bIns="0" numCol="1" anchor="ctr" anchorCtr="0" compatLnSpc="1">
            <a:prstTxWarp prst="textNoShape">
              <a:avLst/>
            </a:prstTxWarp>
            <a:noAutofit/>
          </a:bodyPr>
          <a:lstStyle>
            <a:lvl1pPr algn="ctr">
              <a:defRPr sz="1600">
                <a:solidFill>
                  <a:schemeClr val="tx2"/>
                </a:solidFill>
              </a:defRPr>
            </a:lvl1pPr>
          </a:lstStyle>
          <a:p>
            <a:fld id="{2262644A-0E0E-4EDE-8371-26C1869A9F72}" type="slidenum">
              <a:rPr lang="en-US" altLang="sl-SI"/>
              <a:pPr/>
              <a:t>‹#›</a:t>
            </a:fld>
            <a:endParaRPr lang="en-US" altLang="sl-SI"/>
          </a:p>
        </p:txBody>
      </p:sp>
      <p:sp>
        <p:nvSpPr>
          <p:cNvPr id="5" name="Ograda naslova 4">
            <a:extLst>
              <a:ext uri="{FF2B5EF4-FFF2-40B4-BE49-F238E27FC236}">
                <a16:creationId xmlns:a16="http://schemas.microsoft.com/office/drawing/2014/main" id="{67CCAB4E-0906-44DA-AC02-D5E195539C51}"/>
              </a:ext>
            </a:extLst>
          </p:cNvPr>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sl-SI"/>
              <a:t>Uredite slog naslova matrice</a:t>
            </a:r>
            <a:endParaRPr lang="en-US"/>
          </a:p>
        </p:txBody>
      </p:sp>
    </p:spTree>
  </p:cSld>
  <p:clrMap bg1="dk1" tx1="lt1" bg2="dk2" tx2="lt2" accent1="accent1" accent2="accent2" accent3="accent3" accent4="accent4" accent5="accent5" accent6="accent6" hlink="hlink" folHlink="folHlink"/>
  <p:sldLayoutIdLst>
    <p:sldLayoutId id="2147483723" r:id="rId1"/>
    <p:sldLayoutId id="2147483715" r:id="rId2"/>
    <p:sldLayoutId id="2147483724" r:id="rId3"/>
    <p:sldLayoutId id="2147483716" r:id="rId4"/>
    <p:sldLayoutId id="2147483725" r:id="rId5"/>
    <p:sldLayoutId id="2147483717" r:id="rId6"/>
    <p:sldLayoutId id="2147483718" r:id="rId7"/>
    <p:sldLayoutId id="2147483719" r:id="rId8"/>
    <p:sldLayoutId id="2147483720" r:id="rId9"/>
    <p:sldLayoutId id="2147483721" r:id="rId10"/>
    <p:sldLayoutId id="2147483722" r:id="rId11"/>
  </p:sldLayoutIdLst>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anose="05020102010507070707"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anose="05020102010507070707"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anose="05020102010507070707"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anose="05020102010507070707"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anose="05020102010507070707"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I:\MIHA\Referati\Janez Jalen\52160_janez-jalen_show.jpg">
            <a:extLst>
              <a:ext uri="{FF2B5EF4-FFF2-40B4-BE49-F238E27FC236}">
                <a16:creationId xmlns:a16="http://schemas.microsoft.com/office/drawing/2014/main" id="{1E3A47A5-099D-4738-9B89-3241DC2328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67613">
            <a:off x="5848350" y="1227138"/>
            <a:ext cx="2409825"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I:\MIHA\Referati\Janez Jalen\225px-Jalen_Janez.jpg">
            <a:extLst>
              <a:ext uri="{FF2B5EF4-FFF2-40B4-BE49-F238E27FC236}">
                <a16:creationId xmlns:a16="http://schemas.microsoft.com/office/drawing/2014/main" id="{A7C973AA-0B13-4976-8B65-2E0CEA0CA0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07372">
            <a:off x="460375" y="442913"/>
            <a:ext cx="3286125" cy="45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odnaslov 2">
            <a:extLst>
              <a:ext uri="{FF2B5EF4-FFF2-40B4-BE49-F238E27FC236}">
                <a16:creationId xmlns:a16="http://schemas.microsoft.com/office/drawing/2014/main" id="{FCB9A00F-046C-4936-B642-A44523BBEC76}"/>
              </a:ext>
            </a:extLst>
          </p:cNvPr>
          <p:cNvSpPr>
            <a:spLocks noGrp="1"/>
          </p:cNvSpPr>
          <p:nvPr>
            <p:ph type="subTitle" idx="1"/>
          </p:nvPr>
        </p:nvSpPr>
        <p:spPr>
          <a:xfrm>
            <a:off x="3708400" y="4916488"/>
            <a:ext cx="4856163" cy="671512"/>
          </a:xfrm>
        </p:spPr>
        <p:txBody>
          <a:bodyPr>
            <a:normAutofit/>
          </a:bodyPr>
          <a:lstStyle/>
          <a:p>
            <a:pPr eaLnBrk="1" fontAlgn="auto" hangingPunct="1">
              <a:spcAft>
                <a:spcPts val="0"/>
              </a:spcAft>
              <a:buFont typeface="Wingdings 2"/>
              <a:buNone/>
              <a:defRPr/>
            </a:pPr>
            <a:endParaRPr lang="sl-SI" sz="1800" dirty="0"/>
          </a:p>
          <a:p>
            <a:pPr eaLnBrk="1" fontAlgn="auto" hangingPunct="1">
              <a:spcAft>
                <a:spcPts val="0"/>
              </a:spcAft>
              <a:buFont typeface="Wingdings 2"/>
              <a:buNone/>
              <a:defRPr/>
            </a:pPr>
            <a:endParaRPr lang="sl-SI" sz="1800" dirty="0"/>
          </a:p>
          <a:p>
            <a:pPr eaLnBrk="1" fontAlgn="auto" hangingPunct="1">
              <a:spcAft>
                <a:spcPts val="0"/>
              </a:spcAft>
              <a:buFont typeface="Wingdings 2"/>
              <a:buNone/>
              <a:defRPr/>
            </a:pPr>
            <a:endParaRPr lang="sl-SI" sz="1800" dirty="0"/>
          </a:p>
          <a:p>
            <a:pPr eaLnBrk="1" fontAlgn="auto" hangingPunct="1">
              <a:spcAft>
                <a:spcPts val="0"/>
              </a:spcAft>
              <a:buFont typeface="Wingdings 2"/>
              <a:buNone/>
              <a:defRPr/>
            </a:pPr>
            <a:endParaRPr lang="sl-SI" sz="1800" dirty="0"/>
          </a:p>
          <a:p>
            <a:pPr eaLnBrk="1" fontAlgn="auto" hangingPunct="1">
              <a:spcAft>
                <a:spcPts val="0"/>
              </a:spcAft>
              <a:buFont typeface="Wingdings 2"/>
              <a:buNone/>
              <a:defRPr/>
            </a:pPr>
            <a:endParaRPr lang="sl-SI" sz="6200" dirty="0"/>
          </a:p>
          <a:p>
            <a:pPr eaLnBrk="1" fontAlgn="auto" hangingPunct="1">
              <a:spcAft>
                <a:spcPts val="0"/>
              </a:spcAft>
              <a:buFont typeface="Wingdings 2"/>
              <a:buNone/>
              <a:defRPr/>
            </a:pPr>
            <a:endParaRPr lang="sl-SI" sz="6200" dirty="0">
              <a:solidFill>
                <a:schemeClr val="bg1"/>
              </a:solidFill>
            </a:endParaRPr>
          </a:p>
        </p:txBody>
      </p:sp>
      <p:sp>
        <p:nvSpPr>
          <p:cNvPr id="2" name="Naslov 1">
            <a:extLst>
              <a:ext uri="{FF2B5EF4-FFF2-40B4-BE49-F238E27FC236}">
                <a16:creationId xmlns:a16="http://schemas.microsoft.com/office/drawing/2014/main" id="{22951C61-4E05-4A90-9AE3-91E416592C41}"/>
              </a:ext>
            </a:extLst>
          </p:cNvPr>
          <p:cNvSpPr>
            <a:spLocks noGrp="1"/>
          </p:cNvSpPr>
          <p:nvPr>
            <p:ph type="ctrTitle"/>
          </p:nvPr>
        </p:nvSpPr>
        <p:spPr>
          <a:xfrm>
            <a:off x="467544" y="1772816"/>
            <a:ext cx="8305800" cy="1944216"/>
          </a:xfrm>
        </p:spPr>
        <p:txBody>
          <a:bodyPr/>
          <a:lstStyle/>
          <a:p>
            <a:pPr eaLnBrk="1" fontAlgn="auto" hangingPunct="1">
              <a:spcAft>
                <a:spcPts val="0"/>
              </a:spcAft>
              <a:defRPr/>
            </a:pPr>
            <a:br>
              <a:rPr lang="sl-SI"/>
            </a:br>
            <a:br>
              <a:rPr lang="sl-SI"/>
            </a:br>
            <a:r>
              <a:rPr lang="sl-SI">
                <a:solidFill>
                  <a:schemeClr val="bg1"/>
                </a:solidFill>
              </a:rPr>
              <a:t>JANEZ JALEN (1891-1966</a:t>
            </a:r>
            <a:r>
              <a:rPr lang="sl-SI"/>
              <a:t>)</a:t>
            </a:r>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750"/>
                                        <p:tgtEl>
                                          <p:spTgt spid="2"/>
                                        </p:tgtEl>
                                      </p:cBhvr>
                                    </p:animEffect>
                                  </p:childTnLst>
                                </p:cTn>
                              </p:par>
                            </p:childTnLst>
                          </p:cTn>
                        </p:par>
                        <p:par>
                          <p:cTn id="8" fill="hold" nodeType="afterGroup">
                            <p:stCondLst>
                              <p:cond delay="2750"/>
                            </p:stCondLst>
                            <p:childTnLst>
                              <p:par>
                                <p:cTn id="9" presetID="16" presetClass="entr" presetSubtype="21"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barn(inVertical)">
                                      <p:cBhvr>
                                        <p:cTn id="11" dur="750"/>
                                        <p:tgtEl>
                                          <p:spTgt spid="1026"/>
                                        </p:tgtEl>
                                      </p:cBhvr>
                                    </p:animEffect>
                                  </p:childTnLst>
                                </p:cTn>
                              </p:par>
                            </p:childTnLst>
                          </p:cTn>
                        </p:par>
                        <p:par>
                          <p:cTn id="12" fill="hold" nodeType="afterGroup">
                            <p:stCondLst>
                              <p:cond delay="3500"/>
                            </p:stCondLst>
                            <p:childTnLst>
                              <p:par>
                                <p:cTn id="13" presetID="26" presetClass="entr" presetSubtype="0" fill="hold" nodeType="after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wipe(down)">
                                      <p:cBhvr>
                                        <p:cTn id="15" dur="507">
                                          <p:stCondLst>
                                            <p:cond delay="0"/>
                                          </p:stCondLst>
                                        </p:cTn>
                                        <p:tgtEl>
                                          <p:spTgt spid="1027"/>
                                        </p:tgtEl>
                                      </p:cBhvr>
                                    </p:animEffect>
                                    <p:anim calcmode="lin" valueType="num">
                                      <p:cBhvr>
                                        <p:cTn id="16" dur="1594"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17" dur="581"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8" dur="581" tmFilter="0, 0; 0.125,0.2665; 0.25,0.4; 0.375,0.465; 0.5,0.5;  0.625,0.535; 0.75,0.6; 0.875,0.7335; 1,1">
                                          <p:stCondLst>
                                            <p:cond delay="581"/>
                                          </p:stCondLst>
                                        </p:cTn>
                                        <p:tgtEl>
                                          <p:spTgt spid="1027"/>
                                        </p:tgtEl>
                                        <p:attrNameLst>
                                          <p:attrName>ppt_y</p:attrName>
                                        </p:attrNameLst>
                                      </p:cBhvr>
                                      <p:tavLst>
                                        <p:tav tm="0" fmla="#ppt_y-sin(pi*$)/9">
                                          <p:val>
                                            <p:fltVal val="0"/>
                                          </p:val>
                                        </p:tav>
                                        <p:tav tm="100000">
                                          <p:val>
                                            <p:fltVal val="1"/>
                                          </p:val>
                                        </p:tav>
                                      </p:tavLst>
                                    </p:anim>
                                    <p:anim calcmode="lin" valueType="num">
                                      <p:cBhvr>
                                        <p:cTn id="19" dur="290" tmFilter="0, 0; 0.125,0.2665; 0.25,0.4; 0.375,0.465; 0.5,0.5;  0.625,0.535; 0.75,0.6; 0.875,0.7335; 1,1">
                                          <p:stCondLst>
                                            <p:cond delay="1159"/>
                                          </p:stCondLst>
                                        </p:cTn>
                                        <p:tgtEl>
                                          <p:spTgt spid="1027"/>
                                        </p:tgtEl>
                                        <p:attrNameLst>
                                          <p:attrName>ppt_y</p:attrName>
                                        </p:attrNameLst>
                                      </p:cBhvr>
                                      <p:tavLst>
                                        <p:tav tm="0" fmla="#ppt_y-sin(pi*$)/27">
                                          <p:val>
                                            <p:fltVal val="0"/>
                                          </p:val>
                                        </p:tav>
                                        <p:tav tm="100000">
                                          <p:val>
                                            <p:fltVal val="1"/>
                                          </p:val>
                                        </p:tav>
                                      </p:tavLst>
                                    </p:anim>
                                    <p:anim calcmode="lin" valueType="num">
                                      <p:cBhvr>
                                        <p:cTn id="20" dur="144" tmFilter="0, 0; 0.125,0.2665; 0.25,0.4; 0.375,0.465; 0.5,0.5;  0.625,0.535; 0.75,0.6; 0.875,0.7335; 1,1">
                                          <p:stCondLst>
                                            <p:cond delay="1449"/>
                                          </p:stCondLst>
                                        </p:cTn>
                                        <p:tgtEl>
                                          <p:spTgt spid="1027"/>
                                        </p:tgtEl>
                                        <p:attrNameLst>
                                          <p:attrName>ppt_y</p:attrName>
                                        </p:attrNameLst>
                                      </p:cBhvr>
                                      <p:tavLst>
                                        <p:tav tm="0" fmla="#ppt_y-sin(pi*$)/81">
                                          <p:val>
                                            <p:fltVal val="0"/>
                                          </p:val>
                                        </p:tav>
                                        <p:tav tm="100000">
                                          <p:val>
                                            <p:fltVal val="1"/>
                                          </p:val>
                                        </p:tav>
                                      </p:tavLst>
                                    </p:anim>
                                    <p:animScale>
                                      <p:cBhvr>
                                        <p:cTn id="21" dur="23">
                                          <p:stCondLst>
                                            <p:cond delay="569"/>
                                          </p:stCondLst>
                                        </p:cTn>
                                        <p:tgtEl>
                                          <p:spTgt spid="1027"/>
                                        </p:tgtEl>
                                      </p:cBhvr>
                                      <p:to x="100000" y="60000"/>
                                    </p:animScale>
                                    <p:animScale>
                                      <p:cBhvr>
                                        <p:cTn id="22" dur="145" decel="50000">
                                          <p:stCondLst>
                                            <p:cond delay="592"/>
                                          </p:stCondLst>
                                        </p:cTn>
                                        <p:tgtEl>
                                          <p:spTgt spid="1027"/>
                                        </p:tgtEl>
                                      </p:cBhvr>
                                      <p:to x="100000" y="100000"/>
                                    </p:animScale>
                                    <p:animScale>
                                      <p:cBhvr>
                                        <p:cTn id="23" dur="23">
                                          <p:stCondLst>
                                            <p:cond delay="1148"/>
                                          </p:stCondLst>
                                        </p:cTn>
                                        <p:tgtEl>
                                          <p:spTgt spid="1027"/>
                                        </p:tgtEl>
                                      </p:cBhvr>
                                      <p:to x="100000" y="80000"/>
                                    </p:animScale>
                                    <p:animScale>
                                      <p:cBhvr>
                                        <p:cTn id="24" dur="145" decel="50000">
                                          <p:stCondLst>
                                            <p:cond delay="1171"/>
                                          </p:stCondLst>
                                        </p:cTn>
                                        <p:tgtEl>
                                          <p:spTgt spid="1027"/>
                                        </p:tgtEl>
                                      </p:cBhvr>
                                      <p:to x="100000" y="100000"/>
                                    </p:animScale>
                                    <p:animScale>
                                      <p:cBhvr>
                                        <p:cTn id="25" dur="23">
                                          <p:stCondLst>
                                            <p:cond delay="1437"/>
                                          </p:stCondLst>
                                        </p:cTn>
                                        <p:tgtEl>
                                          <p:spTgt spid="1027"/>
                                        </p:tgtEl>
                                      </p:cBhvr>
                                      <p:to x="100000" y="90000"/>
                                    </p:animScale>
                                    <p:animScale>
                                      <p:cBhvr>
                                        <p:cTn id="26" dur="145" decel="50000">
                                          <p:stCondLst>
                                            <p:cond delay="1459"/>
                                          </p:stCondLst>
                                        </p:cTn>
                                        <p:tgtEl>
                                          <p:spTgt spid="1027"/>
                                        </p:tgtEl>
                                      </p:cBhvr>
                                      <p:to x="100000" y="100000"/>
                                    </p:animScale>
                                    <p:animScale>
                                      <p:cBhvr>
                                        <p:cTn id="27" dur="23">
                                          <p:stCondLst>
                                            <p:cond delay="1582"/>
                                          </p:stCondLst>
                                        </p:cTn>
                                        <p:tgtEl>
                                          <p:spTgt spid="1027"/>
                                        </p:tgtEl>
                                      </p:cBhvr>
                                      <p:to x="100000" y="95000"/>
                                    </p:animScale>
                                    <p:animScale>
                                      <p:cBhvr>
                                        <p:cTn id="28" dur="145" decel="50000">
                                          <p:stCondLst>
                                            <p:cond delay="1605"/>
                                          </p:stCondLst>
                                        </p:cTn>
                                        <p:tgtEl>
                                          <p:spTgt spid="102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a:extLst>
              <a:ext uri="{FF2B5EF4-FFF2-40B4-BE49-F238E27FC236}">
                <a16:creationId xmlns:a16="http://schemas.microsoft.com/office/drawing/2014/main" id="{7E9BC6FD-EEEA-4A94-9DA3-D48556B03B1C}"/>
              </a:ext>
            </a:extLst>
          </p:cNvPr>
          <p:cNvSpPr>
            <a:spLocks noGrp="1"/>
          </p:cNvSpPr>
          <p:nvPr>
            <p:ph idx="1"/>
          </p:nvPr>
        </p:nvSpPr>
        <p:spPr/>
        <p:txBody>
          <a:bodyPr>
            <a:normAutofit lnSpcReduction="10000"/>
          </a:bodyPr>
          <a:lstStyle/>
          <a:p>
            <a:pPr marL="274320" indent="-274320" eaLnBrk="1" fontAlgn="auto" hangingPunct="1">
              <a:spcAft>
                <a:spcPts val="0"/>
              </a:spcAft>
              <a:buFont typeface="Wingdings 2"/>
              <a:buChar char=""/>
              <a:defRPr/>
            </a:pPr>
            <a:r>
              <a:rPr lang="sl-SI" dirty="0"/>
              <a:t>Bobri so zgodovinski roman sestavljen iz treh delov (Sam, Rod, Vrh)</a:t>
            </a:r>
          </a:p>
          <a:p>
            <a:pPr marL="274320" indent="-274320" eaLnBrk="1" fontAlgn="auto" hangingPunct="1">
              <a:spcAft>
                <a:spcPts val="0"/>
              </a:spcAft>
              <a:buFont typeface="Wingdings 2"/>
              <a:buChar char=""/>
              <a:defRPr/>
            </a:pPr>
            <a:r>
              <a:rPr lang="sl-SI" dirty="0"/>
              <a:t>Navdih zanje je Jalen dobil na službovanju v Notranjih Goricah</a:t>
            </a:r>
          </a:p>
          <a:p>
            <a:pPr marL="274320" indent="-274320" eaLnBrk="1" fontAlgn="auto" hangingPunct="1">
              <a:spcAft>
                <a:spcPts val="0"/>
              </a:spcAft>
              <a:buFont typeface="Wingdings 2"/>
              <a:buChar char=""/>
              <a:defRPr/>
            </a:pPr>
            <a:r>
              <a:rPr lang="sl-SI" dirty="0"/>
              <a:t>Prvič so izšli v letih 1942 in 1943 </a:t>
            </a:r>
          </a:p>
          <a:p>
            <a:pPr marL="274320" indent="-274320" eaLnBrk="1" fontAlgn="auto" hangingPunct="1">
              <a:spcAft>
                <a:spcPts val="0"/>
              </a:spcAft>
              <a:buFont typeface="Wingdings 2"/>
              <a:buChar char=""/>
              <a:defRPr/>
            </a:pPr>
            <a:r>
              <a:rPr lang="sl-SI" dirty="0"/>
              <a:t>Pri pisanju se je pisatelj opiral na arheološka odkritja in strokovno literaturo,</a:t>
            </a:r>
          </a:p>
          <a:p>
            <a:pPr marL="274320" indent="-274320" eaLnBrk="1" fontAlgn="auto" hangingPunct="1">
              <a:spcAft>
                <a:spcPts val="0"/>
              </a:spcAft>
              <a:buFont typeface="Wingdings 2"/>
              <a:buChar char=""/>
              <a:defRPr/>
            </a:pPr>
            <a:r>
              <a:rPr lang="sl-SI" dirty="0"/>
              <a:t>Postavljeni so v dobo 2000 let pr. Kr. (konec kamene in začetek bakrene dobe), na mesta za katera ni oprijemljivih dokazov o naseljih, vendar so tam že našli posamezne najdbe</a:t>
            </a:r>
          </a:p>
          <a:p>
            <a:pPr marL="274320" indent="-274320" eaLnBrk="1" fontAlgn="auto" hangingPunct="1">
              <a:spcAft>
                <a:spcPts val="0"/>
              </a:spcAft>
              <a:buFont typeface="Wingdings 2"/>
              <a:buChar char=""/>
              <a:defRPr/>
            </a:pPr>
            <a:endParaRPr lang="en-US" dirty="0"/>
          </a:p>
        </p:txBody>
      </p:sp>
      <p:sp>
        <p:nvSpPr>
          <p:cNvPr id="2" name="Naslov 1">
            <a:extLst>
              <a:ext uri="{FF2B5EF4-FFF2-40B4-BE49-F238E27FC236}">
                <a16:creationId xmlns:a16="http://schemas.microsoft.com/office/drawing/2014/main" id="{6E1FBC66-9DEC-437E-B045-ABD4168C2751}"/>
              </a:ext>
            </a:extLst>
          </p:cNvPr>
          <p:cNvSpPr>
            <a:spLocks noGrp="1"/>
          </p:cNvSpPr>
          <p:nvPr>
            <p:ph type="title"/>
          </p:nvPr>
        </p:nvSpPr>
        <p:spPr/>
        <p:txBody>
          <a:bodyPr/>
          <a:lstStyle/>
          <a:p>
            <a:pPr algn="ctr" eaLnBrk="1" fontAlgn="auto" hangingPunct="1">
              <a:spcAft>
                <a:spcPts val="0"/>
              </a:spcAft>
              <a:defRPr/>
            </a:pPr>
            <a:r>
              <a:rPr lang="sl-SI"/>
              <a:t>BOBRI</a:t>
            </a:r>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grada vsebine 1">
            <a:extLst>
              <a:ext uri="{FF2B5EF4-FFF2-40B4-BE49-F238E27FC236}">
                <a16:creationId xmlns:a16="http://schemas.microsoft.com/office/drawing/2014/main" id="{439F81E5-6F0F-489E-8AE1-467CAD074C93}"/>
              </a:ext>
            </a:extLst>
          </p:cNvPr>
          <p:cNvSpPr>
            <a:spLocks noGrp="1"/>
          </p:cNvSpPr>
          <p:nvPr>
            <p:ph idx="1"/>
          </p:nvPr>
        </p:nvSpPr>
        <p:spPr/>
        <p:txBody>
          <a:bodyPr/>
          <a:lstStyle/>
          <a:p>
            <a:pPr eaLnBrk="1" hangingPunct="1"/>
            <a:r>
              <a:rPr lang="en-US" altLang="sl-SI"/>
              <a:t>V prvem delu z naslovom Sam, je Jalen predstavil celovitost rodovnega življenja barjanskih mostiščarjev, njihovo notranjo ureditev, medsebojne odnose in njihovo verovanje. Toda gibalo celotnega dogajanja izhaja iz uporniške narave Ostrorogega Jelena, ki mu je oče po krivici kratil prvorojenstvo, ki si z jasnim ciljem, da si rodovno pravico pribori sam, spopade s svojim očetom Brkatim Somom in polbratom Neokretnim Karpom. V svojih prizadevanjih je uspel, ko si je sam postavil svoje kolišče in tam zaživel neodvisno življenje z Jezerno Rožo.</a:t>
            </a:r>
          </a:p>
        </p:txBody>
      </p:sp>
      <p:sp>
        <p:nvSpPr>
          <p:cNvPr id="3" name="Naslov 2">
            <a:extLst>
              <a:ext uri="{FF2B5EF4-FFF2-40B4-BE49-F238E27FC236}">
                <a16:creationId xmlns:a16="http://schemas.microsoft.com/office/drawing/2014/main" id="{1A8DE48B-FDC1-45A1-859C-2A048D8371E2}"/>
              </a:ext>
            </a:extLst>
          </p:cNvPr>
          <p:cNvSpPr>
            <a:spLocks noGrp="1"/>
          </p:cNvSpPr>
          <p:nvPr>
            <p:ph type="title"/>
          </p:nvPr>
        </p:nvSpPr>
        <p:spPr/>
        <p:txBody>
          <a:bodyPr/>
          <a:lstStyle/>
          <a:p>
            <a:pPr algn="ctr" eaLnBrk="1" fontAlgn="auto" hangingPunct="1">
              <a:spcAft>
                <a:spcPts val="0"/>
              </a:spcAft>
              <a:defRPr/>
            </a:pPr>
            <a:r>
              <a:rPr lang="sl-SI"/>
              <a:t>Sam</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grada vsebine 1">
            <a:extLst>
              <a:ext uri="{FF2B5EF4-FFF2-40B4-BE49-F238E27FC236}">
                <a16:creationId xmlns:a16="http://schemas.microsoft.com/office/drawing/2014/main" id="{086D82E2-7052-406D-89A3-5D5935132CDE}"/>
              </a:ext>
            </a:extLst>
          </p:cNvPr>
          <p:cNvSpPr>
            <a:spLocks noGrp="1"/>
          </p:cNvSpPr>
          <p:nvPr>
            <p:ph idx="1"/>
          </p:nvPr>
        </p:nvSpPr>
        <p:spPr/>
        <p:txBody>
          <a:bodyPr/>
          <a:lstStyle/>
          <a:p>
            <a:pPr eaLnBrk="1" hangingPunct="1"/>
            <a:r>
              <a:rPr lang="en-US" altLang="sl-SI"/>
              <a:t>V drugem delu z naslovom Rod, Ostrorogi Jelen počasi postane vodilna rodovna oseba celotnega Velikega jezera in svojo posest širi na jezerna obrežja, vzpostavi pa tudi trgovske poti daleč po Savi navzdol. Končno pa se z močnim spremstvom odpravi vse do morja. </a:t>
            </a:r>
          </a:p>
        </p:txBody>
      </p:sp>
      <p:sp>
        <p:nvSpPr>
          <p:cNvPr id="3" name="Naslov 2">
            <a:extLst>
              <a:ext uri="{FF2B5EF4-FFF2-40B4-BE49-F238E27FC236}">
                <a16:creationId xmlns:a16="http://schemas.microsoft.com/office/drawing/2014/main" id="{591F2D7D-98C6-4CCE-B299-40AC3B29C18D}"/>
              </a:ext>
            </a:extLst>
          </p:cNvPr>
          <p:cNvSpPr>
            <a:spLocks noGrp="1"/>
          </p:cNvSpPr>
          <p:nvPr>
            <p:ph type="title"/>
          </p:nvPr>
        </p:nvSpPr>
        <p:spPr/>
        <p:txBody>
          <a:bodyPr/>
          <a:lstStyle/>
          <a:p>
            <a:pPr algn="ctr" eaLnBrk="1" fontAlgn="auto" hangingPunct="1">
              <a:spcAft>
                <a:spcPts val="0"/>
              </a:spcAft>
              <a:defRPr/>
            </a:pPr>
            <a:r>
              <a:rPr lang="sl-SI"/>
              <a:t>Rod</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Ograda vsebine 1">
            <a:extLst>
              <a:ext uri="{FF2B5EF4-FFF2-40B4-BE49-F238E27FC236}">
                <a16:creationId xmlns:a16="http://schemas.microsoft.com/office/drawing/2014/main" id="{0EAA28C2-6463-4A21-99E2-C8DD262E7F21}"/>
              </a:ext>
            </a:extLst>
          </p:cNvPr>
          <p:cNvSpPr>
            <a:spLocks noGrp="1"/>
          </p:cNvSpPr>
          <p:nvPr>
            <p:ph idx="1"/>
          </p:nvPr>
        </p:nvSpPr>
        <p:spPr/>
        <p:txBody>
          <a:bodyPr/>
          <a:lstStyle/>
          <a:p>
            <a:pPr eaLnBrk="1" hangingPunct="1"/>
            <a:r>
              <a:rPr lang="en-US" altLang="sl-SI"/>
              <a:t>Tretji del Vrh zaključuje pripoved o Ostrorogem Jelenu in njegovem rodu, ki je sledil naglim družbenim razvojem, doživel srečanje z Argonavti, ki so se čez Barje prebili z ladjo vred do morja, sam pa se je preselil na Dravsko polje in glavnemu rodu pustil nekdanja bivališča na Velikem jezeru ter postopoma prevzel nov način življenja, ko so mostiščarji postali poljedelci.</a:t>
            </a:r>
          </a:p>
        </p:txBody>
      </p:sp>
      <p:sp>
        <p:nvSpPr>
          <p:cNvPr id="3" name="Naslov 2">
            <a:extLst>
              <a:ext uri="{FF2B5EF4-FFF2-40B4-BE49-F238E27FC236}">
                <a16:creationId xmlns:a16="http://schemas.microsoft.com/office/drawing/2014/main" id="{C10CF71A-81B5-4EAF-872B-24BA3FCA62D3}"/>
              </a:ext>
            </a:extLst>
          </p:cNvPr>
          <p:cNvSpPr>
            <a:spLocks noGrp="1"/>
          </p:cNvSpPr>
          <p:nvPr>
            <p:ph type="title"/>
          </p:nvPr>
        </p:nvSpPr>
        <p:spPr/>
        <p:txBody>
          <a:bodyPr/>
          <a:lstStyle/>
          <a:p>
            <a:pPr algn="ctr" eaLnBrk="1" fontAlgn="auto" hangingPunct="1">
              <a:spcAft>
                <a:spcPts val="0"/>
              </a:spcAft>
              <a:defRPr/>
            </a:pPr>
            <a:r>
              <a:rPr lang="sl-SI"/>
              <a:t>Vrh</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a:extLst>
              <a:ext uri="{FF2B5EF4-FFF2-40B4-BE49-F238E27FC236}">
                <a16:creationId xmlns:a16="http://schemas.microsoft.com/office/drawing/2014/main" id="{1C9ADDE9-8E22-4CD9-A7D1-446E550A933B}"/>
              </a:ext>
            </a:extLst>
          </p:cNvPr>
          <p:cNvSpPr>
            <a:spLocks noGrp="1"/>
          </p:cNvSpPr>
          <p:nvPr>
            <p:ph type="title"/>
          </p:nvPr>
        </p:nvSpPr>
        <p:spPr>
          <a:xfrm>
            <a:off x="683568" y="2348880"/>
            <a:ext cx="7924800" cy="1371600"/>
          </a:xfrm>
        </p:spPr>
        <p:txBody>
          <a:bodyPr/>
          <a:lstStyle/>
          <a:p>
            <a:pPr algn="ctr" eaLnBrk="1" fontAlgn="auto" hangingPunct="1">
              <a:spcAft>
                <a:spcPts val="0"/>
              </a:spcAft>
              <a:defRPr/>
            </a:pPr>
            <a:r>
              <a:rPr lang="sl-SI"/>
              <a:t>KONEC</a:t>
            </a:r>
            <a:endParaRPr/>
          </a:p>
        </p:txBody>
      </p:sp>
      <p:sp>
        <p:nvSpPr>
          <p:cNvPr id="5" name="Ograda besedila 4">
            <a:extLst>
              <a:ext uri="{FF2B5EF4-FFF2-40B4-BE49-F238E27FC236}">
                <a16:creationId xmlns:a16="http://schemas.microsoft.com/office/drawing/2014/main" id="{132AC864-0FE3-4774-A5BF-95AE866995C0}"/>
              </a:ext>
            </a:extLst>
          </p:cNvPr>
          <p:cNvSpPr>
            <a:spLocks noGrp="1"/>
          </p:cNvSpPr>
          <p:nvPr>
            <p:ph type="body" idx="1"/>
          </p:nvPr>
        </p:nvSpPr>
        <p:spPr>
          <a:xfrm>
            <a:off x="685800" y="4581525"/>
            <a:ext cx="7924800" cy="1871663"/>
          </a:xfrm>
        </p:spPr>
        <p:txBody>
          <a:bodyPr>
            <a:normAutofit lnSpcReduction="10000"/>
          </a:bodyPr>
          <a:lstStyle/>
          <a:p>
            <a:pPr eaLnBrk="1" fontAlgn="auto" hangingPunct="1">
              <a:spcAft>
                <a:spcPts val="0"/>
              </a:spcAft>
              <a:buFont typeface="Wingdings 2"/>
              <a:buNone/>
              <a:defRPr/>
            </a:pPr>
            <a:r>
              <a:rPr lang="sl-SI" dirty="0"/>
              <a:t>Viri:</a:t>
            </a:r>
          </a:p>
          <a:p>
            <a:pPr eaLnBrk="1" fontAlgn="auto" hangingPunct="1">
              <a:spcAft>
                <a:spcPts val="0"/>
              </a:spcAft>
              <a:buFont typeface="Wingdings 2"/>
              <a:buNone/>
              <a:defRPr/>
            </a:pPr>
            <a:r>
              <a:rPr lang="sl-SI" dirty="0"/>
              <a:t>Marjeta </a:t>
            </a:r>
            <a:r>
              <a:rPr lang="sl-SI" dirty="0" err="1"/>
              <a:t>Žebovec</a:t>
            </a:r>
            <a:r>
              <a:rPr lang="sl-SI" dirty="0"/>
              <a:t>: Janez Jalen</a:t>
            </a:r>
          </a:p>
          <a:p>
            <a:pPr eaLnBrk="1" fontAlgn="auto" hangingPunct="1">
              <a:spcAft>
                <a:spcPts val="0"/>
              </a:spcAft>
              <a:buFont typeface="Wingdings 2"/>
              <a:buNone/>
              <a:defRPr/>
            </a:pPr>
            <a:r>
              <a:rPr lang="sl-SI" dirty="0"/>
              <a:t>France Pibernik: Janez Jalen</a:t>
            </a:r>
          </a:p>
          <a:p>
            <a:pPr eaLnBrk="1" fontAlgn="auto" hangingPunct="1">
              <a:spcAft>
                <a:spcPts val="0"/>
              </a:spcAft>
              <a:buFont typeface="Wingdings 2"/>
              <a:buNone/>
              <a:defRPr/>
            </a:pPr>
            <a:r>
              <a:rPr lang="sl-SI" dirty="0"/>
              <a:t>Album slovenskih književnikov</a:t>
            </a:r>
          </a:p>
          <a:p>
            <a:pPr eaLnBrk="1" fontAlgn="auto" hangingPunct="1">
              <a:spcAft>
                <a:spcPts val="0"/>
              </a:spcAft>
              <a:buFont typeface="Wingdings 2"/>
              <a:buNone/>
              <a:defRPr/>
            </a:pPr>
            <a:r>
              <a:rPr lang="sl-SI" dirty="0"/>
              <a:t>Internet</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a:extLst>
              <a:ext uri="{FF2B5EF4-FFF2-40B4-BE49-F238E27FC236}">
                <a16:creationId xmlns:a16="http://schemas.microsoft.com/office/drawing/2014/main" id="{D55160CC-58F1-4505-BC95-EC9B978A36DD}"/>
              </a:ext>
            </a:extLst>
          </p:cNvPr>
          <p:cNvSpPr>
            <a:spLocks noGrp="1"/>
          </p:cNvSpPr>
          <p:nvPr>
            <p:ph idx="1"/>
          </p:nvPr>
        </p:nvSpPr>
        <p:spPr>
          <a:xfrm>
            <a:off x="0" y="2286000"/>
            <a:ext cx="9144000" cy="4572000"/>
          </a:xfrm>
        </p:spPr>
        <p:txBody>
          <a:bodyPr/>
          <a:lstStyle/>
          <a:p>
            <a:pPr marL="0" indent="0" algn="ctr" eaLnBrk="1" hangingPunct="1">
              <a:buFont typeface="Wingdings 2" panose="05020102010507070707" pitchFamily="18" charset="2"/>
              <a:buNone/>
            </a:pPr>
            <a:r>
              <a:rPr lang="sl-SI" altLang="sl-SI"/>
              <a:t>                      Matija </a:t>
            </a:r>
            <a:r>
              <a:rPr lang="sl-SI" altLang="sl-SI">
                <a:solidFill>
                  <a:schemeClr val="bg1"/>
                </a:solidFill>
              </a:rPr>
              <a:t>            </a:t>
            </a:r>
            <a:r>
              <a:rPr lang="sl-SI" altLang="sl-SI"/>
              <a:t> Marijana (r. Dolžan)</a:t>
            </a:r>
          </a:p>
          <a:p>
            <a:pPr marL="0" indent="0" algn="ctr" eaLnBrk="1" hangingPunct="1">
              <a:buFont typeface="Wingdings 2" panose="05020102010507070707" pitchFamily="18" charset="2"/>
              <a:buNone/>
            </a:pPr>
            <a:endParaRPr lang="sl-SI" altLang="sl-SI"/>
          </a:p>
          <a:p>
            <a:pPr marL="0" indent="0" algn="ctr" eaLnBrk="1" hangingPunct="1">
              <a:buFont typeface="Wingdings 2" panose="05020102010507070707" pitchFamily="18" charset="2"/>
              <a:buNone/>
            </a:pPr>
            <a:r>
              <a:rPr lang="sl-SI" altLang="sl-SI" sz="2000"/>
              <a:t>Mica   Francka   Marijana   Matija   Ivana   Katra   Helena   Jožef    Reza   </a:t>
            </a:r>
            <a:r>
              <a:rPr lang="sl-SI" altLang="sl-SI" sz="3200"/>
              <a:t>Janez</a:t>
            </a:r>
            <a:endParaRPr lang="en-US" altLang="sl-SI" sz="3200"/>
          </a:p>
        </p:txBody>
      </p:sp>
      <p:sp>
        <p:nvSpPr>
          <p:cNvPr id="2" name="Naslov 1">
            <a:extLst>
              <a:ext uri="{FF2B5EF4-FFF2-40B4-BE49-F238E27FC236}">
                <a16:creationId xmlns:a16="http://schemas.microsoft.com/office/drawing/2014/main" id="{92D4746C-FBE6-4344-994B-6BFE829B1B6D}"/>
              </a:ext>
            </a:extLst>
          </p:cNvPr>
          <p:cNvSpPr>
            <a:spLocks noGrp="1"/>
          </p:cNvSpPr>
          <p:nvPr>
            <p:ph type="title"/>
          </p:nvPr>
        </p:nvSpPr>
        <p:spPr/>
        <p:txBody>
          <a:bodyPr/>
          <a:lstStyle/>
          <a:p>
            <a:pPr algn="ctr" eaLnBrk="1" fontAlgn="auto" hangingPunct="1">
              <a:spcAft>
                <a:spcPts val="0"/>
              </a:spcAft>
              <a:defRPr/>
            </a:pPr>
            <a:r>
              <a:rPr lang="sl-SI"/>
              <a:t>Družina</a:t>
            </a:r>
            <a:endParaRPr/>
          </a:p>
        </p:txBody>
      </p:sp>
      <p:cxnSp>
        <p:nvCxnSpPr>
          <p:cNvPr id="9" name="Raven puščični povezovalnik 8">
            <a:extLst>
              <a:ext uri="{FF2B5EF4-FFF2-40B4-BE49-F238E27FC236}">
                <a16:creationId xmlns:a16="http://schemas.microsoft.com/office/drawing/2014/main" id="{68157F06-2C57-4922-82D5-7AF76FE2BD4B}"/>
              </a:ext>
            </a:extLst>
          </p:cNvPr>
          <p:cNvCxnSpPr/>
          <p:nvPr/>
        </p:nvCxnSpPr>
        <p:spPr>
          <a:xfrm>
            <a:off x="3995738" y="2563813"/>
            <a:ext cx="1008062" cy="0"/>
          </a:xfrm>
          <a:prstGeom prst="straightConnector1">
            <a:avLst/>
          </a:prstGeom>
          <a:ln w="2222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Raven puščični povezovalnik 12">
            <a:extLst>
              <a:ext uri="{FF2B5EF4-FFF2-40B4-BE49-F238E27FC236}">
                <a16:creationId xmlns:a16="http://schemas.microsoft.com/office/drawing/2014/main" id="{8543D2A0-1CFF-4A1A-89BE-1D3ABB29BBB8}"/>
              </a:ext>
            </a:extLst>
          </p:cNvPr>
          <p:cNvCxnSpPr/>
          <p:nvPr/>
        </p:nvCxnSpPr>
        <p:spPr>
          <a:xfrm flipH="1">
            <a:off x="468313" y="2708275"/>
            <a:ext cx="3887787" cy="7207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Raven puščični povezovalnik 16">
            <a:extLst>
              <a:ext uri="{FF2B5EF4-FFF2-40B4-BE49-F238E27FC236}">
                <a16:creationId xmlns:a16="http://schemas.microsoft.com/office/drawing/2014/main" id="{9C31CCA2-4D13-4C7A-913B-644C4BC7E219}"/>
              </a:ext>
            </a:extLst>
          </p:cNvPr>
          <p:cNvCxnSpPr/>
          <p:nvPr/>
        </p:nvCxnSpPr>
        <p:spPr>
          <a:xfrm flipH="1">
            <a:off x="1547813" y="2708275"/>
            <a:ext cx="2808287" cy="7921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Raven puščični povezovalnik 18">
            <a:extLst>
              <a:ext uri="{FF2B5EF4-FFF2-40B4-BE49-F238E27FC236}">
                <a16:creationId xmlns:a16="http://schemas.microsoft.com/office/drawing/2014/main" id="{5588D872-1308-4118-AA61-8E68F437B37F}"/>
              </a:ext>
            </a:extLst>
          </p:cNvPr>
          <p:cNvCxnSpPr/>
          <p:nvPr/>
        </p:nvCxnSpPr>
        <p:spPr>
          <a:xfrm flipH="1">
            <a:off x="3492500" y="2708275"/>
            <a:ext cx="863600" cy="7921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Raven puščični povezovalnik 20">
            <a:extLst>
              <a:ext uri="{FF2B5EF4-FFF2-40B4-BE49-F238E27FC236}">
                <a16:creationId xmlns:a16="http://schemas.microsoft.com/office/drawing/2014/main" id="{8067BE3D-5E85-4ED2-9FBF-5D43E5D83F93}"/>
              </a:ext>
            </a:extLst>
          </p:cNvPr>
          <p:cNvCxnSpPr/>
          <p:nvPr/>
        </p:nvCxnSpPr>
        <p:spPr>
          <a:xfrm flipH="1">
            <a:off x="2627313" y="2708275"/>
            <a:ext cx="1728787" cy="7207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Raven puščični povezovalnik 22">
            <a:extLst>
              <a:ext uri="{FF2B5EF4-FFF2-40B4-BE49-F238E27FC236}">
                <a16:creationId xmlns:a16="http://schemas.microsoft.com/office/drawing/2014/main" id="{2D01E06E-FDE4-4D03-A830-314F0D454F29}"/>
              </a:ext>
            </a:extLst>
          </p:cNvPr>
          <p:cNvCxnSpPr/>
          <p:nvPr/>
        </p:nvCxnSpPr>
        <p:spPr>
          <a:xfrm>
            <a:off x="4356100" y="2708275"/>
            <a:ext cx="0" cy="7921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Raven puščični povezovalnik 24">
            <a:extLst>
              <a:ext uri="{FF2B5EF4-FFF2-40B4-BE49-F238E27FC236}">
                <a16:creationId xmlns:a16="http://schemas.microsoft.com/office/drawing/2014/main" id="{E1C44909-7375-4235-A67D-54E252E11EAF}"/>
              </a:ext>
            </a:extLst>
          </p:cNvPr>
          <p:cNvCxnSpPr/>
          <p:nvPr/>
        </p:nvCxnSpPr>
        <p:spPr>
          <a:xfrm>
            <a:off x="4356100" y="2708275"/>
            <a:ext cx="792163" cy="7921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Raven puščični povezovalnik 26">
            <a:extLst>
              <a:ext uri="{FF2B5EF4-FFF2-40B4-BE49-F238E27FC236}">
                <a16:creationId xmlns:a16="http://schemas.microsoft.com/office/drawing/2014/main" id="{49AA245D-D535-4693-9205-BEA767D52C3F}"/>
              </a:ext>
            </a:extLst>
          </p:cNvPr>
          <p:cNvCxnSpPr/>
          <p:nvPr/>
        </p:nvCxnSpPr>
        <p:spPr>
          <a:xfrm>
            <a:off x="4356100" y="2708275"/>
            <a:ext cx="1511300" cy="7207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Raven puščični povezovalnik 28">
            <a:extLst>
              <a:ext uri="{FF2B5EF4-FFF2-40B4-BE49-F238E27FC236}">
                <a16:creationId xmlns:a16="http://schemas.microsoft.com/office/drawing/2014/main" id="{A46746EE-B47B-4D0F-97B0-69EB1F72D502}"/>
              </a:ext>
            </a:extLst>
          </p:cNvPr>
          <p:cNvCxnSpPr/>
          <p:nvPr/>
        </p:nvCxnSpPr>
        <p:spPr>
          <a:xfrm>
            <a:off x="4356100" y="2708275"/>
            <a:ext cx="2376488" cy="7207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Raven puščični povezovalnik 30">
            <a:extLst>
              <a:ext uri="{FF2B5EF4-FFF2-40B4-BE49-F238E27FC236}">
                <a16:creationId xmlns:a16="http://schemas.microsoft.com/office/drawing/2014/main" id="{9F9A69B7-96AD-4046-BC37-FED3F65F996A}"/>
              </a:ext>
            </a:extLst>
          </p:cNvPr>
          <p:cNvCxnSpPr/>
          <p:nvPr/>
        </p:nvCxnSpPr>
        <p:spPr>
          <a:xfrm>
            <a:off x="4356100" y="2708275"/>
            <a:ext cx="3024188" cy="7207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Raven puščični povezovalnik 32">
            <a:extLst>
              <a:ext uri="{FF2B5EF4-FFF2-40B4-BE49-F238E27FC236}">
                <a16:creationId xmlns:a16="http://schemas.microsoft.com/office/drawing/2014/main" id="{8A06A1A9-847B-445C-AC4C-EDD596F4FBF5}"/>
              </a:ext>
            </a:extLst>
          </p:cNvPr>
          <p:cNvCxnSpPr/>
          <p:nvPr/>
        </p:nvCxnSpPr>
        <p:spPr>
          <a:xfrm>
            <a:off x="4356100" y="2708275"/>
            <a:ext cx="3671888" cy="647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anim calcmode="lin" valueType="num">
                                      <p:cBhvr>
                                        <p:cTn id="8" dur="1250" fill="hold"/>
                                        <p:tgtEl>
                                          <p:spTgt spid="2"/>
                                        </p:tgtEl>
                                        <p:attrNameLst>
                                          <p:attrName>ppt_x</p:attrName>
                                        </p:attrNameLst>
                                      </p:cBhvr>
                                      <p:tavLst>
                                        <p:tav tm="0">
                                          <p:val>
                                            <p:strVal val="#ppt_x"/>
                                          </p:val>
                                        </p:tav>
                                        <p:tav tm="100000">
                                          <p:val>
                                            <p:strVal val="#ppt_x"/>
                                          </p:val>
                                        </p:tav>
                                      </p:tavLst>
                                    </p:anim>
                                    <p:anim calcmode="lin" valueType="num">
                                      <p:cBhvr>
                                        <p:cTn id="9" dur="125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1"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25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25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25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250"/>
                                        <p:tgtEl>
                                          <p:spTgt spid="3">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1" presetClass="entr" presetSubtype="0" fill="hold" nodeType="clickEffect">
                                  <p:stCondLst>
                                    <p:cond delay="0"/>
                                  </p:stCondLst>
                                  <p:iterate type="lt">
                                    <p:tmPct val="10000"/>
                                  </p:iterate>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125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3" dur="125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24" dur="125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5" dur="125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6" dur="1250" tmFilter="0,0; .5, 1; 1, 1"/>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9E43479-3EF8-4E55-80BC-27E81766D33E}"/>
              </a:ext>
            </a:extLst>
          </p:cNvPr>
          <p:cNvSpPr>
            <a:spLocks noGrp="1"/>
          </p:cNvSpPr>
          <p:nvPr>
            <p:ph type="title"/>
          </p:nvPr>
        </p:nvSpPr>
        <p:spPr/>
        <p:txBody>
          <a:bodyPr/>
          <a:lstStyle/>
          <a:p>
            <a:pPr algn="ctr" eaLnBrk="1" fontAlgn="auto" hangingPunct="1">
              <a:spcAft>
                <a:spcPts val="0"/>
              </a:spcAft>
              <a:defRPr/>
            </a:pPr>
            <a:r>
              <a:rPr lang="sl-SI"/>
              <a:t>Otroštvo</a:t>
            </a:r>
            <a:endParaRPr/>
          </a:p>
        </p:txBody>
      </p:sp>
      <p:sp>
        <p:nvSpPr>
          <p:cNvPr id="3" name="Ograda vsebine 2">
            <a:extLst>
              <a:ext uri="{FF2B5EF4-FFF2-40B4-BE49-F238E27FC236}">
                <a16:creationId xmlns:a16="http://schemas.microsoft.com/office/drawing/2014/main" id="{84320A17-9C23-491E-95F5-F86527C8E85C}"/>
              </a:ext>
            </a:extLst>
          </p:cNvPr>
          <p:cNvSpPr>
            <a:spLocks noGrp="1"/>
          </p:cNvSpPr>
          <p:nvPr>
            <p:ph sz="half" idx="1"/>
          </p:nvPr>
        </p:nvSpPr>
        <p:spPr>
          <a:xfrm>
            <a:off x="457200" y="1524000"/>
            <a:ext cx="4059238" cy="4572000"/>
          </a:xfrm>
        </p:spPr>
        <p:txBody>
          <a:bodyPr>
            <a:normAutofit fontScale="92500" lnSpcReduction="20000"/>
          </a:bodyPr>
          <a:lstStyle/>
          <a:p>
            <a:pPr marL="274320" indent="-274320" eaLnBrk="1" fontAlgn="auto" hangingPunct="1">
              <a:spcAft>
                <a:spcPts val="0"/>
              </a:spcAft>
              <a:buFont typeface="Wingdings 2"/>
              <a:buChar char=""/>
              <a:defRPr/>
            </a:pPr>
            <a:r>
              <a:rPr lang="sl-SI" dirty="0"/>
              <a:t>Rojen je bil 26. maja 1891 na Rodinah </a:t>
            </a:r>
          </a:p>
          <a:p>
            <a:pPr marL="274320" indent="-274320" eaLnBrk="1" fontAlgn="auto" hangingPunct="1">
              <a:spcAft>
                <a:spcPts val="0"/>
              </a:spcAft>
              <a:buFont typeface="Wingdings 2"/>
              <a:buChar char=""/>
              <a:defRPr/>
            </a:pPr>
            <a:r>
              <a:rPr lang="sl-SI" dirty="0"/>
              <a:t>Že kot otrok je bil zelo zvedav in je pozorno poslušal pogovore očeta in njegovih prijateljev</a:t>
            </a:r>
          </a:p>
          <a:p>
            <a:pPr marL="274320" indent="-274320" eaLnBrk="1" fontAlgn="auto" hangingPunct="1">
              <a:spcAft>
                <a:spcPts val="0"/>
              </a:spcAft>
              <a:buFont typeface="Wingdings 2"/>
              <a:buChar char=""/>
              <a:defRPr/>
            </a:pPr>
            <a:r>
              <a:rPr lang="sl-SI" dirty="0"/>
              <a:t>Kot najmlajšega otroka ga je oče razvajal ter  ga pogosto peljal v gore, kjer mu je pripovedoval o okolici oz. naravi</a:t>
            </a:r>
          </a:p>
          <a:p>
            <a:pPr marL="274320" indent="-274320" eaLnBrk="1" fontAlgn="auto" hangingPunct="1">
              <a:spcAft>
                <a:spcPts val="0"/>
              </a:spcAft>
              <a:buFont typeface="Wingdings 2"/>
              <a:buChar char=""/>
              <a:defRPr/>
            </a:pPr>
            <a:r>
              <a:rPr lang="sl-SI" dirty="0"/>
              <a:t>Od tukaj izhaja tudi Jalnova ljubezen do narave</a:t>
            </a:r>
            <a:endParaRPr lang="en-US" dirty="0"/>
          </a:p>
        </p:txBody>
      </p:sp>
      <p:sp>
        <p:nvSpPr>
          <p:cNvPr id="4" name="Ograda vsebine 3">
            <a:extLst>
              <a:ext uri="{FF2B5EF4-FFF2-40B4-BE49-F238E27FC236}">
                <a16:creationId xmlns:a16="http://schemas.microsoft.com/office/drawing/2014/main" id="{D65BAA91-5068-429E-B122-98135F3C4D87}"/>
              </a:ext>
            </a:extLst>
          </p:cNvPr>
          <p:cNvSpPr>
            <a:spLocks noGrp="1"/>
          </p:cNvSpPr>
          <p:nvPr>
            <p:ph sz="half" idx="2"/>
          </p:nvPr>
        </p:nvSpPr>
        <p:spPr>
          <a:xfrm>
            <a:off x="4648200" y="1524000"/>
            <a:ext cx="4059238" cy="4572000"/>
          </a:xfrm>
        </p:spPr>
        <p:txBody>
          <a:bodyPr>
            <a:normAutofit fontScale="92500" lnSpcReduction="20000"/>
          </a:bodyPr>
          <a:lstStyle/>
          <a:p>
            <a:pPr marL="274320" indent="-274320" eaLnBrk="1" fontAlgn="auto" hangingPunct="1">
              <a:spcAft>
                <a:spcPts val="0"/>
              </a:spcAft>
              <a:buFont typeface="Wingdings 2"/>
              <a:buChar char=""/>
              <a:defRPr/>
            </a:pPr>
            <a:endParaRPr lang="en-US" dirty="0"/>
          </a:p>
        </p:txBody>
      </p:sp>
      <p:pic>
        <p:nvPicPr>
          <p:cNvPr id="1026" name="Picture 2" descr="I:\MIHA\Referati\Janez Jalen\Jalnova hia1.jpg">
            <a:extLst>
              <a:ext uri="{FF2B5EF4-FFF2-40B4-BE49-F238E27FC236}">
                <a16:creationId xmlns:a16="http://schemas.microsoft.com/office/drawing/2014/main" id="{30A92E9C-89CA-4EEF-AD59-3FDBA9AA2B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196975"/>
            <a:ext cx="3671888" cy="275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I:\MIHA\Referati\Janez Jalen\images123.jpeg">
            <a:extLst>
              <a:ext uri="{FF2B5EF4-FFF2-40B4-BE49-F238E27FC236}">
                <a16:creationId xmlns:a16="http://schemas.microsoft.com/office/drawing/2014/main" id="{3E4F6EE7-E37E-4202-AFEF-BE8F8ABCAD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2663" y="4149725"/>
            <a:ext cx="3448050" cy="258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6" presetClass="entr" presetSubtype="16"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2000"/>
                                        <p:tgtEl>
                                          <p:spTgt spid="3">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1026"/>
                                        </p:tgtEl>
                                        <p:attrNameLst>
                                          <p:attrName>style.visibility</p:attrName>
                                        </p:attrNameLst>
                                      </p:cBhvr>
                                      <p:to>
                                        <p:strVal val="visible"/>
                                      </p:to>
                                    </p:set>
                                    <p:anim calcmode="lin" valueType="num">
                                      <p:cBhvr additive="base">
                                        <p:cTn id="16" dur="500" fill="hold"/>
                                        <p:tgtEl>
                                          <p:spTgt spid="1026"/>
                                        </p:tgtEl>
                                        <p:attrNameLst>
                                          <p:attrName>ppt_x</p:attrName>
                                        </p:attrNameLst>
                                      </p:cBhvr>
                                      <p:tavLst>
                                        <p:tav tm="0">
                                          <p:val>
                                            <p:strVal val="#ppt_x"/>
                                          </p:val>
                                        </p:tav>
                                        <p:tav tm="100000">
                                          <p:val>
                                            <p:strVal val="#ppt_x"/>
                                          </p:val>
                                        </p:tav>
                                      </p:tavLst>
                                    </p:anim>
                                    <p:anim calcmode="lin" valueType="num">
                                      <p:cBhvr additive="base">
                                        <p:cTn id="17"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down)">
                                      <p:cBhvr>
                                        <p:cTn id="27" dur="500"/>
                                        <p:tgtEl>
                                          <p:spTgt spid="3">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1" presetClass="entr" presetSubtype="1"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heel(1)">
                                      <p:cBhvr>
                                        <p:cTn id="32" dur="2000"/>
                                        <p:tgtEl>
                                          <p:spTgt spid="3">
                                            <p:txEl>
                                              <p:pRg st="3" end="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1" presetClass="entr" presetSubtype="0" fill="hold" nodeType="clickEffect">
                                  <p:stCondLst>
                                    <p:cond delay="0"/>
                                  </p:stCondLst>
                                  <p:childTnLst>
                                    <p:set>
                                      <p:cBhvr>
                                        <p:cTn id="36" dur="1" fill="hold">
                                          <p:stCondLst>
                                            <p:cond delay="0"/>
                                          </p:stCondLst>
                                        </p:cTn>
                                        <p:tgtEl>
                                          <p:spTgt spid="1027"/>
                                        </p:tgtEl>
                                        <p:attrNameLst>
                                          <p:attrName>style.visibility</p:attrName>
                                        </p:attrNameLst>
                                      </p:cBhvr>
                                      <p:to>
                                        <p:strVal val="visible"/>
                                      </p:to>
                                    </p:set>
                                    <p:anim calcmode="lin" valueType="num">
                                      <p:cBhvr>
                                        <p:cTn id="37" dur="1000" fill="hold"/>
                                        <p:tgtEl>
                                          <p:spTgt spid="1027"/>
                                        </p:tgtEl>
                                        <p:attrNameLst>
                                          <p:attrName>ppt_w</p:attrName>
                                        </p:attrNameLst>
                                      </p:cBhvr>
                                      <p:tavLst>
                                        <p:tav tm="0">
                                          <p:val>
                                            <p:fltVal val="0"/>
                                          </p:val>
                                        </p:tav>
                                        <p:tav tm="100000">
                                          <p:val>
                                            <p:strVal val="#ppt_w"/>
                                          </p:val>
                                        </p:tav>
                                      </p:tavLst>
                                    </p:anim>
                                    <p:anim calcmode="lin" valueType="num">
                                      <p:cBhvr>
                                        <p:cTn id="38" dur="1000" fill="hold"/>
                                        <p:tgtEl>
                                          <p:spTgt spid="1027"/>
                                        </p:tgtEl>
                                        <p:attrNameLst>
                                          <p:attrName>ppt_h</p:attrName>
                                        </p:attrNameLst>
                                      </p:cBhvr>
                                      <p:tavLst>
                                        <p:tav tm="0">
                                          <p:val>
                                            <p:fltVal val="0"/>
                                          </p:val>
                                        </p:tav>
                                        <p:tav tm="100000">
                                          <p:val>
                                            <p:strVal val="#ppt_h"/>
                                          </p:val>
                                        </p:tav>
                                      </p:tavLst>
                                    </p:anim>
                                    <p:anim calcmode="lin" valueType="num">
                                      <p:cBhvr>
                                        <p:cTn id="39" dur="1000" fill="hold"/>
                                        <p:tgtEl>
                                          <p:spTgt spid="1027"/>
                                        </p:tgtEl>
                                        <p:attrNameLst>
                                          <p:attrName>style.rotation</p:attrName>
                                        </p:attrNameLst>
                                      </p:cBhvr>
                                      <p:tavLst>
                                        <p:tav tm="0">
                                          <p:val>
                                            <p:fltVal val="90"/>
                                          </p:val>
                                        </p:tav>
                                        <p:tav tm="100000">
                                          <p:val>
                                            <p:fltVal val="0"/>
                                          </p:val>
                                        </p:tav>
                                      </p:tavLst>
                                    </p:anim>
                                    <p:animEffect transition="in" filter="fade">
                                      <p:cBhvr>
                                        <p:cTn id="40"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39D6809-60B3-44D6-9F78-20B783AE9B5F}"/>
              </a:ext>
            </a:extLst>
          </p:cNvPr>
          <p:cNvSpPr>
            <a:spLocks noGrp="1"/>
          </p:cNvSpPr>
          <p:nvPr>
            <p:ph type="title"/>
          </p:nvPr>
        </p:nvSpPr>
        <p:spPr/>
        <p:txBody>
          <a:bodyPr/>
          <a:lstStyle/>
          <a:p>
            <a:pPr algn="ctr" eaLnBrk="1" fontAlgn="auto" hangingPunct="1">
              <a:spcAft>
                <a:spcPts val="0"/>
              </a:spcAft>
              <a:defRPr/>
            </a:pPr>
            <a:r>
              <a:rPr lang="sl-SI"/>
              <a:t>Šolanje</a:t>
            </a:r>
            <a:endParaRPr/>
          </a:p>
        </p:txBody>
      </p:sp>
      <p:sp>
        <p:nvSpPr>
          <p:cNvPr id="3" name="Ograda vsebine 2">
            <a:extLst>
              <a:ext uri="{FF2B5EF4-FFF2-40B4-BE49-F238E27FC236}">
                <a16:creationId xmlns:a16="http://schemas.microsoft.com/office/drawing/2014/main" id="{0AED3FEB-A729-4DF2-92AE-8253BFA6669F}"/>
              </a:ext>
            </a:extLst>
          </p:cNvPr>
          <p:cNvSpPr>
            <a:spLocks noGrp="1"/>
          </p:cNvSpPr>
          <p:nvPr>
            <p:ph sz="half" idx="1"/>
          </p:nvPr>
        </p:nvSpPr>
        <p:spPr>
          <a:xfrm>
            <a:off x="457200" y="1524000"/>
            <a:ext cx="4059238" cy="4572000"/>
          </a:xfrm>
        </p:spPr>
        <p:txBody>
          <a:bodyPr>
            <a:normAutofit fontScale="85000" lnSpcReduction="10000"/>
          </a:bodyPr>
          <a:lstStyle/>
          <a:p>
            <a:pPr marL="274320" indent="-274320" eaLnBrk="1" fontAlgn="auto" hangingPunct="1">
              <a:spcAft>
                <a:spcPts val="0"/>
              </a:spcAft>
              <a:buFont typeface="Wingdings 2"/>
              <a:buChar char=""/>
              <a:defRPr/>
            </a:pPr>
            <a:r>
              <a:rPr lang="sl-SI" dirty="0"/>
              <a:t>Najprej v Breznici ( odlikoval se je pri branju in pisanju)</a:t>
            </a:r>
          </a:p>
          <a:p>
            <a:pPr marL="274320" indent="-274320" eaLnBrk="1" fontAlgn="auto" hangingPunct="1">
              <a:spcAft>
                <a:spcPts val="0"/>
              </a:spcAft>
              <a:buFont typeface="Wingdings 2"/>
              <a:buChar char=""/>
              <a:defRPr/>
            </a:pPr>
            <a:r>
              <a:rPr lang="sl-SI" dirty="0"/>
              <a:t>Po tej hitro končani šoli so ga vpisali v gimnazijo – 1902 do 1911( 1. letnik je dokončal v Ljubljani, šolanje pa je zaradi domotožja nadaljeval na gimnaziji v Kranju)</a:t>
            </a:r>
          </a:p>
          <a:p>
            <a:pPr marL="274320" indent="-274320" eaLnBrk="1" fontAlgn="auto" hangingPunct="1">
              <a:spcAft>
                <a:spcPts val="0"/>
              </a:spcAft>
              <a:buFont typeface="Wingdings 2"/>
              <a:buChar char=""/>
              <a:defRPr/>
            </a:pPr>
            <a:r>
              <a:rPr lang="sl-SI" dirty="0"/>
              <a:t>Po težki odločitvi je izobraževanje nadaljeval v ljubljanskem semenišču ( tu je spoznal svojega dobrega prijatelja Ivana Sadarja)</a:t>
            </a:r>
          </a:p>
          <a:p>
            <a:pPr marL="274320" indent="-274320" eaLnBrk="1" fontAlgn="auto" hangingPunct="1">
              <a:spcAft>
                <a:spcPts val="0"/>
              </a:spcAft>
              <a:buFont typeface="Wingdings 2"/>
              <a:buChar char=""/>
              <a:defRPr/>
            </a:pPr>
            <a:r>
              <a:rPr lang="sl-SI" dirty="0"/>
              <a:t>Šolanje je končal v letu 1915</a:t>
            </a:r>
          </a:p>
          <a:p>
            <a:pPr marL="0" indent="0" eaLnBrk="1" fontAlgn="auto" hangingPunct="1">
              <a:spcAft>
                <a:spcPts val="0"/>
              </a:spcAft>
              <a:buFont typeface="Wingdings 2"/>
              <a:buNone/>
              <a:defRPr/>
            </a:pPr>
            <a:endParaRPr lang="sl-SI" dirty="0"/>
          </a:p>
          <a:p>
            <a:pPr marL="274320" indent="-274320" eaLnBrk="1" fontAlgn="auto" hangingPunct="1">
              <a:spcAft>
                <a:spcPts val="0"/>
              </a:spcAft>
              <a:buFont typeface="Wingdings 2"/>
              <a:buChar char=""/>
              <a:defRPr/>
            </a:pPr>
            <a:endParaRPr lang="sl-SI" dirty="0"/>
          </a:p>
          <a:p>
            <a:pPr marL="274320" indent="-274320" eaLnBrk="1" fontAlgn="auto" hangingPunct="1">
              <a:spcAft>
                <a:spcPts val="0"/>
              </a:spcAft>
              <a:buFont typeface="Wingdings 2"/>
              <a:buChar char=""/>
              <a:defRPr/>
            </a:pPr>
            <a:endParaRPr lang="sl-SI" dirty="0"/>
          </a:p>
          <a:p>
            <a:pPr marL="274320" indent="-274320" eaLnBrk="1" fontAlgn="auto" hangingPunct="1">
              <a:spcAft>
                <a:spcPts val="0"/>
              </a:spcAft>
              <a:buFont typeface="Wingdings 2"/>
              <a:buChar char=""/>
              <a:defRPr/>
            </a:pPr>
            <a:endParaRPr lang="en-US" dirty="0"/>
          </a:p>
        </p:txBody>
      </p:sp>
      <p:sp>
        <p:nvSpPr>
          <p:cNvPr id="7" name="Ograda vsebine 6">
            <a:extLst>
              <a:ext uri="{FF2B5EF4-FFF2-40B4-BE49-F238E27FC236}">
                <a16:creationId xmlns:a16="http://schemas.microsoft.com/office/drawing/2014/main" id="{2D510678-97C2-4370-99EC-7F2BB660313E}"/>
              </a:ext>
            </a:extLst>
          </p:cNvPr>
          <p:cNvSpPr>
            <a:spLocks noGrp="1"/>
          </p:cNvSpPr>
          <p:nvPr>
            <p:ph sz="half" idx="2"/>
          </p:nvPr>
        </p:nvSpPr>
        <p:spPr>
          <a:xfrm>
            <a:off x="4648200" y="1524000"/>
            <a:ext cx="4059238" cy="4572000"/>
          </a:xfrm>
        </p:spPr>
        <p:txBody>
          <a:bodyPr>
            <a:normAutofit fontScale="85000" lnSpcReduction="10000"/>
          </a:bodyPr>
          <a:lstStyle/>
          <a:p>
            <a:pPr marL="274320" indent="-274320" eaLnBrk="1" fontAlgn="auto" hangingPunct="1">
              <a:spcAft>
                <a:spcPts val="0"/>
              </a:spcAft>
              <a:buFont typeface="Wingdings 2"/>
              <a:buChar char=""/>
              <a:defRPr/>
            </a:pPr>
            <a:endParaRPr lang="en-US" dirty="0"/>
          </a:p>
        </p:txBody>
      </p:sp>
      <p:pic>
        <p:nvPicPr>
          <p:cNvPr id="2050" name="Picture 2" descr="I:\MIHA\Referati\Janez Jalen\Ivan_Sadar_1920.jpg">
            <a:extLst>
              <a:ext uri="{FF2B5EF4-FFF2-40B4-BE49-F238E27FC236}">
                <a16:creationId xmlns:a16="http://schemas.microsoft.com/office/drawing/2014/main" id="{B179ED28-04F8-4FF8-8F5D-5EDC23C236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263" y="1557338"/>
            <a:ext cx="3048000" cy="460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1" presetClass="entr" presetSubtype="1"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heel(1)">
                                      <p:cBhvr>
                                        <p:cTn id="16" dur="2000"/>
                                        <p:tgtEl>
                                          <p:spTgt spid="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6"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down)">
                                      <p:cBhvr>
                                        <p:cTn id="21" dur="580">
                                          <p:stCondLst>
                                            <p:cond delay="0"/>
                                          </p:stCondLst>
                                        </p:cTn>
                                        <p:tgtEl>
                                          <p:spTgt spid="3">
                                            <p:txEl>
                                              <p:pRg st="2" end="2"/>
                                            </p:txEl>
                                          </p:spTgt>
                                        </p:tgtEl>
                                      </p:cBhvr>
                                    </p:animEffect>
                                    <p:anim calcmode="lin" valueType="num">
                                      <p:cBhvr>
                                        <p:cTn id="2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7" dur="26">
                                          <p:stCondLst>
                                            <p:cond delay="650"/>
                                          </p:stCondLst>
                                        </p:cTn>
                                        <p:tgtEl>
                                          <p:spTgt spid="3">
                                            <p:txEl>
                                              <p:pRg st="2" end="2"/>
                                            </p:txEl>
                                          </p:spTgt>
                                        </p:tgtEl>
                                      </p:cBhvr>
                                      <p:to x="100000" y="60000"/>
                                    </p:animScale>
                                    <p:animScale>
                                      <p:cBhvr>
                                        <p:cTn id="28" dur="166" decel="50000">
                                          <p:stCondLst>
                                            <p:cond delay="676"/>
                                          </p:stCondLst>
                                        </p:cTn>
                                        <p:tgtEl>
                                          <p:spTgt spid="3">
                                            <p:txEl>
                                              <p:pRg st="2" end="2"/>
                                            </p:txEl>
                                          </p:spTgt>
                                        </p:tgtEl>
                                      </p:cBhvr>
                                      <p:to x="100000" y="100000"/>
                                    </p:animScale>
                                    <p:animScale>
                                      <p:cBhvr>
                                        <p:cTn id="29" dur="26">
                                          <p:stCondLst>
                                            <p:cond delay="1312"/>
                                          </p:stCondLst>
                                        </p:cTn>
                                        <p:tgtEl>
                                          <p:spTgt spid="3">
                                            <p:txEl>
                                              <p:pRg st="2" end="2"/>
                                            </p:txEl>
                                          </p:spTgt>
                                        </p:tgtEl>
                                      </p:cBhvr>
                                      <p:to x="100000" y="80000"/>
                                    </p:animScale>
                                    <p:animScale>
                                      <p:cBhvr>
                                        <p:cTn id="30" dur="166" decel="50000">
                                          <p:stCondLst>
                                            <p:cond delay="1338"/>
                                          </p:stCondLst>
                                        </p:cTn>
                                        <p:tgtEl>
                                          <p:spTgt spid="3">
                                            <p:txEl>
                                              <p:pRg st="2" end="2"/>
                                            </p:txEl>
                                          </p:spTgt>
                                        </p:tgtEl>
                                      </p:cBhvr>
                                      <p:to x="100000" y="100000"/>
                                    </p:animScale>
                                    <p:animScale>
                                      <p:cBhvr>
                                        <p:cTn id="31" dur="26">
                                          <p:stCondLst>
                                            <p:cond delay="1642"/>
                                          </p:stCondLst>
                                        </p:cTn>
                                        <p:tgtEl>
                                          <p:spTgt spid="3">
                                            <p:txEl>
                                              <p:pRg st="2" end="2"/>
                                            </p:txEl>
                                          </p:spTgt>
                                        </p:tgtEl>
                                      </p:cBhvr>
                                      <p:to x="100000" y="90000"/>
                                    </p:animScale>
                                    <p:animScale>
                                      <p:cBhvr>
                                        <p:cTn id="32" dur="166" decel="50000">
                                          <p:stCondLst>
                                            <p:cond delay="1668"/>
                                          </p:stCondLst>
                                        </p:cTn>
                                        <p:tgtEl>
                                          <p:spTgt spid="3">
                                            <p:txEl>
                                              <p:pRg st="2" end="2"/>
                                            </p:txEl>
                                          </p:spTgt>
                                        </p:tgtEl>
                                      </p:cBhvr>
                                      <p:to x="100000" y="100000"/>
                                    </p:animScale>
                                    <p:animScale>
                                      <p:cBhvr>
                                        <p:cTn id="33" dur="26">
                                          <p:stCondLst>
                                            <p:cond delay="1808"/>
                                          </p:stCondLst>
                                        </p:cTn>
                                        <p:tgtEl>
                                          <p:spTgt spid="3">
                                            <p:txEl>
                                              <p:pRg st="2" end="2"/>
                                            </p:txEl>
                                          </p:spTgt>
                                        </p:tgtEl>
                                      </p:cBhvr>
                                      <p:to x="100000" y="95000"/>
                                    </p:animScale>
                                    <p:animScale>
                                      <p:cBhvr>
                                        <p:cTn id="34" dur="166" decel="50000">
                                          <p:stCondLst>
                                            <p:cond delay="1834"/>
                                          </p:stCondLst>
                                        </p:cTn>
                                        <p:tgtEl>
                                          <p:spTgt spid="3">
                                            <p:txEl>
                                              <p:pRg st="2" end="2"/>
                                            </p:txEl>
                                          </p:spTgt>
                                        </p:tgtEl>
                                      </p:cBhvr>
                                      <p:to x="100000" y="100000"/>
                                    </p:animScale>
                                  </p:childTnLst>
                                </p:cTn>
                              </p:par>
                            </p:childTnLst>
                          </p:cTn>
                        </p:par>
                      </p:childTnLst>
                    </p:cTn>
                  </p:par>
                  <p:par>
                    <p:cTn id="35" fill="hold" nodeType="clickPar">
                      <p:stCondLst>
                        <p:cond delay="indefinite"/>
                      </p:stCondLst>
                      <p:childTnLst>
                        <p:par>
                          <p:cTn id="36" fill="hold" nodeType="withGroup">
                            <p:stCondLst>
                              <p:cond delay="0"/>
                            </p:stCondLst>
                            <p:childTnLst>
                              <p:par>
                                <p:cTn id="37" presetID="45" presetClass="entr" presetSubtype="0" fill="hold" nodeType="clickEffect">
                                  <p:stCondLst>
                                    <p:cond delay="0"/>
                                  </p:stCondLst>
                                  <p:childTnLst>
                                    <p:set>
                                      <p:cBhvr>
                                        <p:cTn id="38" dur="1" fill="hold">
                                          <p:stCondLst>
                                            <p:cond delay="0"/>
                                          </p:stCondLst>
                                        </p:cTn>
                                        <p:tgtEl>
                                          <p:spTgt spid="2050"/>
                                        </p:tgtEl>
                                        <p:attrNameLst>
                                          <p:attrName>style.visibility</p:attrName>
                                        </p:attrNameLst>
                                      </p:cBhvr>
                                      <p:to>
                                        <p:strVal val="visible"/>
                                      </p:to>
                                    </p:set>
                                    <p:animEffect transition="in" filter="fade">
                                      <p:cBhvr>
                                        <p:cTn id="39" dur="2000"/>
                                        <p:tgtEl>
                                          <p:spTgt spid="2050"/>
                                        </p:tgtEl>
                                      </p:cBhvr>
                                    </p:animEffect>
                                    <p:anim calcmode="lin" valueType="num">
                                      <p:cBhvr>
                                        <p:cTn id="40" dur="2000" fill="hold"/>
                                        <p:tgtEl>
                                          <p:spTgt spid="2050"/>
                                        </p:tgtEl>
                                        <p:attrNameLst>
                                          <p:attrName>ppt_w</p:attrName>
                                        </p:attrNameLst>
                                      </p:cBhvr>
                                      <p:tavLst>
                                        <p:tav tm="0" fmla="#ppt_w*sin(2.5*pi*$)">
                                          <p:val>
                                            <p:fltVal val="0"/>
                                          </p:val>
                                        </p:tav>
                                        <p:tav tm="100000">
                                          <p:val>
                                            <p:fltVal val="1"/>
                                          </p:val>
                                        </p:tav>
                                      </p:tavLst>
                                    </p:anim>
                                    <p:anim calcmode="lin" valueType="num">
                                      <p:cBhvr>
                                        <p:cTn id="41" dur="2000" fill="hold"/>
                                        <p:tgtEl>
                                          <p:spTgt spid="2050"/>
                                        </p:tgtEl>
                                        <p:attrNameLst>
                                          <p:attrName>ppt_h</p:attrName>
                                        </p:attrNameLst>
                                      </p:cBhvr>
                                      <p:tavLst>
                                        <p:tav tm="0">
                                          <p:val>
                                            <p:strVal val="#ppt_h"/>
                                          </p:val>
                                        </p:tav>
                                        <p:tav tm="100000">
                                          <p:val>
                                            <p:strVal val="#ppt_h"/>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42" presetClass="entr" presetSubtype="0" fill="hold" nodeType="click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Effect transition="in" filter="fade">
                                      <p:cBhvr>
                                        <p:cTn id="46" dur="1000"/>
                                        <p:tgtEl>
                                          <p:spTgt spid="3">
                                            <p:txEl>
                                              <p:pRg st="3" end="3"/>
                                            </p:txEl>
                                          </p:spTgt>
                                        </p:tgtEl>
                                      </p:cBhvr>
                                    </p:animEffect>
                                    <p:anim calcmode="lin" valueType="num">
                                      <p:cBhvr>
                                        <p:cTn id="4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6253B85-09B8-44E6-BD46-AC0BB5851429}"/>
              </a:ext>
            </a:extLst>
          </p:cNvPr>
          <p:cNvSpPr>
            <a:spLocks noGrp="1"/>
          </p:cNvSpPr>
          <p:nvPr>
            <p:ph type="title"/>
          </p:nvPr>
        </p:nvSpPr>
        <p:spPr/>
        <p:txBody>
          <a:bodyPr/>
          <a:lstStyle/>
          <a:p>
            <a:pPr algn="ctr" eaLnBrk="1" fontAlgn="auto" hangingPunct="1">
              <a:spcAft>
                <a:spcPts val="0"/>
              </a:spcAft>
              <a:defRPr/>
            </a:pPr>
            <a:r>
              <a:rPr lang="sl-SI"/>
              <a:t>Službovanje</a:t>
            </a:r>
            <a:endParaRPr/>
          </a:p>
        </p:txBody>
      </p:sp>
      <p:sp>
        <p:nvSpPr>
          <p:cNvPr id="3" name="Ograda vsebine 2">
            <a:extLst>
              <a:ext uri="{FF2B5EF4-FFF2-40B4-BE49-F238E27FC236}">
                <a16:creationId xmlns:a16="http://schemas.microsoft.com/office/drawing/2014/main" id="{D08C3188-ED3E-46FE-B35F-2CC056844C1D}"/>
              </a:ext>
            </a:extLst>
          </p:cNvPr>
          <p:cNvSpPr>
            <a:spLocks noGrp="1"/>
          </p:cNvSpPr>
          <p:nvPr>
            <p:ph sz="half" idx="1"/>
          </p:nvPr>
        </p:nvSpPr>
        <p:spPr>
          <a:xfrm>
            <a:off x="457200" y="1524000"/>
            <a:ext cx="4059238" cy="4572000"/>
          </a:xfrm>
        </p:spPr>
        <p:txBody>
          <a:bodyPr>
            <a:normAutofit fontScale="77500" lnSpcReduction="20000"/>
          </a:bodyPr>
          <a:lstStyle/>
          <a:p>
            <a:pPr marL="274320" indent="-274320" eaLnBrk="1" fontAlgn="auto" hangingPunct="1">
              <a:spcAft>
                <a:spcPts val="0"/>
              </a:spcAft>
              <a:buFont typeface="Wingdings 2"/>
              <a:buChar char=""/>
              <a:defRPr/>
            </a:pPr>
            <a:r>
              <a:rPr lang="sl-SI" dirty="0"/>
              <a:t>Janez Jalen je novo mašo daroval 27 junija 1915 na Breznici</a:t>
            </a:r>
          </a:p>
          <a:p>
            <a:pPr marL="274320" indent="-274320" eaLnBrk="1" fontAlgn="auto" hangingPunct="1">
              <a:spcAft>
                <a:spcPts val="0"/>
              </a:spcAft>
              <a:buFont typeface="Wingdings 2"/>
              <a:buChar char=""/>
              <a:defRPr/>
            </a:pPr>
            <a:r>
              <a:rPr lang="sl-SI" dirty="0"/>
              <a:t>Prvo kaplansko mesto je nastopil v Srednji vasi pri Bohinju (1915-1917)</a:t>
            </a:r>
          </a:p>
          <a:p>
            <a:pPr marL="274320" indent="-274320" eaLnBrk="1" fontAlgn="auto" hangingPunct="1">
              <a:spcAft>
                <a:spcPts val="0"/>
              </a:spcAft>
              <a:buFont typeface="Wingdings 2"/>
              <a:buChar char=""/>
              <a:defRPr/>
            </a:pPr>
            <a:r>
              <a:rPr lang="sl-SI" dirty="0"/>
              <a:t>Nato je postal vojni kurat. Najprej je nekaj časa preživel pri 5. dragonskem polku v Lvovu, kasneje pa je bil prestavljen v zloglasno taborišče </a:t>
            </a:r>
            <a:r>
              <a:rPr lang="sl-SI" dirty="0" err="1"/>
              <a:t>Lebring</a:t>
            </a:r>
            <a:r>
              <a:rPr lang="sl-SI" dirty="0"/>
              <a:t> (1917-1919)</a:t>
            </a:r>
          </a:p>
          <a:p>
            <a:pPr marL="274320" indent="-274320" eaLnBrk="1" fontAlgn="auto" hangingPunct="1">
              <a:spcAft>
                <a:spcPts val="0"/>
              </a:spcAft>
              <a:buFont typeface="Wingdings 2"/>
              <a:buChar char=""/>
              <a:defRPr/>
            </a:pPr>
            <a:r>
              <a:rPr lang="sl-SI" dirty="0"/>
              <a:t>Po vojni se je moral odpraviti v Črnomelj (februar 1919- avgust 1919)</a:t>
            </a:r>
          </a:p>
          <a:p>
            <a:pPr marL="274320" indent="-274320" eaLnBrk="1" fontAlgn="auto" hangingPunct="1">
              <a:spcAft>
                <a:spcPts val="0"/>
              </a:spcAft>
              <a:buFont typeface="Wingdings 2"/>
              <a:buChar char=""/>
              <a:defRPr/>
            </a:pPr>
            <a:r>
              <a:rPr lang="sl-SI" dirty="0"/>
              <a:t>Na njegovo željo so ga prestavili v Staro Loko (september 1919- 1920)</a:t>
            </a:r>
          </a:p>
          <a:p>
            <a:pPr marL="0" indent="0" eaLnBrk="1" fontAlgn="auto" hangingPunct="1">
              <a:spcAft>
                <a:spcPts val="0"/>
              </a:spcAft>
              <a:buFont typeface="Wingdings 2"/>
              <a:buNone/>
              <a:defRPr/>
            </a:pPr>
            <a:endParaRPr lang="sl-SI" dirty="0"/>
          </a:p>
          <a:p>
            <a:pPr marL="274320" indent="-274320" eaLnBrk="1" fontAlgn="auto" hangingPunct="1">
              <a:spcAft>
                <a:spcPts val="0"/>
              </a:spcAft>
              <a:buFont typeface="Wingdings 2"/>
              <a:buChar char=""/>
              <a:defRPr/>
            </a:pPr>
            <a:endParaRPr lang="en-US" dirty="0"/>
          </a:p>
        </p:txBody>
      </p:sp>
      <p:sp>
        <p:nvSpPr>
          <p:cNvPr id="4" name="Ograda vsebine 3">
            <a:extLst>
              <a:ext uri="{FF2B5EF4-FFF2-40B4-BE49-F238E27FC236}">
                <a16:creationId xmlns:a16="http://schemas.microsoft.com/office/drawing/2014/main" id="{1BD5AC08-D73E-449D-B7C5-6BD868081F7D}"/>
              </a:ext>
            </a:extLst>
          </p:cNvPr>
          <p:cNvSpPr>
            <a:spLocks noGrp="1"/>
          </p:cNvSpPr>
          <p:nvPr>
            <p:ph sz="half" idx="2"/>
          </p:nvPr>
        </p:nvSpPr>
        <p:spPr>
          <a:xfrm>
            <a:off x="4648200" y="1524000"/>
            <a:ext cx="4059238" cy="4572000"/>
          </a:xfrm>
        </p:spPr>
        <p:txBody>
          <a:bodyPr>
            <a:normAutofit fontScale="77500" lnSpcReduction="20000"/>
          </a:bodyPr>
          <a:lstStyle/>
          <a:p>
            <a:pPr marL="274320" indent="-274320" eaLnBrk="1" fontAlgn="auto" hangingPunct="1">
              <a:spcAft>
                <a:spcPts val="0"/>
              </a:spcAft>
              <a:buFont typeface="Wingdings 2"/>
              <a:buChar char=""/>
              <a:defRPr/>
            </a:pPr>
            <a:endParaRPr lang="en-US" dirty="0"/>
          </a:p>
        </p:txBody>
      </p:sp>
      <p:pic>
        <p:nvPicPr>
          <p:cNvPr id="3074" name="Picture 2" descr="I:\MIHA\Referati\Janez Jalen\cerkev Breznica.jpg">
            <a:extLst>
              <a:ext uri="{FF2B5EF4-FFF2-40B4-BE49-F238E27FC236}">
                <a16:creationId xmlns:a16="http://schemas.microsoft.com/office/drawing/2014/main" id="{57F31900-0A58-4E72-916F-C535A8FB5B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1341438"/>
            <a:ext cx="2952750" cy="411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16"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 calcmode="lin" valueType="num">
                                      <p:cBhvr>
                                        <p:cTn id="17" dur="500" fill="hold"/>
                                        <p:tgtEl>
                                          <p:spTgt spid="3074"/>
                                        </p:tgtEl>
                                        <p:attrNameLst>
                                          <p:attrName>ppt_w</p:attrName>
                                        </p:attrNameLst>
                                      </p:cBhvr>
                                      <p:tavLst>
                                        <p:tav tm="0">
                                          <p:val>
                                            <p:fltVal val="0"/>
                                          </p:val>
                                        </p:tav>
                                        <p:tav tm="100000">
                                          <p:val>
                                            <p:strVal val="#ppt_w"/>
                                          </p:val>
                                        </p:tav>
                                      </p:tavLst>
                                    </p:anim>
                                    <p:anim calcmode="lin" valueType="num">
                                      <p:cBhvr>
                                        <p:cTn id="18" dur="500" fill="hold"/>
                                        <p:tgtEl>
                                          <p:spTgt spid="3074"/>
                                        </p:tgtEl>
                                        <p:attrNameLst>
                                          <p:attrName>ppt_h</p:attrName>
                                        </p:attrNameLst>
                                      </p:cBhvr>
                                      <p:tavLst>
                                        <p:tav tm="0">
                                          <p:val>
                                            <p:fltVal val="0"/>
                                          </p:val>
                                        </p:tav>
                                        <p:tav tm="100000">
                                          <p:val>
                                            <p:strVal val="#ppt_h"/>
                                          </p:val>
                                        </p:tav>
                                      </p:tavLst>
                                    </p:anim>
                                    <p:animEffect transition="in" filter="fade">
                                      <p:cBhvr>
                                        <p:cTn id="19" dur="500"/>
                                        <p:tgtEl>
                                          <p:spTgt spid="307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barn(inVertical)">
                                      <p:cBhvr>
                                        <p:cTn id="24" dur="500"/>
                                        <p:tgtEl>
                                          <p:spTgt spid="3">
                                            <p:txEl>
                                              <p:pRg st="1" end="1"/>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barn(inVertical)">
                                      <p:cBhvr>
                                        <p:cTn id="29" dur="500"/>
                                        <p:tgtEl>
                                          <p:spTgt spid="3">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5"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2000"/>
                                        <p:tgtEl>
                                          <p:spTgt spid="3">
                                            <p:txEl>
                                              <p:pRg st="3" end="3"/>
                                            </p:txEl>
                                          </p:spTgt>
                                        </p:tgtEl>
                                      </p:cBhvr>
                                    </p:animEffect>
                                    <p:anim calcmode="lin" valueType="num">
                                      <p:cBhvr>
                                        <p:cTn id="35"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6"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31" presetClass="entr" presetSubtype="0"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p:cTn id="4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a:extLst>
              <a:ext uri="{FF2B5EF4-FFF2-40B4-BE49-F238E27FC236}">
                <a16:creationId xmlns:a16="http://schemas.microsoft.com/office/drawing/2014/main" id="{EDB8D003-7997-48DD-B843-AFF9D44A8882}"/>
              </a:ext>
            </a:extLst>
          </p:cNvPr>
          <p:cNvSpPr>
            <a:spLocks noGrp="1"/>
          </p:cNvSpPr>
          <p:nvPr>
            <p:ph type="title"/>
          </p:nvPr>
        </p:nvSpPr>
        <p:spPr/>
        <p:txBody>
          <a:bodyPr/>
          <a:lstStyle/>
          <a:p>
            <a:pPr eaLnBrk="1" fontAlgn="auto" hangingPunct="1">
              <a:spcAft>
                <a:spcPts val="0"/>
              </a:spcAft>
              <a:defRPr/>
            </a:pPr>
            <a:endParaRPr/>
          </a:p>
        </p:txBody>
      </p:sp>
      <p:sp>
        <p:nvSpPr>
          <p:cNvPr id="3" name="Ograda vsebine 2">
            <a:extLst>
              <a:ext uri="{FF2B5EF4-FFF2-40B4-BE49-F238E27FC236}">
                <a16:creationId xmlns:a16="http://schemas.microsoft.com/office/drawing/2014/main" id="{49D83654-6B13-49B8-8C3E-58C3F28D2FEA}"/>
              </a:ext>
            </a:extLst>
          </p:cNvPr>
          <p:cNvSpPr>
            <a:spLocks noGrp="1"/>
          </p:cNvSpPr>
          <p:nvPr>
            <p:ph sz="half" idx="1"/>
          </p:nvPr>
        </p:nvSpPr>
        <p:spPr>
          <a:xfrm>
            <a:off x="457200" y="260350"/>
            <a:ext cx="4259263" cy="6264275"/>
          </a:xfrm>
        </p:spPr>
        <p:txBody>
          <a:bodyPr>
            <a:normAutofit fontScale="85000" lnSpcReduction="20000"/>
          </a:bodyPr>
          <a:lstStyle/>
          <a:p>
            <a:pPr marL="274320" indent="-274320" eaLnBrk="1" fontAlgn="auto" hangingPunct="1">
              <a:spcAft>
                <a:spcPts val="0"/>
              </a:spcAft>
              <a:buFont typeface="Wingdings 2"/>
              <a:buChar char=""/>
              <a:defRPr/>
            </a:pPr>
            <a:r>
              <a:rPr lang="sl-SI" dirty="0"/>
              <a:t>Iz Stare Loke so ga premestili v Trnovo v Ljubljani. V času ko te služboval v Trnovski cerkvi je tam delal tudi F. S. Finžgar (1920- 1921)</a:t>
            </a:r>
          </a:p>
          <a:p>
            <a:pPr marL="274320" indent="-274320" eaLnBrk="1" fontAlgn="auto" hangingPunct="1">
              <a:spcAft>
                <a:spcPts val="0"/>
              </a:spcAft>
              <a:buFont typeface="Wingdings 2"/>
              <a:buChar char=""/>
              <a:defRPr/>
            </a:pPr>
            <a:r>
              <a:rPr lang="sl-SI" dirty="0"/>
              <a:t>Leta 1921 je bil nastavljen za kateheta na osemletni ljudski šoli v Mostah ( tu je začel pisati osnutke Ovčarja Marka). V tej službi je ostal do leta 1930,</a:t>
            </a:r>
          </a:p>
          <a:p>
            <a:pPr marL="274320" indent="-274320" eaLnBrk="1" fontAlgn="auto" hangingPunct="1">
              <a:spcAft>
                <a:spcPts val="0"/>
              </a:spcAft>
              <a:buFont typeface="Wingdings 2"/>
              <a:buChar char=""/>
              <a:defRPr/>
            </a:pPr>
            <a:r>
              <a:rPr lang="sl-SI" dirty="0"/>
              <a:t>Kasneje je za kratek čas skrbel za vernike v bolnišnici za duševne bolnike v Studencu</a:t>
            </a:r>
          </a:p>
          <a:p>
            <a:pPr marL="274320" indent="-274320" eaLnBrk="1" fontAlgn="auto" hangingPunct="1">
              <a:spcAft>
                <a:spcPts val="0"/>
              </a:spcAft>
              <a:buFont typeface="Wingdings 2"/>
              <a:buChar char=""/>
              <a:defRPr/>
            </a:pPr>
            <a:r>
              <a:rPr lang="sl-SI" dirty="0"/>
              <a:t>Nato je odšel v Notranje Gorice, katerih barja so mu dala navdih za Bobre (1932- 1937)</a:t>
            </a:r>
          </a:p>
          <a:p>
            <a:pPr marL="274320" indent="-274320" eaLnBrk="1" fontAlgn="auto" hangingPunct="1">
              <a:spcAft>
                <a:spcPts val="0"/>
              </a:spcAft>
              <a:buFont typeface="Wingdings 2"/>
              <a:buChar char=""/>
              <a:defRPr/>
            </a:pPr>
            <a:r>
              <a:rPr lang="sl-SI" dirty="0"/>
              <a:t>Predvojna, vojna in povojna leta je preživel kot upokojen duhovnik v Rožni dolini (1937- 1948). V teh letih je tudi napisal Bobre.</a:t>
            </a:r>
          </a:p>
        </p:txBody>
      </p:sp>
      <p:sp>
        <p:nvSpPr>
          <p:cNvPr id="5" name="Ograda vsebine 4">
            <a:extLst>
              <a:ext uri="{FF2B5EF4-FFF2-40B4-BE49-F238E27FC236}">
                <a16:creationId xmlns:a16="http://schemas.microsoft.com/office/drawing/2014/main" id="{1878DA74-29FE-4115-827D-2B4A905079B4}"/>
              </a:ext>
            </a:extLst>
          </p:cNvPr>
          <p:cNvSpPr>
            <a:spLocks noGrp="1"/>
          </p:cNvSpPr>
          <p:nvPr>
            <p:ph sz="half" idx="2"/>
          </p:nvPr>
        </p:nvSpPr>
        <p:spPr>
          <a:xfrm>
            <a:off x="4648200" y="1524000"/>
            <a:ext cx="4059238" cy="4572000"/>
          </a:xfrm>
        </p:spPr>
        <p:txBody>
          <a:bodyPr>
            <a:normAutofit fontScale="85000" lnSpcReduction="20000"/>
          </a:bodyPr>
          <a:lstStyle/>
          <a:p>
            <a:pPr marL="274320" indent="-274320" eaLnBrk="1" fontAlgn="auto" hangingPunct="1">
              <a:spcAft>
                <a:spcPts val="0"/>
              </a:spcAft>
              <a:buFont typeface="Wingdings 2"/>
              <a:buChar char=""/>
              <a:defRPr/>
            </a:pPr>
            <a:endParaRPr lang="en-US" dirty="0"/>
          </a:p>
        </p:txBody>
      </p:sp>
      <p:pic>
        <p:nvPicPr>
          <p:cNvPr id="4098" name="Picture 2" descr="I:\MIHA\Referati\Janez Jalen\2836562211_647a8ec51c_o.jpg">
            <a:extLst>
              <a:ext uri="{FF2B5EF4-FFF2-40B4-BE49-F238E27FC236}">
                <a16:creationId xmlns:a16="http://schemas.microsoft.com/office/drawing/2014/main" id="{BB5D1638-F377-4551-99D1-1EA164CE7F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836613"/>
            <a:ext cx="3519488"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fade">
                                      <p:cBhvr>
                                        <p:cTn id="14" dur="500"/>
                                        <p:tgtEl>
                                          <p:spTgt spid="409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barn(inVertical)">
                                      <p:cBhvr>
                                        <p:cTn id="25" dur="500"/>
                                        <p:tgtEl>
                                          <p:spTgt spid="3">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6" presetClass="entr" presetSubtype="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wipe(down)">
                                      <p:cBhvr>
                                        <p:cTn id="34" dur="580">
                                          <p:stCondLst>
                                            <p:cond delay="0"/>
                                          </p:stCondLst>
                                        </p:cTn>
                                        <p:tgtEl>
                                          <p:spTgt spid="3">
                                            <p:txEl>
                                              <p:pRg st="4" end="4"/>
                                            </p:txEl>
                                          </p:spTgt>
                                        </p:tgtEl>
                                      </p:cBhvr>
                                    </p:animEffect>
                                    <p:anim calcmode="lin" valueType="num">
                                      <p:cBhvr>
                                        <p:cTn id="35"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40" dur="26">
                                          <p:stCondLst>
                                            <p:cond delay="650"/>
                                          </p:stCondLst>
                                        </p:cTn>
                                        <p:tgtEl>
                                          <p:spTgt spid="3">
                                            <p:txEl>
                                              <p:pRg st="4" end="4"/>
                                            </p:txEl>
                                          </p:spTgt>
                                        </p:tgtEl>
                                      </p:cBhvr>
                                      <p:to x="100000" y="60000"/>
                                    </p:animScale>
                                    <p:animScale>
                                      <p:cBhvr>
                                        <p:cTn id="41" dur="166" decel="50000">
                                          <p:stCondLst>
                                            <p:cond delay="676"/>
                                          </p:stCondLst>
                                        </p:cTn>
                                        <p:tgtEl>
                                          <p:spTgt spid="3">
                                            <p:txEl>
                                              <p:pRg st="4" end="4"/>
                                            </p:txEl>
                                          </p:spTgt>
                                        </p:tgtEl>
                                      </p:cBhvr>
                                      <p:to x="100000" y="100000"/>
                                    </p:animScale>
                                    <p:animScale>
                                      <p:cBhvr>
                                        <p:cTn id="42" dur="26">
                                          <p:stCondLst>
                                            <p:cond delay="1312"/>
                                          </p:stCondLst>
                                        </p:cTn>
                                        <p:tgtEl>
                                          <p:spTgt spid="3">
                                            <p:txEl>
                                              <p:pRg st="4" end="4"/>
                                            </p:txEl>
                                          </p:spTgt>
                                        </p:tgtEl>
                                      </p:cBhvr>
                                      <p:to x="100000" y="80000"/>
                                    </p:animScale>
                                    <p:animScale>
                                      <p:cBhvr>
                                        <p:cTn id="43" dur="166" decel="50000">
                                          <p:stCondLst>
                                            <p:cond delay="1338"/>
                                          </p:stCondLst>
                                        </p:cTn>
                                        <p:tgtEl>
                                          <p:spTgt spid="3">
                                            <p:txEl>
                                              <p:pRg st="4" end="4"/>
                                            </p:txEl>
                                          </p:spTgt>
                                        </p:tgtEl>
                                      </p:cBhvr>
                                      <p:to x="100000" y="100000"/>
                                    </p:animScale>
                                    <p:animScale>
                                      <p:cBhvr>
                                        <p:cTn id="44" dur="26">
                                          <p:stCondLst>
                                            <p:cond delay="1642"/>
                                          </p:stCondLst>
                                        </p:cTn>
                                        <p:tgtEl>
                                          <p:spTgt spid="3">
                                            <p:txEl>
                                              <p:pRg st="4" end="4"/>
                                            </p:txEl>
                                          </p:spTgt>
                                        </p:tgtEl>
                                      </p:cBhvr>
                                      <p:to x="100000" y="90000"/>
                                    </p:animScale>
                                    <p:animScale>
                                      <p:cBhvr>
                                        <p:cTn id="45" dur="166" decel="50000">
                                          <p:stCondLst>
                                            <p:cond delay="1668"/>
                                          </p:stCondLst>
                                        </p:cTn>
                                        <p:tgtEl>
                                          <p:spTgt spid="3">
                                            <p:txEl>
                                              <p:pRg st="4" end="4"/>
                                            </p:txEl>
                                          </p:spTgt>
                                        </p:tgtEl>
                                      </p:cBhvr>
                                      <p:to x="100000" y="100000"/>
                                    </p:animScale>
                                    <p:animScale>
                                      <p:cBhvr>
                                        <p:cTn id="46" dur="26">
                                          <p:stCondLst>
                                            <p:cond delay="1808"/>
                                          </p:stCondLst>
                                        </p:cTn>
                                        <p:tgtEl>
                                          <p:spTgt spid="3">
                                            <p:txEl>
                                              <p:pRg st="4" end="4"/>
                                            </p:txEl>
                                          </p:spTgt>
                                        </p:tgtEl>
                                      </p:cBhvr>
                                      <p:to x="100000" y="95000"/>
                                    </p:animScale>
                                    <p:animScale>
                                      <p:cBhvr>
                                        <p:cTn id="47"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a:extLst>
              <a:ext uri="{FF2B5EF4-FFF2-40B4-BE49-F238E27FC236}">
                <a16:creationId xmlns:a16="http://schemas.microsoft.com/office/drawing/2014/main" id="{00492C19-3B80-4271-BD29-FAD191257A1C}"/>
              </a:ext>
            </a:extLst>
          </p:cNvPr>
          <p:cNvSpPr>
            <a:spLocks noGrp="1"/>
          </p:cNvSpPr>
          <p:nvPr>
            <p:ph type="title"/>
          </p:nvPr>
        </p:nvSpPr>
        <p:spPr/>
        <p:txBody>
          <a:bodyPr/>
          <a:lstStyle/>
          <a:p>
            <a:pPr eaLnBrk="1" fontAlgn="auto" hangingPunct="1">
              <a:spcAft>
                <a:spcPts val="0"/>
              </a:spcAft>
              <a:defRPr/>
            </a:pPr>
            <a:endParaRPr/>
          </a:p>
        </p:txBody>
      </p:sp>
      <p:sp>
        <p:nvSpPr>
          <p:cNvPr id="3" name="Ograda vsebine 2">
            <a:extLst>
              <a:ext uri="{FF2B5EF4-FFF2-40B4-BE49-F238E27FC236}">
                <a16:creationId xmlns:a16="http://schemas.microsoft.com/office/drawing/2014/main" id="{3DF116B9-5907-4655-9946-EB55D2528A56}"/>
              </a:ext>
            </a:extLst>
          </p:cNvPr>
          <p:cNvSpPr>
            <a:spLocks noGrp="1"/>
          </p:cNvSpPr>
          <p:nvPr>
            <p:ph sz="half" idx="1"/>
          </p:nvPr>
        </p:nvSpPr>
        <p:spPr>
          <a:xfrm>
            <a:off x="457200" y="1524000"/>
            <a:ext cx="4059238" cy="4572000"/>
          </a:xfrm>
        </p:spPr>
        <p:txBody>
          <a:bodyPr>
            <a:normAutofit fontScale="85000" lnSpcReduction="20000"/>
          </a:bodyPr>
          <a:lstStyle/>
          <a:p>
            <a:pPr marL="274320" indent="-274320" eaLnBrk="1" fontAlgn="auto" hangingPunct="1">
              <a:spcAft>
                <a:spcPts val="0"/>
              </a:spcAft>
              <a:buFont typeface="Wingdings 2"/>
              <a:buChar char=""/>
              <a:defRPr/>
            </a:pPr>
            <a:r>
              <a:rPr lang="sl-SI" dirty="0"/>
              <a:t> Leta 1948 je zaradi pomanjkanja duhovnikov sprejel službo v Grahovem. Tu je bila cerkev ter cerkvene stavbe popolnoma porušene vendar jih je s trmo in pomočjo vaščanov obnovil. Tam je služboval do leta 1957.</a:t>
            </a:r>
          </a:p>
          <a:p>
            <a:pPr marL="274320" indent="-274320" eaLnBrk="1" fontAlgn="auto" hangingPunct="1">
              <a:spcAft>
                <a:spcPts val="0"/>
              </a:spcAft>
              <a:buFont typeface="Wingdings 2"/>
              <a:buChar char=""/>
              <a:defRPr/>
            </a:pPr>
            <a:r>
              <a:rPr lang="sl-SI" dirty="0"/>
              <a:t>Zaradi starosti in želje po bližini gora ga je njegov prijatelj škof Anton Vovk premestil v Ljubno na Gorenjskem. Tu je ostal do svoje smrti 12. aprila 1966.</a:t>
            </a:r>
          </a:p>
          <a:p>
            <a:pPr marL="274320" indent="-274320" eaLnBrk="1" fontAlgn="auto" hangingPunct="1">
              <a:spcAft>
                <a:spcPts val="0"/>
              </a:spcAft>
              <a:buFont typeface="Wingdings 2"/>
              <a:buChar char=""/>
              <a:defRPr/>
            </a:pPr>
            <a:r>
              <a:rPr lang="sl-SI" dirty="0"/>
              <a:t>Pokopan je v rodnih Rodinah</a:t>
            </a:r>
            <a:endParaRPr lang="en-US" dirty="0"/>
          </a:p>
          <a:p>
            <a:pPr marL="274320" indent="-274320" eaLnBrk="1" fontAlgn="auto" hangingPunct="1">
              <a:spcAft>
                <a:spcPts val="0"/>
              </a:spcAft>
              <a:buFont typeface="Wingdings 2"/>
              <a:buChar char=""/>
              <a:defRPr/>
            </a:pPr>
            <a:endParaRPr lang="sl-SI" dirty="0"/>
          </a:p>
        </p:txBody>
      </p:sp>
      <p:sp>
        <p:nvSpPr>
          <p:cNvPr id="5" name="Ograda vsebine 4">
            <a:extLst>
              <a:ext uri="{FF2B5EF4-FFF2-40B4-BE49-F238E27FC236}">
                <a16:creationId xmlns:a16="http://schemas.microsoft.com/office/drawing/2014/main" id="{B2CC3164-6EF7-4668-85E9-D884B71025A7}"/>
              </a:ext>
            </a:extLst>
          </p:cNvPr>
          <p:cNvSpPr>
            <a:spLocks noGrp="1"/>
          </p:cNvSpPr>
          <p:nvPr>
            <p:ph sz="half" idx="2"/>
          </p:nvPr>
        </p:nvSpPr>
        <p:spPr>
          <a:xfrm>
            <a:off x="4648200" y="1524000"/>
            <a:ext cx="4059238" cy="4572000"/>
          </a:xfrm>
        </p:spPr>
        <p:txBody>
          <a:bodyPr>
            <a:normAutofit fontScale="85000" lnSpcReduction="20000"/>
          </a:bodyPr>
          <a:lstStyle/>
          <a:p>
            <a:pPr marL="274320" indent="-274320" eaLnBrk="1" fontAlgn="auto" hangingPunct="1">
              <a:spcAft>
                <a:spcPts val="0"/>
              </a:spcAft>
              <a:buFont typeface="Wingdings 2"/>
              <a:buChar char=""/>
              <a:defRPr/>
            </a:pPr>
            <a:endParaRPr lang="en-US" dirty="0"/>
          </a:p>
        </p:txBody>
      </p:sp>
      <p:pic>
        <p:nvPicPr>
          <p:cNvPr id="5122" name="Picture 2" descr="I:\MIHA\Referati\Janez Jalen\ljubno_nekoc_2.jpg">
            <a:extLst>
              <a:ext uri="{FF2B5EF4-FFF2-40B4-BE49-F238E27FC236}">
                <a16:creationId xmlns:a16="http://schemas.microsoft.com/office/drawing/2014/main" id="{DEC509C5-3103-4879-94EA-F45F00ED32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42097">
            <a:off x="4516438" y="1316038"/>
            <a:ext cx="4292600" cy="277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inVertical)">
                                      <p:cBhvr>
                                        <p:cTn id="13" dur="500"/>
                                        <p:tgtEl>
                                          <p:spTgt spid="3">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4" presetClass="entr" presetSubtype="10" fill="hold" nodeType="clickEffect">
                                  <p:stCondLst>
                                    <p:cond delay="0"/>
                                  </p:stCondLst>
                                  <p:childTnLst>
                                    <p:set>
                                      <p:cBhvr>
                                        <p:cTn id="17" dur="1" fill="hold">
                                          <p:stCondLst>
                                            <p:cond delay="0"/>
                                          </p:stCondLst>
                                        </p:cTn>
                                        <p:tgtEl>
                                          <p:spTgt spid="5122"/>
                                        </p:tgtEl>
                                        <p:attrNameLst>
                                          <p:attrName>style.visibility</p:attrName>
                                        </p:attrNameLst>
                                      </p:cBhvr>
                                      <p:to>
                                        <p:strVal val="visible"/>
                                      </p:to>
                                    </p:set>
                                    <p:animEffect transition="in" filter="randombar(horizontal)">
                                      <p:cBhvr>
                                        <p:cTn id="18" dur="500"/>
                                        <p:tgtEl>
                                          <p:spTgt spid="512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3" presetClass="entr" presetSubtype="16"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a:extLst>
              <a:ext uri="{FF2B5EF4-FFF2-40B4-BE49-F238E27FC236}">
                <a16:creationId xmlns:a16="http://schemas.microsoft.com/office/drawing/2014/main" id="{FC8CFD3A-201A-4459-BF51-2A101384791F}"/>
              </a:ext>
            </a:extLst>
          </p:cNvPr>
          <p:cNvSpPr>
            <a:spLocks noGrp="1"/>
          </p:cNvSpPr>
          <p:nvPr>
            <p:ph idx="1"/>
          </p:nvPr>
        </p:nvSpPr>
        <p:spPr/>
        <p:txBody>
          <a:bodyPr/>
          <a:lstStyle/>
          <a:p>
            <a:pPr eaLnBrk="1" hangingPunct="1"/>
            <a:r>
              <a:rPr lang="sl-SI" altLang="sl-SI"/>
              <a:t>Gorništvo</a:t>
            </a:r>
          </a:p>
          <a:p>
            <a:pPr eaLnBrk="1" hangingPunct="1"/>
            <a:r>
              <a:rPr lang="sl-SI" altLang="sl-SI"/>
              <a:t>Lov</a:t>
            </a:r>
          </a:p>
          <a:p>
            <a:pPr eaLnBrk="1" hangingPunct="1"/>
            <a:r>
              <a:rPr lang="sl-SI" altLang="sl-SI"/>
              <a:t>Rad se je tudi igral z svojimi nečaki in nečakinjami</a:t>
            </a:r>
            <a:endParaRPr lang="en-US" altLang="sl-SI"/>
          </a:p>
        </p:txBody>
      </p:sp>
      <p:sp>
        <p:nvSpPr>
          <p:cNvPr id="2" name="Naslov 1">
            <a:extLst>
              <a:ext uri="{FF2B5EF4-FFF2-40B4-BE49-F238E27FC236}">
                <a16:creationId xmlns:a16="http://schemas.microsoft.com/office/drawing/2014/main" id="{17357DF4-4361-4C9F-9C59-D7962A33E977}"/>
              </a:ext>
            </a:extLst>
          </p:cNvPr>
          <p:cNvSpPr>
            <a:spLocks noGrp="1"/>
          </p:cNvSpPr>
          <p:nvPr>
            <p:ph type="title"/>
          </p:nvPr>
        </p:nvSpPr>
        <p:spPr/>
        <p:txBody>
          <a:bodyPr/>
          <a:lstStyle/>
          <a:p>
            <a:pPr algn="ctr" eaLnBrk="1" fontAlgn="auto" hangingPunct="1">
              <a:spcAft>
                <a:spcPts val="0"/>
              </a:spcAft>
              <a:defRPr/>
            </a:pPr>
            <a:r>
              <a:rPr lang="sl-SI"/>
              <a:t>Prosti čas</a:t>
            </a:r>
            <a:endParaRPr/>
          </a:p>
        </p:txBody>
      </p:sp>
      <p:pic>
        <p:nvPicPr>
          <p:cNvPr id="6146" name="Picture 2" descr="I:\MIHA\Referati\Janez Jalen\alpe2.jpg">
            <a:extLst>
              <a:ext uri="{FF2B5EF4-FFF2-40B4-BE49-F238E27FC236}">
                <a16:creationId xmlns:a16="http://schemas.microsoft.com/office/drawing/2014/main" id="{EF01C4C6-2ADD-4897-A575-0C8B510398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3141663"/>
            <a:ext cx="4497388"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descr="I:\MIHA\Referati\Janez Jalen\jelen_20090131.jpg">
            <a:extLst>
              <a:ext uri="{FF2B5EF4-FFF2-40B4-BE49-F238E27FC236}">
                <a16:creationId xmlns:a16="http://schemas.microsoft.com/office/drawing/2014/main" id="{E14271D6-02E9-4ECE-892C-3C9C263972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3475" y="3743325"/>
            <a:ext cx="4137025" cy="277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randombar(horizontal)">
                                      <p:cBhvr>
                                        <p:cTn id="17" dur="500"/>
                                        <p:tgtEl>
                                          <p:spTgt spid="614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additive="base">
                                        <p:cTn id="2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nodeType="clickEffect">
                                  <p:stCondLst>
                                    <p:cond delay="0"/>
                                  </p:stCondLst>
                                  <p:childTnLst>
                                    <p:set>
                                      <p:cBhvr>
                                        <p:cTn id="27" dur="1" fill="hold">
                                          <p:stCondLst>
                                            <p:cond delay="0"/>
                                          </p:stCondLst>
                                        </p:cTn>
                                        <p:tgtEl>
                                          <p:spTgt spid="6147"/>
                                        </p:tgtEl>
                                        <p:attrNameLst>
                                          <p:attrName>style.visibility</p:attrName>
                                        </p:attrNameLst>
                                      </p:cBhvr>
                                      <p:to>
                                        <p:strVal val="visible"/>
                                      </p:to>
                                    </p:set>
                                    <p:animEffect transition="in" filter="barn(inVertical)">
                                      <p:cBhvr>
                                        <p:cTn id="28" dur="500"/>
                                        <p:tgtEl>
                                          <p:spTgt spid="614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4" presetClass="entr" presetSubtype="1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3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grada besedila 3">
            <a:extLst>
              <a:ext uri="{FF2B5EF4-FFF2-40B4-BE49-F238E27FC236}">
                <a16:creationId xmlns:a16="http://schemas.microsoft.com/office/drawing/2014/main" id="{3B44B1F8-64AF-4E15-A857-3C053C09A949}"/>
              </a:ext>
            </a:extLst>
          </p:cNvPr>
          <p:cNvSpPr>
            <a:spLocks noGrp="1"/>
          </p:cNvSpPr>
          <p:nvPr>
            <p:ph type="body" idx="1"/>
          </p:nvPr>
        </p:nvSpPr>
        <p:spPr>
          <a:extLst/>
        </p:spPr>
        <p:txBody>
          <a:bodyPr/>
          <a:lstStyle/>
          <a:p>
            <a:pPr eaLnBrk="1" fontAlgn="auto" hangingPunct="1">
              <a:spcAft>
                <a:spcPts val="0"/>
              </a:spcAft>
              <a:buFont typeface="Wingdings 2"/>
              <a:buNone/>
              <a:defRPr/>
            </a:pPr>
            <a:r>
              <a:rPr lang="sl-SI" dirty="0"/>
              <a:t>Proza:</a:t>
            </a:r>
          </a:p>
        </p:txBody>
      </p:sp>
      <p:sp>
        <p:nvSpPr>
          <p:cNvPr id="3" name="Ograda vsebine 2">
            <a:extLst>
              <a:ext uri="{FF2B5EF4-FFF2-40B4-BE49-F238E27FC236}">
                <a16:creationId xmlns:a16="http://schemas.microsoft.com/office/drawing/2014/main" id="{B5A2832A-4925-4DAF-BDAC-862BA5EAD0F0}"/>
              </a:ext>
            </a:extLst>
          </p:cNvPr>
          <p:cNvSpPr>
            <a:spLocks noGrp="1"/>
          </p:cNvSpPr>
          <p:nvPr>
            <p:ph sz="half" idx="2"/>
          </p:nvPr>
        </p:nvSpPr>
        <p:spPr>
          <a:xfrm>
            <a:off x="457200" y="2201863"/>
            <a:ext cx="4114800" cy="3913187"/>
          </a:xfrm>
        </p:spPr>
        <p:txBody>
          <a:bodyPr>
            <a:normAutofit lnSpcReduction="10000"/>
          </a:bodyPr>
          <a:lstStyle/>
          <a:p>
            <a:pPr marL="274320" indent="-274320" eaLnBrk="1" fontAlgn="auto" hangingPunct="1">
              <a:spcAft>
                <a:spcPts val="0"/>
              </a:spcAft>
              <a:buFont typeface="Wingdings 2"/>
              <a:buChar char=""/>
              <a:defRPr/>
            </a:pPr>
            <a:r>
              <a:rPr lang="sl-SI" dirty="0"/>
              <a:t>Ovčar Marko (1929)</a:t>
            </a:r>
          </a:p>
          <a:p>
            <a:pPr marL="274320" indent="-274320" eaLnBrk="1" fontAlgn="auto" hangingPunct="1">
              <a:spcAft>
                <a:spcPts val="0"/>
              </a:spcAft>
              <a:buFont typeface="Wingdings 2"/>
              <a:buChar char=""/>
              <a:defRPr/>
            </a:pPr>
            <a:r>
              <a:rPr lang="sl-SI" dirty="0"/>
              <a:t>Cvetkova Cilka (1938)</a:t>
            </a:r>
          </a:p>
          <a:p>
            <a:pPr marL="274320" indent="-274320" eaLnBrk="1" fontAlgn="auto" hangingPunct="1">
              <a:spcAft>
                <a:spcPts val="0"/>
              </a:spcAft>
              <a:buFont typeface="Wingdings 2"/>
              <a:buChar char=""/>
              <a:defRPr/>
            </a:pPr>
            <a:r>
              <a:rPr lang="sl-SI" dirty="0"/>
              <a:t>Previsi (1940)</a:t>
            </a:r>
          </a:p>
          <a:p>
            <a:pPr marL="274320" indent="-274320" eaLnBrk="1" fontAlgn="auto" hangingPunct="1">
              <a:spcAft>
                <a:spcPts val="0"/>
              </a:spcAft>
              <a:buFont typeface="Wingdings 2"/>
              <a:buChar char=""/>
              <a:defRPr/>
            </a:pPr>
            <a:r>
              <a:rPr lang="sl-SI" dirty="0"/>
              <a:t>Trop brez zvoncev (1941)</a:t>
            </a:r>
          </a:p>
          <a:p>
            <a:pPr marL="274320" indent="-274320" eaLnBrk="1" fontAlgn="auto" hangingPunct="1">
              <a:spcAft>
                <a:spcPts val="0"/>
              </a:spcAft>
              <a:buFont typeface="Wingdings 2"/>
              <a:buChar char=""/>
              <a:defRPr/>
            </a:pPr>
            <a:r>
              <a:rPr lang="sl-SI" dirty="0"/>
              <a:t>Bobri </a:t>
            </a:r>
            <a:r>
              <a:rPr lang="sl-SI" i="1" dirty="0"/>
              <a:t>I-III </a:t>
            </a:r>
            <a:r>
              <a:rPr lang="sl-SI" dirty="0"/>
              <a:t>(1942- 1943)</a:t>
            </a:r>
          </a:p>
          <a:p>
            <a:pPr marL="274320" indent="-274320" eaLnBrk="1" fontAlgn="auto" hangingPunct="1">
              <a:spcAft>
                <a:spcPts val="0"/>
              </a:spcAft>
              <a:buFont typeface="Wingdings 2"/>
              <a:buChar char=""/>
              <a:defRPr/>
            </a:pPr>
            <a:r>
              <a:rPr lang="sl-SI" dirty="0"/>
              <a:t>Tri zaobljube ( 1959)</a:t>
            </a:r>
          </a:p>
          <a:p>
            <a:pPr marL="274320" indent="-274320" eaLnBrk="1" fontAlgn="auto" hangingPunct="1">
              <a:spcAft>
                <a:spcPts val="0"/>
              </a:spcAft>
              <a:buFont typeface="Wingdings 2"/>
              <a:buChar char=""/>
              <a:defRPr/>
            </a:pPr>
            <a:r>
              <a:rPr lang="sl-SI" dirty="0"/>
              <a:t>Izpodkopana cesta (1960)</a:t>
            </a:r>
          </a:p>
          <a:p>
            <a:pPr marL="274320" indent="-274320" eaLnBrk="1" fontAlgn="auto" hangingPunct="1">
              <a:spcAft>
                <a:spcPts val="0"/>
              </a:spcAft>
              <a:buFont typeface="Wingdings 2"/>
              <a:buChar char=""/>
              <a:defRPr/>
            </a:pPr>
            <a:r>
              <a:rPr lang="sl-SI" dirty="0"/>
              <a:t>Ograd (1961)</a:t>
            </a:r>
          </a:p>
          <a:p>
            <a:pPr marL="274320" indent="-274320" eaLnBrk="1" fontAlgn="auto" hangingPunct="1">
              <a:spcAft>
                <a:spcPts val="0"/>
              </a:spcAft>
              <a:buFont typeface="Wingdings 2"/>
              <a:buChar char=""/>
              <a:defRPr/>
            </a:pPr>
            <a:r>
              <a:rPr lang="sl-SI" dirty="0" err="1"/>
              <a:t>Vozarji</a:t>
            </a:r>
            <a:r>
              <a:rPr lang="sl-SI" dirty="0"/>
              <a:t> (1987)</a:t>
            </a:r>
          </a:p>
          <a:p>
            <a:pPr marL="274320" indent="-274320" eaLnBrk="1" fontAlgn="auto" hangingPunct="1">
              <a:spcAft>
                <a:spcPts val="0"/>
              </a:spcAft>
              <a:buFont typeface="Wingdings 2"/>
              <a:buChar char=""/>
              <a:defRPr/>
            </a:pPr>
            <a:endParaRPr lang="en-US" dirty="0"/>
          </a:p>
        </p:txBody>
      </p:sp>
      <p:sp>
        <p:nvSpPr>
          <p:cNvPr id="6" name="Ograda vsebine 5">
            <a:extLst>
              <a:ext uri="{FF2B5EF4-FFF2-40B4-BE49-F238E27FC236}">
                <a16:creationId xmlns:a16="http://schemas.microsoft.com/office/drawing/2014/main" id="{838E6CBE-E308-48B8-B211-8FE9DE1ADAD0}"/>
              </a:ext>
            </a:extLst>
          </p:cNvPr>
          <p:cNvSpPr>
            <a:spLocks noGrp="1"/>
          </p:cNvSpPr>
          <p:nvPr>
            <p:ph sz="quarter" idx="4"/>
          </p:nvPr>
        </p:nvSpPr>
        <p:spPr>
          <a:xfrm>
            <a:off x="4649788" y="2201863"/>
            <a:ext cx="4038600" cy="3913187"/>
          </a:xfrm>
        </p:spPr>
        <p:txBody>
          <a:bodyPr/>
          <a:lstStyle/>
          <a:p>
            <a:pPr eaLnBrk="1" hangingPunct="1"/>
            <a:r>
              <a:rPr lang="sl-SI" altLang="sl-SI"/>
              <a:t>Dom (1923)</a:t>
            </a:r>
          </a:p>
          <a:p>
            <a:pPr eaLnBrk="1" hangingPunct="1"/>
            <a:r>
              <a:rPr lang="sl-SI" altLang="sl-SI"/>
              <a:t>Srenja (1924)</a:t>
            </a:r>
          </a:p>
          <a:p>
            <a:pPr eaLnBrk="1" hangingPunct="1"/>
            <a:r>
              <a:rPr lang="sl-SI" altLang="sl-SI"/>
              <a:t>Bratje (1931)</a:t>
            </a:r>
          </a:p>
          <a:p>
            <a:pPr eaLnBrk="1" hangingPunct="1"/>
            <a:r>
              <a:rPr lang="sl-SI" altLang="sl-SI"/>
              <a:t>Grobovi (1936)</a:t>
            </a:r>
          </a:p>
          <a:p>
            <a:pPr eaLnBrk="1" hangingPunct="1"/>
            <a:r>
              <a:rPr lang="sl-SI" altLang="sl-SI"/>
              <a:t>Lesena peč (1937)</a:t>
            </a:r>
            <a:endParaRPr lang="en-US" altLang="sl-SI"/>
          </a:p>
        </p:txBody>
      </p:sp>
      <p:sp>
        <p:nvSpPr>
          <p:cNvPr id="2" name="Naslov 1">
            <a:extLst>
              <a:ext uri="{FF2B5EF4-FFF2-40B4-BE49-F238E27FC236}">
                <a16:creationId xmlns:a16="http://schemas.microsoft.com/office/drawing/2014/main" id="{88603BCD-927F-482A-AE14-A6550E1B11B4}"/>
              </a:ext>
            </a:extLst>
          </p:cNvPr>
          <p:cNvSpPr>
            <a:spLocks noGrp="1"/>
          </p:cNvSpPr>
          <p:nvPr>
            <p:ph type="title"/>
          </p:nvPr>
        </p:nvSpPr>
        <p:spPr/>
        <p:txBody>
          <a:bodyPr/>
          <a:lstStyle/>
          <a:p>
            <a:pPr algn="ctr" eaLnBrk="1" fontAlgn="auto" hangingPunct="1">
              <a:spcAft>
                <a:spcPts val="0"/>
              </a:spcAft>
              <a:defRPr/>
            </a:pPr>
            <a:r>
              <a:rPr lang="sl-SI" dirty="0"/>
              <a:t>Dela</a:t>
            </a:r>
            <a:endParaRPr dirty="0"/>
          </a:p>
        </p:txBody>
      </p:sp>
      <p:sp>
        <p:nvSpPr>
          <p:cNvPr id="5" name="Ograda besedila 4">
            <a:extLst>
              <a:ext uri="{FF2B5EF4-FFF2-40B4-BE49-F238E27FC236}">
                <a16:creationId xmlns:a16="http://schemas.microsoft.com/office/drawing/2014/main" id="{B9E9E69C-3EFE-4342-A67A-9665D459C690}"/>
              </a:ext>
            </a:extLst>
          </p:cNvPr>
          <p:cNvSpPr>
            <a:spLocks noGrp="1"/>
          </p:cNvSpPr>
          <p:nvPr>
            <p:ph type="body" idx="3"/>
          </p:nvPr>
        </p:nvSpPr>
        <p:spPr>
          <a:noFill/>
          <a:extLst/>
        </p:spPr>
        <p:txBody>
          <a:bodyPr/>
          <a:lstStyle/>
          <a:p>
            <a:pPr eaLnBrk="1" fontAlgn="auto" hangingPunct="1">
              <a:spcAft>
                <a:spcPts val="0"/>
              </a:spcAft>
              <a:buFont typeface="Wingdings 2"/>
              <a:buNone/>
              <a:defRPr/>
            </a:pPr>
            <a:r>
              <a:rPr lang="sl-SI" dirty="0"/>
              <a:t>Dramatika: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circle(in)">
                                      <p:cBhvr>
                                        <p:cTn id="27" dur="2000"/>
                                        <p:tgtEl>
                                          <p:spTgt spid="3">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1"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3"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4"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5" dur="1000"/>
                                        <p:tgtEl>
                                          <p:spTgt spid="3">
                                            <p:txEl>
                                              <p:pRg st="3" end="3"/>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16"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2" dur="500"/>
                                        <p:tgtEl>
                                          <p:spTgt spid="3">
                                            <p:txEl>
                                              <p:pRg st="4" end="4"/>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0"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800" decel="100000"/>
                                        <p:tgtEl>
                                          <p:spTgt spid="3">
                                            <p:txEl>
                                              <p:pRg st="5" end="5"/>
                                            </p:txEl>
                                          </p:spTgt>
                                        </p:tgtEl>
                                      </p:cBhvr>
                                    </p:animEffect>
                                    <p:anim calcmode="lin" valueType="num">
                                      <p:cBhvr>
                                        <p:cTn id="48" dur="800" decel="100000" fill="hold"/>
                                        <p:tgtEl>
                                          <p:spTgt spid="3">
                                            <p:txEl>
                                              <p:pRg st="5" end="5"/>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3">
                                            <p:txEl>
                                              <p:pRg st="5" end="5"/>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3">
                                            <p:txEl>
                                              <p:pRg st="5" end="5"/>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3">
                                            <p:txEl>
                                              <p:pRg st="5" end="5"/>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3">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31" presetClass="entr" presetSubtype="0" fill="hold" nodeType="click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 calcmode="lin" valueType="num">
                                      <p:cBhvr>
                                        <p:cTn id="57"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8"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9"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60" dur="1000"/>
                                        <p:tgtEl>
                                          <p:spTgt spid="3">
                                            <p:txEl>
                                              <p:pRg st="6" end="6"/>
                                            </p:txEl>
                                          </p:spTgt>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nodeType="clickEffect">
                                  <p:stCondLst>
                                    <p:cond delay="0"/>
                                  </p:stCondLst>
                                  <p:childTnLst>
                                    <p:set>
                                      <p:cBhvr>
                                        <p:cTn id="6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0" presetClass="entr" presetSubtype="0" fill="hold" nodeType="clickEffect">
                                  <p:stCondLst>
                                    <p:cond delay="0"/>
                                  </p:stCondLst>
                                  <p:childTnLst>
                                    <p:set>
                                      <p:cBhvr>
                                        <p:cTn id="68" dur="1" fill="hold">
                                          <p:stCondLst>
                                            <p:cond delay="0"/>
                                          </p:stCondLst>
                                        </p:cTn>
                                        <p:tgtEl>
                                          <p:spTgt spid="3">
                                            <p:txEl>
                                              <p:pRg st="8" end="8"/>
                                            </p:txEl>
                                          </p:spTgt>
                                        </p:tgtEl>
                                        <p:attrNameLst>
                                          <p:attrName>style.visibility</p:attrName>
                                        </p:attrNameLst>
                                      </p:cBhvr>
                                      <p:to>
                                        <p:strVal val="visible"/>
                                      </p:to>
                                    </p:set>
                                    <p:animEffect transition="in" filter="fade">
                                      <p:cBhvr>
                                        <p:cTn id="69" dur="500"/>
                                        <p:tgtEl>
                                          <p:spTgt spid="3">
                                            <p:txEl>
                                              <p:pRg st="8" end="8"/>
                                            </p:txEl>
                                          </p:spTgt>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10" presetClass="entr" presetSubtype="0" fill="hold" nodeType="clickEffect">
                                  <p:stCondLst>
                                    <p:cond delay="0"/>
                                  </p:stCondLst>
                                  <p:childTnLst>
                                    <p:set>
                                      <p:cBhvr>
                                        <p:cTn id="73" dur="1" fill="hold">
                                          <p:stCondLst>
                                            <p:cond delay="0"/>
                                          </p:stCondLst>
                                        </p:cTn>
                                        <p:tgtEl>
                                          <p:spTgt spid="6">
                                            <p:txEl>
                                              <p:pRg st="0" end="0"/>
                                            </p:txEl>
                                          </p:spTgt>
                                        </p:tgtEl>
                                        <p:attrNameLst>
                                          <p:attrName>style.visibility</p:attrName>
                                        </p:attrNameLst>
                                      </p:cBhvr>
                                      <p:to>
                                        <p:strVal val="visible"/>
                                      </p:to>
                                    </p:set>
                                    <p:animEffect transition="in" filter="fade">
                                      <p:cBhvr>
                                        <p:cTn id="74" dur="500"/>
                                        <p:tgtEl>
                                          <p:spTgt spid="6">
                                            <p:txEl>
                                              <p:pRg st="0" end="0"/>
                                            </p:txEl>
                                          </p:spTgt>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53" presetClass="entr" presetSubtype="16" fill="hold" nodeType="clickEffect">
                                  <p:stCondLst>
                                    <p:cond delay="0"/>
                                  </p:stCondLst>
                                  <p:childTnLst>
                                    <p:set>
                                      <p:cBhvr>
                                        <p:cTn id="78" dur="1" fill="hold">
                                          <p:stCondLst>
                                            <p:cond delay="0"/>
                                          </p:stCondLst>
                                        </p:cTn>
                                        <p:tgtEl>
                                          <p:spTgt spid="6">
                                            <p:txEl>
                                              <p:pRg st="1" end="1"/>
                                            </p:txEl>
                                          </p:spTgt>
                                        </p:tgtEl>
                                        <p:attrNameLst>
                                          <p:attrName>style.visibility</p:attrName>
                                        </p:attrNameLst>
                                      </p:cBhvr>
                                      <p:to>
                                        <p:strVal val="visible"/>
                                      </p:to>
                                    </p:set>
                                    <p:anim calcmode="lin" valueType="num">
                                      <p:cBhvr>
                                        <p:cTn id="79"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80"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81" dur="500"/>
                                        <p:tgtEl>
                                          <p:spTgt spid="6">
                                            <p:txEl>
                                              <p:pRg st="1" end="1"/>
                                            </p:txEl>
                                          </p:spTgt>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6" presetClass="entr" presetSubtype="16" fill="hold" nodeType="clickEffect">
                                  <p:stCondLst>
                                    <p:cond delay="0"/>
                                  </p:stCondLst>
                                  <p:childTnLst>
                                    <p:set>
                                      <p:cBhvr>
                                        <p:cTn id="85" dur="1" fill="hold">
                                          <p:stCondLst>
                                            <p:cond delay="0"/>
                                          </p:stCondLst>
                                        </p:cTn>
                                        <p:tgtEl>
                                          <p:spTgt spid="6">
                                            <p:txEl>
                                              <p:pRg st="2" end="2"/>
                                            </p:txEl>
                                          </p:spTgt>
                                        </p:tgtEl>
                                        <p:attrNameLst>
                                          <p:attrName>style.visibility</p:attrName>
                                        </p:attrNameLst>
                                      </p:cBhvr>
                                      <p:to>
                                        <p:strVal val="visible"/>
                                      </p:to>
                                    </p:set>
                                    <p:animEffect transition="in" filter="circle(in)">
                                      <p:cBhvr>
                                        <p:cTn id="86" dur="2000"/>
                                        <p:tgtEl>
                                          <p:spTgt spid="6">
                                            <p:txEl>
                                              <p:pRg st="2" end="2"/>
                                            </p:txEl>
                                          </p:spTgt>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53" presetClass="entr" presetSubtype="16" fill="hold" nodeType="clickEffect">
                                  <p:stCondLst>
                                    <p:cond delay="0"/>
                                  </p:stCondLst>
                                  <p:childTnLst>
                                    <p:set>
                                      <p:cBhvr>
                                        <p:cTn id="90" dur="1" fill="hold">
                                          <p:stCondLst>
                                            <p:cond delay="0"/>
                                          </p:stCondLst>
                                        </p:cTn>
                                        <p:tgtEl>
                                          <p:spTgt spid="6">
                                            <p:txEl>
                                              <p:pRg st="3" end="3"/>
                                            </p:txEl>
                                          </p:spTgt>
                                        </p:tgtEl>
                                        <p:attrNameLst>
                                          <p:attrName>style.visibility</p:attrName>
                                        </p:attrNameLst>
                                      </p:cBhvr>
                                      <p:to>
                                        <p:strVal val="visible"/>
                                      </p:to>
                                    </p:set>
                                    <p:anim calcmode="lin" valueType="num">
                                      <p:cBhvr>
                                        <p:cTn id="91"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92"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93" dur="500"/>
                                        <p:tgtEl>
                                          <p:spTgt spid="6">
                                            <p:txEl>
                                              <p:pRg st="3" end="3"/>
                                            </p:txEl>
                                          </p:spTgt>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22" presetClass="entr" presetSubtype="4" fill="hold" nodeType="clickEffect">
                                  <p:stCondLst>
                                    <p:cond delay="0"/>
                                  </p:stCondLst>
                                  <p:childTnLst>
                                    <p:set>
                                      <p:cBhvr>
                                        <p:cTn id="97" dur="1" fill="hold">
                                          <p:stCondLst>
                                            <p:cond delay="0"/>
                                          </p:stCondLst>
                                        </p:cTn>
                                        <p:tgtEl>
                                          <p:spTgt spid="6">
                                            <p:txEl>
                                              <p:pRg st="4" end="4"/>
                                            </p:txEl>
                                          </p:spTgt>
                                        </p:tgtEl>
                                        <p:attrNameLst>
                                          <p:attrName>style.visibility</p:attrName>
                                        </p:attrNameLst>
                                      </p:cBhvr>
                                      <p:to>
                                        <p:strVal val="visible"/>
                                      </p:to>
                                    </p:set>
                                    <p:animEffect transition="in" filter="wipe(down)">
                                      <p:cBhvr>
                                        <p:cTn id="98"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ir">
  <a:themeElements>
    <a:clrScheme name="Papi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i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i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0</TotalTime>
  <Words>819</Words>
  <Application>Microsoft Office PowerPoint</Application>
  <PresentationFormat>On-screen Show (4:3)</PresentationFormat>
  <Paragraphs>74</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Calibri</vt:lpstr>
      <vt:lpstr>Constantia</vt:lpstr>
      <vt:lpstr>Wingdings 2</vt:lpstr>
      <vt:lpstr>Papir</vt:lpstr>
      <vt:lpstr>  JANEZ JALEN (1891-1966)</vt:lpstr>
      <vt:lpstr>Družina</vt:lpstr>
      <vt:lpstr>Otroštvo</vt:lpstr>
      <vt:lpstr>Šolanje</vt:lpstr>
      <vt:lpstr>Službovanje</vt:lpstr>
      <vt:lpstr>PowerPoint Presentation</vt:lpstr>
      <vt:lpstr>PowerPoint Presentation</vt:lpstr>
      <vt:lpstr>Prosti čas</vt:lpstr>
      <vt:lpstr>Dela</vt:lpstr>
      <vt:lpstr>BOBRI</vt:lpstr>
      <vt:lpstr>Sam</vt:lpstr>
      <vt:lpstr>Rod</vt:lpstr>
      <vt:lpstr>Vrh</vt:lpstr>
      <vt:lpstr>KONEC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2019-06-03T09:08:17Z</dcterms:created>
  <dcterms:modified xsi:type="dcterms:W3CDTF">2019-06-03T09:08:17Z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