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8" r:id="rId5"/>
    <p:sldId id="279" r:id="rId6"/>
    <p:sldId id="281" r:id="rId7"/>
    <p:sldId id="280" r:id="rId8"/>
    <p:sldId id="282" r:id="rId9"/>
    <p:sldId id="283" r:id="rId10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120" y="804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ED1713D-F6CC-41CE-814D-92A28DE30C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F243F68-4E39-40EB-ACA4-08BA3AEB7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B276C5-981D-4FD6-96C6-EE8D7FD0DC7C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54DFFACB-C776-4D53-A8FE-0331CEBE7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0FABE15-2A23-4570-8785-FCE3128273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5B214A-A263-4D4F-A7C0-6058CECAB76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A1D7ACA-1D07-4D05-975C-DF6BEA63A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6CBB310-5A0A-4F9A-9F93-4D992741CE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CD6F4E-7AAF-4F43-82F0-891A6F73B7A1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A8BCEE23-8A49-4129-9E59-DD1A4A332C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724F2678-93C8-49D9-A35E-EAF6A6758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BBD8E68-9050-4023-A1D9-812ACF2B87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BD5CD42-F62C-46D5-AB5C-AEDA9A571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25CF0-189B-4E3E-8B3D-54487C3B393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6">
            <a:extLst>
              <a:ext uri="{FF2B5EF4-FFF2-40B4-BE49-F238E27FC236}">
                <a16:creationId xmlns:a16="http://schemas.microsoft.com/office/drawing/2014/main" id="{BFDFAF7B-500D-4482-9B77-799A34C5606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a 7">
              <a:extLst>
                <a:ext uri="{FF2B5EF4-FFF2-40B4-BE49-F238E27FC236}">
                  <a16:creationId xmlns:a16="http://schemas.microsoft.com/office/drawing/2014/main" id="{15C8BC89-AB7E-4B54-8090-5960A5B102EC}"/>
                </a:ext>
              </a:extLst>
            </p:cNvPr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dirty="0"/>
            </a:p>
          </p:txBody>
        </p:sp>
        <p:sp>
          <p:nvSpPr>
            <p:cNvPr id="6" name="Elipsa 8">
              <a:extLst>
                <a:ext uri="{FF2B5EF4-FFF2-40B4-BE49-F238E27FC236}">
                  <a16:creationId xmlns:a16="http://schemas.microsoft.com/office/drawing/2014/main" id="{F10F88E0-E143-4F26-9292-F43B9FAB7AED}"/>
                </a:ext>
              </a:extLst>
            </p:cNvPr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dirty="0"/>
            </a:p>
          </p:txBody>
        </p:sp>
        <p:grpSp>
          <p:nvGrpSpPr>
            <p:cNvPr id="7" name="Skupina 9">
              <a:extLst>
                <a:ext uri="{FF2B5EF4-FFF2-40B4-BE49-F238E27FC236}">
                  <a16:creationId xmlns:a16="http://schemas.microsoft.com/office/drawing/2014/main" id="{1B3DF627-1ECF-4E38-8540-B3E7F867E0F4}"/>
                </a:ext>
              </a:extLst>
            </p:cNvPr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Raven povezovalnik 10">
                <a:extLst>
                  <a:ext uri="{FF2B5EF4-FFF2-40B4-BE49-F238E27FC236}">
                    <a16:creationId xmlns:a16="http://schemas.microsoft.com/office/drawing/2014/main" id="{6596293C-D16F-44C8-8CEA-20C22EAAEBBC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ven povezovalnik 11">
                <a:extLst>
                  <a:ext uri="{FF2B5EF4-FFF2-40B4-BE49-F238E27FC236}">
                    <a16:creationId xmlns:a16="http://schemas.microsoft.com/office/drawing/2014/main" id="{9BB75560-DA5C-43A9-8A5E-A6F05AEDB22A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Skupina 12">
            <a:extLst>
              <a:ext uri="{FF2B5EF4-FFF2-40B4-BE49-F238E27FC236}">
                <a16:creationId xmlns:a16="http://schemas.microsoft.com/office/drawing/2014/main" id="{464A1A48-3935-435F-918B-640FEA7F850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a 13">
              <a:extLst>
                <a:ext uri="{FF2B5EF4-FFF2-40B4-BE49-F238E27FC236}">
                  <a16:creationId xmlns:a16="http://schemas.microsoft.com/office/drawing/2014/main" id="{C371ED94-3887-4D18-BD10-E162BAA32EDB}"/>
                </a:ext>
              </a:extLst>
            </p:cNvPr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dirty="0"/>
            </a:p>
          </p:txBody>
        </p:sp>
        <p:sp>
          <p:nvSpPr>
            <p:cNvPr id="12" name="Elipsa 14">
              <a:extLst>
                <a:ext uri="{FF2B5EF4-FFF2-40B4-BE49-F238E27FC236}">
                  <a16:creationId xmlns:a16="http://schemas.microsoft.com/office/drawing/2014/main" id="{D5DEF1F5-CD5C-4717-952F-3062460D587C}"/>
                </a:ext>
              </a:extLst>
            </p:cNvPr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dirty="0"/>
            </a:p>
          </p:txBody>
        </p:sp>
        <p:grpSp>
          <p:nvGrpSpPr>
            <p:cNvPr id="13" name="Skupina 15">
              <a:extLst>
                <a:ext uri="{FF2B5EF4-FFF2-40B4-BE49-F238E27FC236}">
                  <a16:creationId xmlns:a16="http://schemas.microsoft.com/office/drawing/2014/main" id="{72E0BB21-2ED4-42F6-8B50-B149A6A9ABF3}"/>
                </a:ext>
              </a:extLst>
            </p:cNvPr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Raven povezovalnik 16">
                <a:extLst>
                  <a:ext uri="{FF2B5EF4-FFF2-40B4-BE49-F238E27FC236}">
                    <a16:creationId xmlns:a16="http://schemas.microsoft.com/office/drawing/2014/main" id="{156296D9-77A7-4388-89A6-9BDCDB94342D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en povezovalnik 17">
                <a:extLst>
                  <a:ext uri="{FF2B5EF4-FFF2-40B4-BE49-F238E27FC236}">
                    <a16:creationId xmlns:a16="http://schemas.microsoft.com/office/drawing/2014/main" id="{3DE2DDA6-0924-436C-BA7A-4D00D29FCB9F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16" name="Ograda datuma 3">
            <a:extLst>
              <a:ext uri="{FF2B5EF4-FFF2-40B4-BE49-F238E27FC236}">
                <a16:creationId xmlns:a16="http://schemas.microsoft.com/office/drawing/2014/main" id="{09147FEE-4A01-4D12-BC32-17FE5E6D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B4BD37-C2BE-4800-826B-CA667333220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17" name="Ograda noge 4">
            <a:extLst>
              <a:ext uri="{FF2B5EF4-FFF2-40B4-BE49-F238E27FC236}">
                <a16:creationId xmlns:a16="http://schemas.microsoft.com/office/drawing/2014/main" id="{953000C8-5F25-4AE8-B252-F70AF61C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5">
            <a:extLst>
              <a:ext uri="{FF2B5EF4-FFF2-40B4-BE49-F238E27FC236}">
                <a16:creationId xmlns:a16="http://schemas.microsoft.com/office/drawing/2014/main" id="{045D1362-475F-4E71-AA69-1B93DA47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E6BA8-8475-4EA6-AD92-B6EE648EAA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347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3EC1F7C-F2BC-41D8-8C78-505F1C0B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1B0C-8E7B-4715-834C-22B9F649E5F3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555D5C6-9A26-4433-BE5A-6853B21A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EF2490E-0B1D-4AA7-A3CA-E782F648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458B-8449-41C2-9381-486F438667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27059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08D30C6-7E25-475A-A389-322ABDA9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784D-9B8E-448B-8193-B7063B6EE6F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B4F4295-EA93-4299-83A2-8EDC23CF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18B3BFD-3B3A-413B-8DF9-5BD5E6B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B10D-A659-415E-AF7C-62172F70BE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59193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3398C3F-CECA-4A25-91F0-814FEF28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A4A7-5BCB-4763-BB70-FEA05032510F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28AE14-843D-4DDD-90FC-EB53DBFE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719270-DE21-431D-BA90-1314DCED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C0A6C-375A-4368-B3A7-4627EA9390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38477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2">
            <a:extLst>
              <a:ext uri="{FF2B5EF4-FFF2-40B4-BE49-F238E27FC236}">
                <a16:creationId xmlns:a16="http://schemas.microsoft.com/office/drawing/2014/main" id="{27D4AA3E-719D-413D-9DA2-9E7251830AA4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475038"/>
            <a:ext cx="5641975" cy="55562"/>
            <a:chOff x="2455975" y="2588441"/>
            <a:chExt cx="4232051" cy="41148"/>
          </a:xfrm>
        </p:grpSpPr>
        <p:sp>
          <p:nvSpPr>
            <p:cNvPr id="5" name="Elipsa 13">
              <a:extLst>
                <a:ext uri="{FF2B5EF4-FFF2-40B4-BE49-F238E27FC236}">
                  <a16:creationId xmlns:a16="http://schemas.microsoft.com/office/drawing/2014/main" id="{7E382572-BAAA-458B-8D4D-3D73C7677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sl-SI" altLang="sl-SI">
                <a:solidFill>
                  <a:srgbClr val="FFFFFF"/>
                </a:solidFill>
              </a:endParaRPr>
            </a:p>
          </p:txBody>
        </p:sp>
        <p:sp>
          <p:nvSpPr>
            <p:cNvPr id="6" name="Elipsa 14">
              <a:extLst>
                <a:ext uri="{FF2B5EF4-FFF2-40B4-BE49-F238E27FC236}">
                  <a16:creationId xmlns:a16="http://schemas.microsoft.com/office/drawing/2014/main" id="{C87BC3A4-076C-4352-A172-501838F65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sl-SI" altLang="sl-SI">
                <a:solidFill>
                  <a:srgbClr val="FFFFFF"/>
                </a:solidFill>
              </a:endParaRPr>
            </a:p>
          </p:txBody>
        </p:sp>
        <p:grpSp>
          <p:nvGrpSpPr>
            <p:cNvPr id="7" name="Skupina 15">
              <a:extLst>
                <a:ext uri="{FF2B5EF4-FFF2-40B4-BE49-F238E27FC236}">
                  <a16:creationId xmlns:a16="http://schemas.microsoft.com/office/drawing/2014/main" id="{CBE39126-103D-479E-9FB5-11E84061F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8" name="Raven povezovalnik 16">
                <a:extLst>
                  <a:ext uri="{FF2B5EF4-FFF2-40B4-BE49-F238E27FC236}">
                    <a16:creationId xmlns:a16="http://schemas.microsoft.com/office/drawing/2014/main" id="{8A7A71E6-A69C-494E-8922-38FAA76DDA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Raven povezovalnik 17">
                <a:extLst>
                  <a:ext uri="{FF2B5EF4-FFF2-40B4-BE49-F238E27FC236}">
                    <a16:creationId xmlns:a16="http://schemas.microsoft.com/office/drawing/2014/main" id="{0BE65252-FA3E-4F46-BDA1-DC145BFEB4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Ograda datuma 3">
            <a:extLst>
              <a:ext uri="{FF2B5EF4-FFF2-40B4-BE49-F238E27FC236}">
                <a16:creationId xmlns:a16="http://schemas.microsoft.com/office/drawing/2014/main" id="{E3DFCDFC-4166-4604-9514-EE2B21A5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01DC-2D35-4E92-8B8D-09C17355E1E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11" name="Ograda noge 4">
            <a:extLst>
              <a:ext uri="{FF2B5EF4-FFF2-40B4-BE49-F238E27FC236}">
                <a16:creationId xmlns:a16="http://schemas.microsoft.com/office/drawing/2014/main" id="{F291D73A-9EC0-4867-AC83-F74BF9AF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Ograda številke diapozitiva 5">
            <a:extLst>
              <a:ext uri="{FF2B5EF4-FFF2-40B4-BE49-F238E27FC236}">
                <a16:creationId xmlns:a16="http://schemas.microsoft.com/office/drawing/2014/main" id="{DDBE6062-1653-49F2-A13C-3B28B13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71F6-6469-4D0D-9863-0536A7D7DD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17892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08F4299-8615-4ED9-8EA4-77A858B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2C20-5C2B-45F0-84BF-CB5680A4F3E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BAD3E1D-5FAB-4EF5-9469-27DF0C91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8D86FA3-0AF2-4BB0-AF82-7C53ADE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E065-120C-406F-87CC-5412D44FD1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88111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11FFB4E-9040-4E8D-AC4A-BFCDED16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D9D9-ED19-4003-B8E5-AD3FAA4B51C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A9F20B4-E85F-4C73-920E-5B564900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1841EA85-FB86-444D-A322-747A9A87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A8335-6CEB-4724-BF9C-276BC22412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410891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4957775-9F23-4A64-B8FB-FAA66B87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94BC-0BAD-4DE5-8681-5493AE2E51F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E92AF4D-1395-4682-A2F2-F96A45BE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421E2CC-2633-422D-9105-4A28DE4D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3633A-BD25-4FD2-B884-EF22745CF7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86615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3C8E50B-3F7E-45AE-9BD7-7C6588DB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1E0F-A3A6-4BA4-B2CE-7571BFA11BA3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DA451AF-99BC-4B78-9EF7-F6D9E789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85E8E22-3B2D-445D-AE29-839EA7FF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3A231-8688-45E4-8329-613BA29D34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45085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70270F8-EB26-4EE1-87CD-B4844988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4DBD-5488-4C3C-99F3-510945381D5C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F1B37E5-33A4-407D-BBC7-4EC961A0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FBA7672-5454-403C-B9D5-B7C0638E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E56A4-B045-4C01-8461-8B3ABFEE20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869810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25F27138-27D1-493B-9A0A-DDE3052149BF}"/>
              </a:ext>
            </a:extLst>
          </p:cNvPr>
          <p:cNvSpPr/>
          <p:nvPr/>
        </p:nvSpPr>
        <p:spPr>
          <a:xfrm>
            <a:off x="1219200" y="1803400"/>
            <a:ext cx="6602413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F73A886E-7E64-4137-AA72-A560550D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E2C5-3348-4904-AB18-A30034C570A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D48B3995-8BBC-4A3C-A69C-30D06696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1D67FC83-471A-4BED-884B-D89681DE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68BA-6B24-4AC2-B770-93A156F36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86288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F313436C-4E1E-4183-A015-FE6ABF5304E0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/>
          </a:p>
        </p:txBody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C4AF4F0C-E35E-44E8-B797-13E4A567C5A1}"/>
              </a:ext>
            </a:extLst>
          </p:cNvPr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32" name="Ograda naslova 1">
            <a:extLst>
              <a:ext uri="{FF2B5EF4-FFF2-40B4-BE49-F238E27FC236}">
                <a16:creationId xmlns:a16="http://schemas.microsoft.com/office/drawing/2014/main" id="{C2E25E9E-137F-4959-9739-AB54AB9295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33" name="Ograda besedila 2">
            <a:extLst>
              <a:ext uri="{FF2B5EF4-FFF2-40B4-BE49-F238E27FC236}">
                <a16:creationId xmlns:a16="http://schemas.microsoft.com/office/drawing/2014/main" id="{815280F6-3213-41BD-BD27-6A0BA9EF0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79AEB44-E120-4F82-901B-01464209D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96B3B-781A-41FA-96C7-92B3F223D031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F910E37-0BBF-4C94-99EC-F2FF5DAE6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419265B-CBBE-4676-8FE7-197DD06D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A91BABB-B3CC-4EC0-B2A7-B7A6DDD0AF0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246063" indent="-246063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31C6943D-7E6E-4152-96B5-B39FFF94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363" y="1905000"/>
            <a:ext cx="9436100" cy="1625600"/>
          </a:xfrm>
        </p:spPr>
        <p:txBody>
          <a:bodyPr/>
          <a:lstStyle/>
          <a:p>
            <a:r>
              <a:rPr lang="sl-SI" altLang="sl-SI"/>
              <a:t>JAMES JOYCE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B1C66E-98F7-4096-8046-7F2505C9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713" y="3657600"/>
            <a:ext cx="9429750" cy="990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</a:t>
            </a:r>
            <a:endParaRPr lang="sl-SI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7AA48344-CD04-4E2C-A4C6-1750210E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JAMES AUGUSTINE ALOYSIUS JOYCE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3C2B96FF-2EEA-4E4E-8099-49E30362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Irski romanopisec in pesnik</a:t>
            </a:r>
          </a:p>
          <a:p>
            <a:r>
              <a:rPr lang="sl-SI" altLang="sl-SI"/>
              <a:t>2. 2. 1982, Rathgar (Irska) – 13. 1. 1941, Zürich (Švica)</a:t>
            </a:r>
          </a:p>
          <a:p>
            <a:r>
              <a:rPr lang="sl-SI" altLang="sl-SI"/>
              <a:t>1888 – jezuitska šola, 1892 jo zapusti</a:t>
            </a:r>
          </a:p>
          <a:p>
            <a:r>
              <a:rPr lang="sl-SI" altLang="sl-SI"/>
              <a:t>Študij filozofije in jezikov</a:t>
            </a:r>
          </a:p>
          <a:p>
            <a:r>
              <a:rPr lang="sl-SI" altLang="sl-SI"/>
              <a:t>1902 – študij medicine v Parizu</a:t>
            </a:r>
          </a:p>
        </p:txBody>
      </p:sp>
      <p:pic>
        <p:nvPicPr>
          <p:cNvPr id="6148" name="Slika 3">
            <a:extLst>
              <a:ext uri="{FF2B5EF4-FFF2-40B4-BE49-F238E27FC236}">
                <a16:creationId xmlns:a16="http://schemas.microsoft.com/office/drawing/2014/main" id="{C2C85E78-76BD-4A2F-916D-5A9160D1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1184275"/>
            <a:ext cx="3352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FEA27401-9D15-4AB7-9ABF-32403984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13" y="-223838"/>
            <a:ext cx="9752012" cy="1168401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F8AD665E-2B03-44AD-8C05-04CC5EB7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3" y="1181100"/>
            <a:ext cx="9752012" cy="4267200"/>
          </a:xfrm>
        </p:spPr>
        <p:txBody>
          <a:bodyPr/>
          <a:lstStyle/>
          <a:p>
            <a:r>
              <a:rPr lang="sl-SI" altLang="sl-SI"/>
              <a:t>Nora Barncale</a:t>
            </a:r>
          </a:p>
          <a:p>
            <a:r>
              <a:rPr lang="sl-SI" altLang="sl-SI"/>
              <a:t>1904 dokončno zapusti Irsko, zdi se mu nazadnjaška</a:t>
            </a:r>
          </a:p>
          <a:p>
            <a:r>
              <a:rPr lang="sl-SI" altLang="sl-SI"/>
              <a:t>Trst; z ženo tam živita skoraj do 1. svetovne vojne</a:t>
            </a:r>
          </a:p>
          <a:p>
            <a:r>
              <a:rPr lang="sl-SI" altLang="sl-SI"/>
              <a:t>1940 – Po nemški okupaciji: Zürich </a:t>
            </a:r>
          </a:p>
          <a:p>
            <a:r>
              <a:rPr lang="sl-SI" altLang="sl-SI"/>
              <a:t>rana na želodcu, koma</a:t>
            </a:r>
          </a:p>
          <a:p>
            <a:endParaRPr lang="sl-SI" altLang="sl-SI"/>
          </a:p>
        </p:txBody>
      </p:sp>
      <p:pic>
        <p:nvPicPr>
          <p:cNvPr id="7172" name="Slika 3">
            <a:extLst>
              <a:ext uri="{FF2B5EF4-FFF2-40B4-BE49-F238E27FC236}">
                <a16:creationId xmlns:a16="http://schemas.microsoft.com/office/drawing/2014/main" id="{6016CD6E-DF53-4EB4-A8BC-7D61CF524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314700"/>
            <a:ext cx="545306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CC61170-4361-4678-9899-4C252DDE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ZNAČILNOSTI PISANJA	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7C81E050-874D-4CFA-B871-D0F62B84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Prefinjeno opisovanje vsakdanjosti </a:t>
            </a:r>
          </a:p>
          <a:p>
            <a:r>
              <a:rPr lang="sl-SI" altLang="sl-SI"/>
              <a:t>Globoka psihološka opazovanja; iz katerih je razvidno pisateljevo osebno prepričanje</a:t>
            </a:r>
          </a:p>
          <a:p>
            <a:r>
              <a:rPr lang="sl-SI" altLang="sl-SI"/>
              <a:t>Zgodnja dela: navezanost na svojo domovino</a:t>
            </a:r>
          </a:p>
          <a:p>
            <a:r>
              <a:rPr lang="sl-SI" altLang="sl-SI"/>
              <a:t>Preplet toka zavesti, fantazije in notranjega monologa</a:t>
            </a:r>
          </a:p>
          <a:p>
            <a:r>
              <a:rPr lang="sl-SI" altLang="sl-SI"/>
              <a:t>Vpliv: naturalizem, impresionizem</a:t>
            </a:r>
          </a:p>
          <a:p>
            <a:r>
              <a:rPr lang="sl-SI" altLang="sl-SI"/>
              <a:t>Kasneje: bolj radikalna oblika pripovedništva (Ulikses)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D5AE3A8-60B4-4E22-99FE-D5E1785D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2B6FD0C-4DB6-48F5-AB05-95BB8A1FD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u="sng" dirty="0"/>
              <a:t>ROMANI</a:t>
            </a:r>
            <a:r>
              <a:rPr lang="sl-SI" dirty="0"/>
              <a:t>:</a:t>
            </a: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sl-SI" dirty="0" err="1"/>
              <a:t>Ulikses</a:t>
            </a:r>
            <a:r>
              <a:rPr lang="sl-SI" dirty="0"/>
              <a:t> (1922) </a:t>
            </a: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en-US" dirty="0" err="1"/>
              <a:t>Umetnikov</a:t>
            </a:r>
            <a:r>
              <a:rPr lang="en-US" dirty="0"/>
              <a:t> </a:t>
            </a:r>
            <a:r>
              <a:rPr lang="en-US" dirty="0" err="1"/>
              <a:t>mladostni</a:t>
            </a:r>
            <a:r>
              <a:rPr lang="en-US" dirty="0"/>
              <a:t> </a:t>
            </a:r>
            <a:r>
              <a:rPr lang="en-US" dirty="0" err="1"/>
              <a:t>portret</a:t>
            </a:r>
            <a:r>
              <a:rPr lang="en-US" dirty="0"/>
              <a:t> (A portrait of the artist as a young man, 1916)</a:t>
            </a:r>
            <a:endParaRPr lang="sl-SI" dirty="0"/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sl-SI" dirty="0" err="1"/>
              <a:t>Finneganovo</a:t>
            </a:r>
            <a:r>
              <a:rPr lang="sl-SI" dirty="0"/>
              <a:t> bdenje(</a:t>
            </a:r>
            <a:r>
              <a:rPr lang="sl-SI" dirty="0" err="1"/>
              <a:t>Finnegan's</a:t>
            </a:r>
            <a:r>
              <a:rPr lang="sl-SI" dirty="0"/>
              <a:t> </a:t>
            </a:r>
            <a:r>
              <a:rPr lang="sl-SI" dirty="0" err="1"/>
              <a:t>Wake</a:t>
            </a:r>
            <a:r>
              <a:rPr lang="sl-SI" dirty="0"/>
              <a:t>, 1939)</a:t>
            </a: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sl-SI" u="sng" dirty="0"/>
              <a:t>Zbirka</a:t>
            </a:r>
            <a:r>
              <a:rPr lang="sl-SI" dirty="0"/>
              <a:t> </a:t>
            </a:r>
            <a:r>
              <a:rPr lang="sl-SI" u="sng" dirty="0"/>
              <a:t>kratkih</a:t>
            </a:r>
            <a:r>
              <a:rPr lang="sl-SI" dirty="0"/>
              <a:t> </a:t>
            </a:r>
            <a:r>
              <a:rPr lang="sl-SI" u="sng" dirty="0"/>
              <a:t>zgodb</a:t>
            </a:r>
            <a:r>
              <a:rPr lang="sl-SI" dirty="0"/>
              <a:t> Ljudje iz Dublina (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Dubliners</a:t>
            </a:r>
            <a:r>
              <a:rPr lang="sl-SI" dirty="0"/>
              <a:t>, 1914)</a:t>
            </a: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sl-SI" u="sng" dirty="0"/>
              <a:t>Zbirki</a:t>
            </a:r>
            <a:r>
              <a:rPr lang="sl-SI" dirty="0"/>
              <a:t> </a:t>
            </a:r>
            <a:r>
              <a:rPr lang="sl-SI" u="sng" dirty="0"/>
              <a:t>pesmi</a:t>
            </a:r>
            <a:r>
              <a:rPr lang="sl-SI" dirty="0"/>
              <a:t> </a:t>
            </a:r>
            <a:r>
              <a:rPr lang="en-US" dirty="0" err="1"/>
              <a:t>Komorna</a:t>
            </a:r>
            <a:r>
              <a:rPr lang="en-US" dirty="0"/>
              <a:t> </a:t>
            </a:r>
            <a:r>
              <a:rPr lang="en-US" dirty="0" err="1"/>
              <a:t>glasba</a:t>
            </a:r>
            <a:r>
              <a:rPr lang="en-US" dirty="0"/>
              <a:t>(Chamber music, 1907) in </a:t>
            </a:r>
            <a:r>
              <a:rPr lang="en-US" dirty="0" err="1"/>
              <a:t>Zbrane</a:t>
            </a:r>
            <a:r>
              <a:rPr lang="en-US" dirty="0"/>
              <a:t> </a:t>
            </a:r>
            <a:r>
              <a:rPr lang="en-US" dirty="0" err="1"/>
              <a:t>pesmi</a:t>
            </a:r>
            <a:r>
              <a:rPr lang="en-US" dirty="0"/>
              <a:t>.</a:t>
            </a:r>
            <a:endParaRPr lang="sl-SI" dirty="0"/>
          </a:p>
        </p:txBody>
      </p:sp>
      <p:pic>
        <p:nvPicPr>
          <p:cNvPr id="9220" name="Picture 4" descr="http://biblioklept.files.wordpress.com/2010/06/ulysses.jpg">
            <a:extLst>
              <a:ext uri="{FF2B5EF4-FFF2-40B4-BE49-F238E27FC236}">
                <a16:creationId xmlns:a16="http://schemas.microsoft.com/office/drawing/2014/main" id="{850F572E-3BDA-410B-8AD9-10E3A5CE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79450"/>
            <a:ext cx="3149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ecx.images-amazon.com/images/I/41FNJDD740L.jpg">
            <a:extLst>
              <a:ext uri="{FF2B5EF4-FFF2-40B4-BE49-F238E27FC236}">
                <a16:creationId xmlns:a16="http://schemas.microsoft.com/office/drawing/2014/main" id="{05F196CE-0E4F-473B-9832-98E40EF8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36563"/>
            <a:ext cx="161448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D72E9403-BA7F-4097-8CD4-5845DA29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ULIKSES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0858B9CD-D5D5-4A11-A5A3-6AE2031B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Moderni roman iz 18. poglavij</a:t>
            </a:r>
          </a:p>
          <a:p>
            <a:r>
              <a:rPr lang="sl-SI" altLang="sl-SI"/>
              <a:t>1914 in 1921, Dublin</a:t>
            </a:r>
          </a:p>
          <a:p>
            <a:r>
              <a:rPr lang="sl-SI" altLang="sl-SI"/>
              <a:t>prikazuje en dan življenja Leopolda Blooma, ki blodi po Dublinu in išče moralno višje življenje</a:t>
            </a:r>
          </a:p>
          <a:p>
            <a:r>
              <a:rPr lang="sl-SI" altLang="sl-SI"/>
              <a:t>Penelopin monolog v zadnjem odstavku (25000 besed v 8 stavkih)</a:t>
            </a:r>
          </a:p>
          <a:p>
            <a:r>
              <a:rPr lang="sl-SI" altLang="sl-SI"/>
              <a:t>Notranji samogovor Blooma ali Dedalusa – podzavest obeh junakov</a:t>
            </a:r>
          </a:p>
          <a:p>
            <a:r>
              <a:rPr lang="sl-SI" altLang="sl-SI"/>
              <a:t>Poetični in vzvišen slog (Dedalus), preprosta govorica Blooma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7CA0AF9-345A-41AD-8860-86FFEEC8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ULIKSES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04D82C1-DEE7-43B7-A259-1E6AAEC86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Teme: odtujenost, duhovna revščina, izgubljenost v sodobnem svetu</a:t>
            </a:r>
          </a:p>
          <a:p>
            <a:r>
              <a:rPr lang="sl-SI" altLang="sl-SI"/>
              <a:t>Cilj: združiti naturalizem s simboliko</a:t>
            </a:r>
          </a:p>
          <a:p>
            <a:r>
              <a:rPr lang="sl-SI" altLang="sl-SI"/>
              <a:t>Občutki in vtisi se vežejo po asociacijah, ne logiki</a:t>
            </a:r>
          </a:p>
          <a:p>
            <a:r>
              <a:rPr lang="sl-SI" altLang="sl-SI"/>
              <a:t>Glavne osebe: Leopold Bloom (prispodoba za Odiseja), Molly (prisopodoba za Penelopo), Stephen Dedalus (Telemah, Odisejev sin)</a:t>
            </a:r>
          </a:p>
          <a:p>
            <a:r>
              <a:rPr lang="sl-SI" altLang="sl-SI"/>
              <a:t>Neke vrste parodija na Homerjevo Odisejo</a:t>
            </a:r>
          </a:p>
          <a:p>
            <a:r>
              <a:rPr lang="sl-SI" altLang="sl-SI"/>
              <a:t>OBNOVA</a:t>
            </a:r>
            <a:br>
              <a:rPr lang="sl-SI" altLang="sl-SI"/>
            </a:br>
            <a:endParaRPr lang="sl-SI" altLang="sl-SI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1C2C8B5-7654-4861-B0F9-A00E56D3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1" name="Picture 2" descr="https://jamesjoyceproject.files.wordpress.com/2012/05/james-joyce.jpg">
            <a:extLst>
              <a:ext uri="{FF2B5EF4-FFF2-40B4-BE49-F238E27FC236}">
                <a16:creationId xmlns:a16="http://schemas.microsoft.com/office/drawing/2014/main" id="{70F947C7-8267-44D5-87C3-DDB65277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93738"/>
            <a:ext cx="25701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media.irishcentral.com/images/MI-jamesnora.jpg">
            <a:extLst>
              <a:ext uri="{FF2B5EF4-FFF2-40B4-BE49-F238E27FC236}">
                <a16:creationId xmlns:a16="http://schemas.microsoft.com/office/drawing/2014/main" id="{83D5E797-39E1-4778-92FF-552EF810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0713"/>
            <a:ext cx="4319588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s://encrypted-tbn2.gstatic.com/images?q=tbn:ANd9GcS07ldQxWr0cra-18A0a1CdXZRcs_vX1m7keDXawfugDedQoTKH">
            <a:extLst>
              <a:ext uri="{FF2B5EF4-FFF2-40B4-BE49-F238E27FC236}">
                <a16:creationId xmlns:a16="http://schemas.microsoft.com/office/drawing/2014/main" id="{03D7A923-7379-429C-B4FD-697F9A8CC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1050" y="693738"/>
            <a:ext cx="2590800" cy="1762125"/>
          </a:xfrm>
          <a:noFill/>
        </p:spPr>
      </p:pic>
      <p:pic>
        <p:nvPicPr>
          <p:cNvPr id="12294" name="Picture 8" descr="https://upload.wikimedia.org/wikipedia/en/e/e5/Dubliners_title_page.jpg">
            <a:extLst>
              <a:ext uri="{FF2B5EF4-FFF2-40B4-BE49-F238E27FC236}">
                <a16:creationId xmlns:a16="http://schemas.microsoft.com/office/drawing/2014/main" id="{309B7233-D63F-4264-9DE1-E59CFBD1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2727325"/>
            <a:ext cx="24098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www.losdoggies.com/joyce_wake.jpg">
            <a:extLst>
              <a:ext uri="{FF2B5EF4-FFF2-40B4-BE49-F238E27FC236}">
                <a16:creationId xmlns:a16="http://schemas.microsoft.com/office/drawing/2014/main" id="{93525B08-E61F-4145-925E-A4172FA7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037013"/>
            <a:ext cx="34274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73AE22-CC8F-40CA-8CB9-37FCDDE769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knjige (širokozaslonska)</Template>
  <TotalTime>0</TotalTime>
  <Words>266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Constantia</vt:lpstr>
      <vt:lpstr>BooksClassic_16x9</vt:lpstr>
      <vt:lpstr>JAMES JOYCE</vt:lpstr>
      <vt:lpstr>JAMES AUGUSTINE ALOYSIUS JOYCE</vt:lpstr>
      <vt:lpstr>PowerPoint Presentation</vt:lpstr>
      <vt:lpstr>ZNAČILNOSTI PISANJA </vt:lpstr>
      <vt:lpstr>DELA</vt:lpstr>
      <vt:lpstr>ULIKSES</vt:lpstr>
      <vt:lpstr>ULIKSES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2019-06-03T09:08:19Z</dcterms:created>
  <dcterms:modified xsi:type="dcterms:W3CDTF">2019-06-03T09:08:19Z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