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5463-2206-4856-A299-3DC1C6A9A8A6}" type="datetimeFigureOut">
              <a:rPr lang="sl-SI" smtClean="0"/>
              <a:pPr/>
              <a:t>1. 07. 2019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F3EA0-4E49-42AA-9E4E-F2E66BEEF8E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24ur.com/novice/svet/ujetnica-druzi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24ur.com/novice/svet/ujetnica-druzine.html" TargetMode="External"/><Relationship Id="rId2" Type="http://schemas.openxmlformats.org/officeDocument/2006/relationships/hyperlink" Target="http://sl.wikipedia.org/wiki/Josip_Jur%C4%8Di%C4%8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r>
              <a:rPr lang="sl-SI" sz="6000" dirty="0">
                <a:latin typeface="Californian FB" pitchFamily="18" charset="0"/>
                <a:cs typeface="Arabic Typesetting" pitchFamily="66" charset="-78"/>
              </a:rPr>
              <a:t>JOSIP JURČIČ: </a:t>
            </a:r>
            <a:br>
              <a:rPr lang="sl-SI" sz="6000" dirty="0">
                <a:latin typeface="Californian FB" pitchFamily="18" charset="0"/>
                <a:cs typeface="Arabic Typesetting" pitchFamily="66" charset="-78"/>
              </a:rPr>
            </a:br>
            <a:r>
              <a:rPr lang="sl-SI" sz="6000" dirty="0">
                <a:latin typeface="Californian FB" pitchFamily="18" charset="0"/>
                <a:cs typeface="Arabic Typesetting" pitchFamily="66" charset="-78"/>
              </a:rPr>
              <a:t>SOSEDOV SIN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>
                <a:solidFill>
                  <a:schemeClr val="tx1"/>
                </a:solidFill>
                <a:latin typeface="Californian FB" pitchFamily="18" charset="0"/>
              </a:rPr>
              <a:t> </a:t>
            </a:r>
            <a:endParaRPr lang="sl-SI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1266" name="Picture 2" descr="Josip jurc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79712" cy="29555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alifornian FB" pitchFamily="18" charset="0"/>
              </a:rPr>
              <a:t>JOSIP JURČIČ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2400" dirty="0"/>
          </a:p>
          <a:p>
            <a:r>
              <a:rPr lang="sl-SI" sz="2400" dirty="0">
                <a:latin typeface="Californian FB" pitchFamily="18" charset="0"/>
              </a:rPr>
              <a:t>Rodil se je 4.3.1844, na Muljavi, v revni kmečki družini</a:t>
            </a:r>
          </a:p>
          <a:p>
            <a:r>
              <a:rPr lang="sl-SI" sz="2400" dirty="0">
                <a:latin typeface="Californian FB" pitchFamily="18" charset="0"/>
              </a:rPr>
              <a:t>Po  OŠ v Višnji Gori, se je šolal v Ljubljani, na gimnaziji</a:t>
            </a:r>
          </a:p>
          <a:p>
            <a:r>
              <a:rPr lang="sl-SI" sz="2400" dirty="0">
                <a:latin typeface="Californian FB" pitchFamily="18" charset="0"/>
              </a:rPr>
              <a:t>Pri 17-ih letih objavil svojo prvo pripovedko, Pripovedka o beli kači</a:t>
            </a:r>
          </a:p>
          <a:p>
            <a:r>
              <a:rPr lang="sl-SI" sz="2400" dirty="0">
                <a:latin typeface="Californian FB" pitchFamily="18" charset="0"/>
              </a:rPr>
              <a:t>Kmalu odšel na Dunaj, zaradi denarja študija ni končal</a:t>
            </a:r>
          </a:p>
          <a:p>
            <a:r>
              <a:rPr lang="sl-SI" sz="2400" dirty="0">
                <a:latin typeface="Californian FB" pitchFamily="18" charset="0"/>
              </a:rPr>
              <a:t>Leta 1868 je v zborniku Mladika objavil povest Sosedov sin.</a:t>
            </a:r>
          </a:p>
          <a:p>
            <a:r>
              <a:rPr lang="sl-SI" sz="2400" dirty="0">
                <a:latin typeface="Californian FB" pitchFamily="18" charset="0"/>
              </a:rPr>
              <a:t>Umrl je 3.5.1881, v Ljubljani</a:t>
            </a:r>
          </a:p>
          <a:p>
            <a:endParaRPr lang="sl-SI" sz="2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http://upload.wikimedia.org/wikipedia/commons/c/c4/Birth_house_of_Josip_Jur%C4%8Di%C4%8D_%282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5948" cy="1988840"/>
          </a:xfrm>
          <a:prstGeom prst="rect">
            <a:avLst/>
          </a:prstGeom>
          <a:noFill/>
        </p:spPr>
      </p:pic>
      <p:pic>
        <p:nvPicPr>
          <p:cNvPr id="6146" name="Picture 2" descr="http://www.izletko.si/files/3/image_cache/c2067c630e2e4f13be770bef2a2856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085184"/>
            <a:ext cx="3333800" cy="1556995"/>
          </a:xfrm>
          <a:prstGeom prst="rect">
            <a:avLst/>
          </a:prstGeom>
          <a:noFill/>
        </p:spPr>
      </p:pic>
      <p:pic>
        <p:nvPicPr>
          <p:cNvPr id="6" name="irc_mi" descr="http://www.casnik.si/wp-content/uploads/2012/11/Jurciceva-900x600-2.png"/>
          <p:cNvPicPr/>
          <p:nvPr/>
        </p:nvPicPr>
        <p:blipFill>
          <a:blip r:embed="rId4" cstate="print"/>
          <a:srcRect l="53727" t="28859" r="-408"/>
          <a:stretch>
            <a:fillRect/>
          </a:stretch>
        </p:blipFill>
        <p:spPr bwMode="auto">
          <a:xfrm>
            <a:off x="6372200" y="4604351"/>
            <a:ext cx="2259905" cy="225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AutoShape 2" descr="data:image/jpeg;base64,/9j/4AAQSkZJRgABAQAAAQABAAD/2wCEAAkGBxQTEhUUExQWFhUXGBgYGBgYGBcaHBgYGBgaGBgYFxgaHSggGBwlHRcYIjEhJSkrLi4uGB8zODMsNygtLisBCgoKDQ0MDw8PFCwZFBksNyssLCwsNysrLCsrNywrKyssKyssKysrKysrNysrKysrKysrKysrKysrKysrKysrK//AABEIAQAAxQMBIgACEQEDEQH/xAAbAAABBQEBAAAAAAAAAAAAAAAEAQIDBQYAB//EADsQAAEDAgMFBgQEBgIDAQAAAAEAAhEDIQQxQQUSUWFxBoGRobHwEyLB0TJC4fEHFCNSc7JicjNTkhb/xAAWAQEBAQAAAAAAAAAAAAAAAAAAAQL/xAAYEQEBAAMAAAAAAAAAAAAAAAAAAREhMf/aAAwDAQACEQMRAD8A9TYE7dSNcl3wstI6iYAnPdomz6IhwamuXOekqH3qilYnQo22hPlEOhcAklJKqFhcklI1UPIXOYkLl0qDtxO3U2UqBd1dCSV0oHQuhOalKBgXbqeo3IFAlO3VwXKhXNXJJXKbA+/bxSGoo2tSNvKgV1RcKluaiDPfJKPuqJnEplQn07lwelLboFZmpDkmLN9su1TcI0NEGq8W/wCIyBKC62jtelQE1XgcBqegWK2r/EgCRSpnkXfZec7S2q+s7ee4kznf6nmhqLXE2z5fuqNZX/iBizIBjP8ALl7smYbttjZ/HJ5tHhZVuG2dvDXnF8+JlHN2bu7uud8jyytPJBoMB26xMgOph3SQFrtm9p6dQw4FhMRORnK6xmBokNBcTxggnoDHRTfybnwWiABnOh59yD0kOTpXm1bbtam3dZUMWuQDxte408EbsLto5xa2tBJtkBfKyDeEpzChsNiWuEtIPT681OCgmlOlRg+CaHZAZD2PJBMSla1MmAlD0DoSApwKQoGkLl28uUyASbcPdkreHJMLc/cclzREoFdwP7Qo54ZR43StO9nb9k5lPPh7KCPduNfuVNvwbhKG/uog29u5BLXrhgLzk0Fx6C/0Xg+NNfG13VACS5xj/iNBwXrXbTF/DwdQCZeAxt9XW9J8FR9ldnhtOwg6niYzQYv/APFYrMM8Df33ovZ3Z+rSMVA7pBueR48l61hxAhEhoOio8+wexnabxnkZHny81e4Ls4fzge+HBaZreUJ6CrZsamL7onombRwoDN1ggwctTBhWya5B5NtLBv8Aibpym5i8TnldCjCtkhvv3HdK9S2ngw9pLQN4cdeUrDYnDsDrCHyZHMR5IO2Tth9F4IJI/MJzOUm3ovQNnY9tVge0215HgV5fi8KHHfpuh3DQnLzCstg7bNKoJs134hwvMjog9LMpQVHSdIBHBPKBxfKRrvFdmup5oJQU4Jkpd5A6VyiLoXIB9TZQvH2+pKdvxrqVDVqA56aLIljlyUjTFvd1DTre/TyT21PL2VRJcqF4Oi41LGPea5rrnigw3b7EH4+GpTZoc8jiXHdB7t0//SttjjKIPpZU/arAl2Na6fxUwBxHzEfQLR7MwhYB0VFnSsb++qIbUQpKmaLICGuTpUVMqUIOhMT4SIG7qzXavZwcN9v4/WOXFacqk7Sj5ARmDPcLoPNXP3nEAw8TbIOI48CpjTn5nAtOThwOh6FDbdp71WYg5wNenNJg8WQ5rXEwbXGkZO8EHp3ZPHCpQAn5mwHK9bmsJ2Cqf1KreIy6H9Ftg6EEzhwzSKNr/RK7mboHgpznqGVxQPJXKPfXKAd5z7+9CVbwQIykGUQ43UL8zGZtfiUD6Tvfdqnl0NJ180KRIEGw4eSnpA2nl4aIJKbbDxjx/RdEX65KYcOSY0/oqMf25qvpOpVaYG9DhfI3GfigcH21qsIGIow3+5t/EDRGfxFxLmiiGTMuI6Q2fRYl+1ajHAPYJOngbeSD1nZ206NVu9TeHIz4vvRePfHfTe0tBp5bwiM+PELZUqtYDec1waR4DO3VBuaJkBTgrzx3anENMDcMXP2UuG7V4om1Njh/xPoEG9BSEqj2ft0utUY5pyNj6K6aZE6IOlZ3buMIcWWgi3Gdeq0RWS7VugzrBv77kGG25ht528DumbD9VV4usHR/fqOmo4m3mi8XVLnZXHhH1UNd7N0gWdcX1HATn6oNX2AxU4lzQR+C8axkV6NvZrxvsPW3cY2/zEOHCZ0jjIXrHxDGpQEgjhMBSkyENQqklS1cv3QPnj7+yYXhMqg6+CYXFBJmlQwfnM+K5QRuqQT74qGvVytcmPP34KKvU+Y3Avc95H0yULKZJF8pi90FjSbxj3+6Ipj6Iaj7PTRT0z79OiCaJTJShRkmTw78lRQ7ew2/XYCCRuHzJsqw7IrNqNHwWPA/C4kiBwPGJVztLEblenP5hHgT+iOxGJhpcBoTmgzj9mOrYmk2pBj5nwIAAuBzkx5rbPY0t3YEZKl7M0DDqzvxPNv+oy+qt3OugwW2ey+7WDp+R5uZ9UzA9jqv8xLHFlK5DgZ1tyNlvKrA4QRMofD7LDT8rnRwmyAHAPrM+Wq34gabPA0GVlf4VgiRadE+k0AWUgCBHBYrthiIqgCJgfW63BVbjdnU6jg57QXDIoMLsvYb3mCBf8xnI5jLqnbV7EU3MLWVh8X8QBiCQtJtrGsw4lxLWyBYXM2t4Shf5Kk8Uq1IzDxfUgzY+KDAdntnuZiabnDIgA85jvifAr1QVOJ8ljdlgVcYQDYOc7oG28yQtmBe6AiiQFOHhCtcnMcUEz5nP7KNwF5TiL5qCo6ckDSL5JE01FyAMEEu6u8jmZUlEZWt5k6Ty07kHiGkONxme8ypJI1vqdAOXM3UFiTqTl4C/mVzX8PvP3OaFc6flv8AWPupmC8HhaNIQGNclIUDZn3KmfkqKHtOADSfwJB43gfdQbY2hu4dzsy7QG5E3jnEoXt1tNjAwAglpLiJ5W9Ml5vtvtHUxBgEwIgD30Qew7C7QUatNoaYIA+U6WsrSntCkTu/EbvcJErxag5zPgkggumYmL5E8Dda/YGPo7/z02k6OtIyCg3W6ZkZe7oum1D4au1wG6REWRDTFlRK0JSVHK4IJCoahEp0obF1g2J1MSgqNvYZtbdZul26ZjK/BD1wMLhnH81yBwc4WA6Aeqt6lcCTYc/JYnb21fj1RSpgkbxaOeknhf1UE/YSgYfVOvy+e8etyFqmvueiZsvCClTaxsWFzz198lKKY6xl71VDPiRrqp2VMvNDVI4Z2lLTI9AgKe6UwqJ1QcT0SEZHOTZBFVqXyXKKs665QCYl53nWycePHW6e22dznb35KDHVxvvGVzJ4CTJjM6KP4mQ4c/GT4G/NILFtS9vHhe4HMoig9wnL9eR8kBSxDYzg3tlPD2UUH6z7jT3ogsKFTM5FPqviScv2yQWFccs+JRJbvTyCoyfbfs82u01Q6D+YaECw0sViqPZxjbOJn11tx/Res4rDb7HMN94EdLfRZXEUd5ggfN+sd2iCmw2wN6GsrgHgQRKfX7PV6PzMbvGZsZDpsfJWlDZlVpaXNu4gAAyTz4ALQbMZVaS1zflGtuCDN7K2zUpw2qwt45jwJWx2TtNtQRvSYkfZOqYNjxDmA9yGZsWmHS0FnQoLouvCeCoMPRDcpvmVNKBXFU/amsGUHOyIjvvkFaPeqPtVQdUpsY1pMvE8gJ8EGHxeIqOIaCSZs2SYmx9Vp+y2wPhk1qn4iIHATmfJXGztiU6bR8suGZ556+HcrF0Qgjaz6qF7r6/YJ1SqB78kLUeL39xkgWoec9ffNR0gOEHh3JtV+eoEn7KJrrR7kkDP3mgkqZ70ZRxHQSn/ABAcpHWVFUfNo5nPj+ycxuU9e/VAJVrkE/quUOMZ80zmkUDMdVcaj4IB3ieQub/pqog+YgRlIueENz1mSisRSG+4a77nQetieeXiup0gcrRa/MmXW1zugSmwm5AknxIPk0fdG0XZt0/Nne0QEyk0gSDnl/xbOfl5hThwvvAQLelzrmUEmGbzgZx0080RTcZHDjz4JraVss/f2Um+c/eqoR1SGkmwAJPQZ+iydHGtNWTb5jPL3bzWl2kCaNQAiS0+mXkvMtm1SXy6b35Wv4X9UHpVPaLC5jdTMdyPXnrMYTUp5gboEZEEk/N9FeUtpVriLgDxP6jzCDWMGqkprNYbaz2j5uEzyuUbhtph4lpB0tx5oLWtUgSh/jnvTIJU9OiJyQLQadUteAN4mACBJ52H2RNKiSbZa/YIftEAMNVnINnwIKBWm3JROdy/VZTZe3XU37rzNMiObTxV+7Fh1wbaEIFec570KINjH63Mp1SrHvkhKroMe/d0EjnAfm92+5UNOr0434nXyFlzqk6+/t9lE0TAvcjz/ZAVUrEdT+mvenitaT430n7INxEQT59/TguxBgCL5+Bn7oIcZVvPFKoKo4iTf6LlARUd877A/M6OZByPvVGBxOkWyJjPK3iqp1eajyMg426E/p0UzaxMagW8Jt45lBb0bcrxHXhy+ynic4mRzi8+irnVxaRYgZkC+WR+6lo1LmDmfZz4oD2sgA6ZHrmnGrYg6aD3xUdAg36nxmVT9pO0dDCsIqOl5Ehjcz1H5QqLveBkmw1PLXyXlOL2vhv5oii4lu9AkfKd6JAOomdFUdou2dbEtLZ+HTmNxpz/AOx19FW9l8L8XEMGglx7gT6gINzWxERYEtvH5pmIi/y5X8lZN2pmcrNJ7nTFsrj0VvsrBk5i4t9x5q2qbDpvuQGuiLDPqgx+Fq1sQ4taIbp0tM+sclstibHbSaNSb9+qiwGAdRdukfLoQLH7FaChTmw70Ee6AETRw51U1PDgcypYQM3YsFnu21WMK5ozeWtHjvH/AFWjKxnbHHh1VlFpG80BxJ03rDvgE96DFYyo5trXvGsxn0yUeG2m+lUI/KRMdT6iArjH04h2seVp8VR46SZLrWtGUWsJQXuH2s2qfldlaJiDBJJ4I7fEzafG8iV529v9SWk3z0ubT5eatsJtJ7QQ+SAfxDUA5+Xmg19KodBp5wpxVAvz5Z5fVZ/BbV3gd24HmencrCnip1zP1HCyC0e2Rlmoa4tl5dfsuZihAv5x3ZpKzp9+9EAeJyHelUNepz4rlAFTdvVHkf3vHT5id33pCs217iTfThf6AoRuG3alQSQN97iQZtvctSbZ+gVVtjtPRougHffq1ps25hpdfQg24p0aukcpJtqPU8MlS7V7YYbDWD/ivH5WEW1u7IXWC2l2mr1pl24zLcZIB1ucys9ieOqo2m0f4kV3gii1tJp4Xd4nI9yxtbEF7nOJkkySSSSec5oZqcAgkcVp/wCHA3sa0f8AB2fKFlXCy1f8O6e7iQ8mM2yTGhN+8DxQe00a9Om0veWsYMy4wFG3tPhf/YI4w7yMQV5j2u2zUqVSyZpUzAaNSLlx5/SFnf5l5sXHPO/L6oPcndpqRe1jN5+8JBaDuwNS6Ijoj8Ht4OENZMGCATIvFwRzXkeHx9cUmMaflpkHebM2JA8QTlw4LS9hXVA+o6PlN73m8n3zCD0ijtKm78wHXjwnJFgrKU2NcZfYcIi/ThMJtLH1aRcacvZ/afpqO5BqcTXDGOe4wGgk9BdeRvxRq1XVH2c95dBzuPl7w2B3FaXtdt41KbaLflLodUAMkNn8Nsp+iy4bLwCM4z5E6ILCq7eFzNuGp+qrMe1pBynjzzP271YWEg3nLPPXIaRmqXaVWMrZ88hJ+nigCdSF2ggWkWvPspMK8EDPl77gh62IIe0u6QR0v3Qj6IaDIsHXyOtz4FADTmmd5joPCxDuM887IuntomLXEZCRNreSlqYcZZXE5/b0Q9fB5hvjHDnxyQXWAx5I4GfXl3I0Y4Azwy8Fl6G9TyNtOmfdcoinim5DOMtZ/N4e80FvVxMkkGLnIg/t0XKlouknuz7/ALLlBnO021Kr8RWBqOIFR7RFhAeQBAjgFStzlWO2mf163+R/+5QBESkJx28oKhlPqJhbCoaAkyXEQkHRATh6ZOnD6rU9nqB+JTgfM5wzsDIgDK9zmqLCYbKAbmO+33Wk2NRqCpSJkbjmHnAdeBwQWe0Nkl7nhw3CRN4HzflPMWvzlVuwtl0q7HOqVd0jeJAhsAQJvnn5L0TtXgwSx2oHjmepvlwXleGwD8RXLBaCZ6b0xwJkoL7ZLYpCCSZF8t6dDqLHX+3otzsLFUadCDYt+Uamc48B5LJYzsz8Fxa17mkczHKb5woNmbLr1Wn5jDbloIBysZ8IGu9yQbJ23KRf8Ns7xyAEzfSOluqtTtJlPDVHvgBhdJPvPRY2jUo0abyG7tYZOAl4M7ol2Ygg52yVLtTb1TFUmUGiGtkvcfzOmw6XM9yA7C4gkvqvHzPMxnE/hakbnvzrfrPAdc0C4O3QRNhlOfL6d6dTNr6jwGo74QWr3uiR1gk2B6Z/sq7GfMHQ2CBI9PunGsbGYm0ccpM9/qoi+x0yBk5WF+X6oKPFsNjcwfUSQPHyVjgqk7rTc3MWkXE5e7LsW8NtEvP4G63m54ewiMDsb4Z33EEkCc7HUcM0B7qUg5znnwtHQpzRIB9ffFRNJBJnQActDfvUlKqe6Y98EDDREEHObju/ZVG04YATxsOJ0hXGKrgAudADQb+X19FisTizVqF5J3b84ibjqgvNkP3t83AtHmuXbKbug2zg+q5QUO2f/NV/yVP9iq597Ky2v/56v+R/+5VW83SJD6LPXn7hdi2gdff6qak3XW3f7yUWJFieOQ99VVB7xyU+GaJ5j6IdqssJRJi1s5059fJAVQrFuWdr8OBuON1t+zGHa4PDrvDI1+UwT3aW5LKOwsOBbEcAJ4GT52Wj7O4/dJMgyIPSUG67T2psqgxDZ6WBn1Xmu2MW1+Jp1sM4se7cBEQd8wCTaDmBGUhaztftofy9JuRc0XkWMGehgeaBGzMM/DUatMRW3mEDe/tIlzvDz5oHY3ZeNY5g3hWc612wfm5ixjd1haPAdnqzJPxGtJifxWOpBkXufFFbJxTvitFU7xIgGMpy+vkr3HYhtJhe4wGiSeSDz3tNs0YdkuqGpVeSGMjN2ZcTcwJBPcqbZtNjKYBAk3J1JnURdNx2Mq4is6u8QBZjSbNAOU6km/emnEkWM92sawL8vNA80znvZ+RExy8059X5YPG19bayh6TzJNzeTpafl8RdPpmBvE2mcsuOvIIJMHBzIJ8ckJji1oD8ySN1sjPmii8EEXIjuMAaAQLgWVbTIc/edEmAAdImItHNARs3BEn4laDNxM9ArYvFxePXj5oaiJg3geBgwJ4/spqxESDn706IBsRifmj3bOPFJiaxA+UXv4gSPohcUy4JzyHAWJdl7uEIcUDLTETqbi5seSCq29tNznbump+ihwOIIaAGjlle2qC2taoSIiFYdnMCXHfOQOXEgWQanAA7thw8dUiKwVha+XouUGQ2yP61X/I//ZVh5Kw2uP61T/I//ZB7oCRImpBuV/2v9yhq7p5ogutHn4/dRilJ9lVQ7KeXorfC2AtfhbOL++irfhwe/wCvJaDZNAa8DeT148vNASyQzjI1EXME6+4SbGaQ90mxnhw4jirejQ3huCQb30mwkHgYVfSYBUmMuFrEwZPd5oLHE7BZiaLXvqljmlzQJHE/inWw8lT9l6f9dzRvQ0xbWIt1mT3ITtFWcyrAcYdDom08SONkT2dcQ4F1y8yD0dfOJjdnmg9Aw9Z7Xh+7dh8fY9AmdrtrmvUbQpzutgvOm9AIbPEajj0VfW7QDDte8jedEU2n+/JvWwPRVOwaL93feSS8lzpj8TjJ6aoLHFUYOWen9oQNPC7xuLtgT1nLwVlWxMiYvlPEZCRCZiMRuNkxlabGOHogr2YQy4kD9NLeXmocVQta3LLIB0efoiW4oZm3K5yz7gCkxnzXHWe/PwsUFRRqHfvqJjreR0UbhBcBkDPHPTxJRXwSXWENBnkYF8yhWVN+oQywE7xPE6A9wQPGN3WmJjSeMyCPsi8Nit8R0Ma39lVuLYZMHU6DMzyUNF5BJgWkDvsdeXmgOrMd3wN7PkT/AKqlxxE2vEGe+4v4qzxNYxJIuYkcBeeqzuOq/MW6dUAmJq77rnxWl2BRimbxJ85y8ll6X4pzWj2dih+ERJg9LcNUGh2bWO7F/dvokTtmsABXKDN7UE1an/d/qgWtvdWW0Wf1H/8Ad3qUFUakSIXvOmtveqY2QZ4fVEUm6qZ1KRbhbuCqh2QYMfvwHvRXOz6jQW/bjrz681UU2kC+Rj0P3R+AA4GwiQNevRBoWn5HEG5EZmBOfoUynTc4gtGQjvzyAsFDWndDhebc7/uptnYgtJEzMG0Wv+nggD29g2sr0X1fmp/KHEQZAuYg8LrT4XDYSo+jTokAX3t05AfNnqTlPVVu2a0Np1M206gcbcJBB5fTqg8ZtRhc40WBjcgRAl7rk56EnwPFAbtrDMdijTpn+nRsTxqOF78pF+qL+HBbBgdTkJKD2RRDGS7M/NfMnU580a0b4tkDfn0GkSfFBPn0i+uWcearsVUzaRMRfj3TmDCJxeLLZAkyJty9Dn4KnbiXvtOZAPdGdskEtLPLPObnK276G31R76LWtLnWYM593tw4IarWbSG8+wH4TxIEw3mTZPwgNVwqVJIP4WaN0k8TBF+VkEdWkaoBbvBkg8HEW10FwiaeywGgNAaOAgZ9OOfcjmtibDLh9e5PL/DNBU4jAgfSZNwDceCCdhhkBGZyt7+6tMfXEGc5sRraTHnwQrHSD49D9SgqcbhTumxngeGvqspj2Q82jr74rc4wvdYexfh3LJ7Vw7g6+uY55xzQVlFk9VfYCgGt3tfpIGvqgcJS3XtBaLwY8fXgrUuI+biMvevvgguNkSQ63D6rlD2dqFwqHmI81ygr8ez+o/8A7O9UG8Kyx9OKjwf7neqCqNTOxHSpyjcLQAM25TyBlR0WaZ/sVZ4Zs59/6qgLFYUbkwhMKd0kHPMH09VeYjDy0jSb+CpMXSLXyDexQX1OkHCMhfmD1PchcOdwkEQSfBJgMYHCCMrHSOvKYUeIcd+8iPQC9kFxtiDhnmBY5dDHhfyWewIDizgN4mc5NuGVwPFE4/HO+AWCb2jmTN56IXBsIvfn0zQaplSGx1gcM7ju48QuGIawG/HXOCLxxzVVUxLgI5Tn6oWs7WSW+vTlY+SC2e0ucAbiDnkMuearK2MDCadOHO1Og6nWfcIHF7TqE7tMESLn6W7/ABKJ2fhw1sgHezM/rwQH0MI0PaXw9+QLjlAmIyjlkrSrVDTbQHmqksccrayPfC4QxrOmDNjz1t9EF1VxBLoAgD669TfzTjXG7By4Z5ddFVVMS6INuNuXIqSrVMCx3tIFo4HmgIxlUFotnlkI0CiptgfizvfK/oomuJNwZ55n3xUeIpl2ZOnpwQOrQ67X2v3WBvw1VRtHDudaBJv1MkaqUuLZDRnY2nMiEyriNwy4FwGfcbxPQIOxdDc3N+ZMRb3wUNL+q8TkLeBtA6apNo474jhbgOkCLcEXs/DhgBI9NUFtsCjuh4EWI+q5SdnyHfEjR0eqVQf/2Q=="/>
          <p:cNvSpPr>
            <a:spLocks noChangeAspect="1" noChangeArrowheads="1"/>
          </p:cNvSpPr>
          <p:nvPr/>
        </p:nvSpPr>
        <p:spPr bwMode="auto">
          <a:xfrm>
            <a:off x="155575" y="-1485900"/>
            <a:ext cx="2381250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172" name="AutoShape 4" descr="data:image/jpeg;base64,/9j/4AAQSkZJRgABAQAAAQABAAD/2wCEAAkGBxQTEhUUExQWFhUXGBgYGBgYGBcaHBgYGBgaGBgYFxgaHSggGBwlHRcYIjEhJSkrLi4uGB8zODMsNygtLisBCgoKDQ0MDw8PFCwZFBksNyssLCwsNysrLCsrNywrKyssKyssKysrKysrNysrKysrKysrKysrKysrKysrKysrK//AABEIAQAAxQMBIgACEQEDEQH/xAAbAAABBQEBAAAAAAAAAAAAAAAEAQIDBQYAB//EADsQAAEDAgMFBgQEBgIDAQAAAAEAAhEDIQQxQQUSUWFxBoGRobHwEyLB0TJC4fEHFCNSc7JicjNTkhb/xAAWAQEBAQAAAAAAAAAAAAAAAAAAAQL/xAAYEQEBAAMAAAAAAAAAAAAAAAAAAREhMf/aAAwDAQACEQMRAD8A9TYE7dSNcl3wstI6iYAnPdomz6IhwamuXOekqH3qilYnQo22hPlEOhcAklJKqFhcklI1UPIXOYkLl0qDtxO3U2UqBd1dCSV0oHQuhOalKBgXbqeo3IFAlO3VwXKhXNXJJXKbA+/bxSGoo2tSNvKgV1RcKluaiDPfJKPuqJnEplQn07lwelLboFZmpDkmLN9su1TcI0NEGq8W/wCIyBKC62jtelQE1XgcBqegWK2r/EgCRSpnkXfZec7S2q+s7ee4kznf6nmhqLXE2z5fuqNZX/iBizIBjP8ALl7smYbttjZ/HJ5tHhZVuG2dvDXnF8+JlHN2bu7uud8jyytPJBoMB26xMgOph3SQFrtm9p6dQw4FhMRORnK6xmBokNBcTxggnoDHRTfybnwWiABnOh59yD0kOTpXm1bbtam3dZUMWuQDxte408EbsLto5xa2tBJtkBfKyDeEpzChsNiWuEtIPT681OCgmlOlRg+CaHZAZD2PJBMSla1MmAlD0DoSApwKQoGkLl28uUyASbcPdkreHJMLc/cclzREoFdwP7Qo54ZR43StO9nb9k5lPPh7KCPduNfuVNvwbhKG/uog29u5BLXrhgLzk0Fx6C/0Xg+NNfG13VACS5xj/iNBwXrXbTF/DwdQCZeAxt9XW9J8FR9ldnhtOwg6niYzQYv/APFYrMM8Df33ovZ3Z+rSMVA7pBueR48l61hxAhEhoOio8+wexnabxnkZHny81e4Ls4fzge+HBaZreUJ6CrZsamL7onombRwoDN1ggwctTBhWya5B5NtLBv8Aibpym5i8TnldCjCtkhvv3HdK9S2ngw9pLQN4cdeUrDYnDsDrCHyZHMR5IO2Tth9F4IJI/MJzOUm3ovQNnY9tVge0215HgV5fi8KHHfpuh3DQnLzCstg7bNKoJs134hwvMjog9LMpQVHSdIBHBPKBxfKRrvFdmup5oJQU4Jkpd5A6VyiLoXIB9TZQvH2+pKdvxrqVDVqA56aLIljlyUjTFvd1DTre/TyT21PL2VRJcqF4Oi41LGPea5rrnigw3b7EH4+GpTZoc8jiXHdB7t0//SttjjKIPpZU/arAl2Na6fxUwBxHzEfQLR7MwhYB0VFnSsb++qIbUQpKmaLICGuTpUVMqUIOhMT4SIG7qzXavZwcN9v4/WOXFacqk7Sj5ARmDPcLoPNXP3nEAw8TbIOI48CpjTn5nAtOThwOh6FDbdp71WYg5wNenNJg8WQ5rXEwbXGkZO8EHp3ZPHCpQAn5mwHK9bmsJ2Cqf1KreIy6H9Ftg6EEzhwzSKNr/RK7mboHgpznqGVxQPJXKPfXKAd5z7+9CVbwQIykGUQ43UL8zGZtfiUD6Tvfdqnl0NJ180KRIEGw4eSnpA2nl4aIJKbbDxjx/RdEX65KYcOSY0/oqMf25qvpOpVaYG9DhfI3GfigcH21qsIGIow3+5t/EDRGfxFxLmiiGTMuI6Q2fRYl+1ajHAPYJOngbeSD1nZ206NVu9TeHIz4vvRePfHfTe0tBp5bwiM+PELZUqtYDec1waR4DO3VBuaJkBTgrzx3anENMDcMXP2UuG7V4om1Njh/xPoEG9BSEqj2ft0utUY5pyNj6K6aZE6IOlZ3buMIcWWgi3Gdeq0RWS7VugzrBv77kGG25ht528DumbD9VV4usHR/fqOmo4m3mi8XVLnZXHhH1UNd7N0gWdcX1HATn6oNX2AxU4lzQR+C8axkV6NvZrxvsPW3cY2/zEOHCZ0jjIXrHxDGpQEgjhMBSkyENQqklS1cv3QPnj7+yYXhMqg6+CYXFBJmlQwfnM+K5QRuqQT74qGvVytcmPP34KKvU+Y3Avc95H0yULKZJF8pi90FjSbxj3+6Ipj6Iaj7PTRT0z79OiCaJTJShRkmTw78lRQ7ew2/XYCCRuHzJsqw7IrNqNHwWPA/C4kiBwPGJVztLEblenP5hHgT+iOxGJhpcBoTmgzj9mOrYmk2pBj5nwIAAuBzkx5rbPY0t3YEZKl7M0DDqzvxPNv+oy+qt3OugwW2ey+7WDp+R5uZ9UzA9jqv8xLHFlK5DgZ1tyNlvKrA4QRMofD7LDT8rnRwmyAHAPrM+Wq34gabPA0GVlf4VgiRadE+k0AWUgCBHBYrthiIqgCJgfW63BVbjdnU6jg57QXDIoMLsvYb3mCBf8xnI5jLqnbV7EU3MLWVh8X8QBiCQtJtrGsw4lxLWyBYXM2t4Shf5Kk8Uq1IzDxfUgzY+KDAdntnuZiabnDIgA85jvifAr1QVOJ8ljdlgVcYQDYOc7oG28yQtmBe6AiiQFOHhCtcnMcUEz5nP7KNwF5TiL5qCo6ckDSL5JE01FyAMEEu6u8jmZUlEZWt5k6Ty07kHiGkONxme8ypJI1vqdAOXM3UFiTqTl4C/mVzX8PvP3OaFc6flv8AWPupmC8HhaNIQGNclIUDZn3KmfkqKHtOADSfwJB43gfdQbY2hu4dzsy7QG5E3jnEoXt1tNjAwAglpLiJ5W9Ml5vtvtHUxBgEwIgD30Qew7C7QUatNoaYIA+U6WsrSntCkTu/EbvcJErxag5zPgkggumYmL5E8Dda/YGPo7/z02k6OtIyCg3W6ZkZe7oum1D4au1wG6REWRDTFlRK0JSVHK4IJCoahEp0obF1g2J1MSgqNvYZtbdZul26ZjK/BD1wMLhnH81yBwc4WA6Aeqt6lcCTYc/JYnb21fj1RSpgkbxaOeknhf1UE/YSgYfVOvy+e8etyFqmvueiZsvCClTaxsWFzz198lKKY6xl71VDPiRrqp2VMvNDVI4Z2lLTI9AgKe6UwqJ1QcT0SEZHOTZBFVqXyXKKs665QCYl53nWycePHW6e22dznb35KDHVxvvGVzJ4CTJjM6KP4mQ4c/GT4G/NILFtS9vHhe4HMoig9wnL9eR8kBSxDYzg3tlPD2UUH6z7jT3ogsKFTM5FPqviScv2yQWFccs+JRJbvTyCoyfbfs82u01Q6D+YaECw0sViqPZxjbOJn11tx/Res4rDb7HMN94EdLfRZXEUd5ggfN+sd2iCmw2wN6GsrgHgQRKfX7PV6PzMbvGZsZDpsfJWlDZlVpaXNu4gAAyTz4ALQbMZVaS1zflGtuCDN7K2zUpw2qwt45jwJWx2TtNtQRvSYkfZOqYNjxDmA9yGZsWmHS0FnQoLouvCeCoMPRDcpvmVNKBXFU/amsGUHOyIjvvkFaPeqPtVQdUpsY1pMvE8gJ8EGHxeIqOIaCSZs2SYmx9Vp+y2wPhk1qn4iIHATmfJXGztiU6bR8suGZ556+HcrF0Qgjaz6qF7r6/YJ1SqB78kLUeL39xkgWoec9ffNR0gOEHh3JtV+eoEn7KJrrR7kkDP3mgkqZ70ZRxHQSn/ABAcpHWVFUfNo5nPj+ycxuU9e/VAJVrkE/quUOMZ80zmkUDMdVcaj4IB3ieQub/pqog+YgRlIueENz1mSisRSG+4a77nQetieeXiup0gcrRa/MmXW1zugSmwm5AknxIPk0fdG0XZt0/Nne0QEyk0gSDnl/xbOfl5hThwvvAQLelzrmUEmGbzgZx0080RTcZHDjz4JraVss/f2Um+c/eqoR1SGkmwAJPQZ+iydHGtNWTb5jPL3bzWl2kCaNQAiS0+mXkvMtm1SXy6b35Wv4X9UHpVPaLC5jdTMdyPXnrMYTUp5gboEZEEk/N9FeUtpVriLgDxP6jzCDWMGqkprNYbaz2j5uEzyuUbhtph4lpB0tx5oLWtUgSh/jnvTIJU9OiJyQLQadUteAN4mACBJ52H2RNKiSbZa/YIftEAMNVnINnwIKBWm3JROdy/VZTZe3XU37rzNMiObTxV+7Fh1wbaEIFec570KINjH63Mp1SrHvkhKroMe/d0EjnAfm92+5UNOr0434nXyFlzqk6+/t9lE0TAvcjz/ZAVUrEdT+mvenitaT430n7INxEQT59/TguxBgCL5+Bn7oIcZVvPFKoKo4iTf6LlARUd877A/M6OZByPvVGBxOkWyJjPK3iqp1eajyMg426E/p0UzaxMagW8Jt45lBb0bcrxHXhy+ynic4mRzi8+irnVxaRYgZkC+WR+6lo1LmDmfZz4oD2sgA6ZHrmnGrYg6aD3xUdAg36nxmVT9pO0dDCsIqOl5Ehjcz1H5QqLveBkmw1PLXyXlOL2vhv5oii4lu9AkfKd6JAOomdFUdou2dbEtLZ+HTmNxpz/AOx19FW9l8L8XEMGglx7gT6gINzWxERYEtvH5pmIi/y5X8lZN2pmcrNJ7nTFsrj0VvsrBk5i4t9x5q2qbDpvuQGuiLDPqgx+Fq1sQ4taIbp0tM+sclstibHbSaNSb9+qiwGAdRdukfLoQLH7FaChTmw70Ee6AETRw51U1PDgcypYQM3YsFnu21WMK5ozeWtHjvH/AFWjKxnbHHh1VlFpG80BxJ03rDvgE96DFYyo5trXvGsxn0yUeG2m+lUI/KRMdT6iArjH04h2seVp8VR46SZLrWtGUWsJQXuH2s2qfldlaJiDBJJ4I7fEzafG8iV529v9SWk3z0ubT5eatsJtJ7QQ+SAfxDUA5+Xmg19KodBp5wpxVAvz5Z5fVZ/BbV3gd24HmencrCnip1zP1HCyC0e2Rlmoa4tl5dfsuZihAv5x3ZpKzp9+9EAeJyHelUNepz4rlAFTdvVHkf3vHT5id33pCs217iTfThf6AoRuG3alQSQN97iQZtvctSbZ+gVVtjtPRougHffq1ps25hpdfQg24p0aukcpJtqPU8MlS7V7YYbDWD/ivH5WEW1u7IXWC2l2mr1pl24zLcZIB1ucys9ieOqo2m0f4kV3gii1tJp4Xd4nI9yxtbEF7nOJkkySSSSec5oZqcAgkcVp/wCHA3sa0f8AB2fKFlXCy1f8O6e7iQ8mM2yTGhN+8DxQe00a9Om0veWsYMy4wFG3tPhf/YI4w7yMQV5j2u2zUqVSyZpUzAaNSLlx5/SFnf5l5sXHPO/L6oPcndpqRe1jN5+8JBaDuwNS6Ijoj8Ht4OENZMGCATIvFwRzXkeHx9cUmMaflpkHebM2JA8QTlw4LS9hXVA+o6PlN73m8n3zCD0ijtKm78wHXjwnJFgrKU2NcZfYcIi/ThMJtLH1aRcacvZ/afpqO5BqcTXDGOe4wGgk9BdeRvxRq1XVH2c95dBzuPl7w2B3FaXtdt41KbaLflLodUAMkNn8Nsp+iy4bLwCM4z5E6ILCq7eFzNuGp+qrMe1pBynjzzP271YWEg3nLPPXIaRmqXaVWMrZ88hJ+nigCdSF2ggWkWvPspMK8EDPl77gh62IIe0u6QR0v3Qj6IaDIsHXyOtz4FADTmmd5joPCxDuM887IuntomLXEZCRNreSlqYcZZXE5/b0Q9fB5hvjHDnxyQXWAx5I4GfXl3I0Y4Azwy8Fl6G9TyNtOmfdcoinim5DOMtZ/N4e80FvVxMkkGLnIg/t0XKlouknuz7/ALLlBnO021Kr8RWBqOIFR7RFhAeQBAjgFStzlWO2mf163+R/+5QBESkJx28oKhlPqJhbCoaAkyXEQkHRATh6ZOnD6rU9nqB+JTgfM5wzsDIgDK9zmqLCYbKAbmO+33Wk2NRqCpSJkbjmHnAdeBwQWe0Nkl7nhw3CRN4HzflPMWvzlVuwtl0q7HOqVd0jeJAhsAQJvnn5L0TtXgwSx2oHjmepvlwXleGwD8RXLBaCZ6b0xwJkoL7ZLYpCCSZF8t6dDqLHX+3otzsLFUadCDYt+Uamc48B5LJYzsz8Fxa17mkczHKb5woNmbLr1Wn5jDbloIBysZ8IGu9yQbJ23KRf8Ns7xyAEzfSOluqtTtJlPDVHvgBhdJPvPRY2jUo0abyG7tYZOAl4M7ol2Ygg52yVLtTb1TFUmUGiGtkvcfzOmw6XM9yA7C4gkvqvHzPMxnE/hakbnvzrfrPAdc0C4O3QRNhlOfL6d6dTNr6jwGo74QWr3uiR1gk2B6Z/sq7GfMHQ2CBI9PunGsbGYm0ccpM9/qoi+x0yBk5WF+X6oKPFsNjcwfUSQPHyVjgqk7rTc3MWkXE5e7LsW8NtEvP4G63m54ewiMDsb4Z33EEkCc7HUcM0B7qUg5znnwtHQpzRIB9ffFRNJBJnQActDfvUlKqe6Y98EDDREEHObju/ZVG04YATxsOJ0hXGKrgAudADQb+X19FisTizVqF5J3b84ibjqgvNkP3t83AtHmuXbKbug2zg+q5QUO2f/NV/yVP9iq597Ky2v/56v+R/+5VW83SJD6LPXn7hdi2gdff6qak3XW3f7yUWJFieOQ99VVB7xyU+GaJ5j6IdqssJRJi1s5059fJAVQrFuWdr8OBuON1t+zGHa4PDrvDI1+UwT3aW5LKOwsOBbEcAJ4GT52Wj7O4/dJMgyIPSUG67T2psqgxDZ6WBn1Xmu2MW1+Jp1sM4se7cBEQd8wCTaDmBGUhaztftofy9JuRc0XkWMGehgeaBGzMM/DUatMRW3mEDe/tIlzvDz5oHY3ZeNY5g3hWc612wfm5ixjd1haPAdnqzJPxGtJifxWOpBkXufFFbJxTvitFU7xIgGMpy+vkr3HYhtJhe4wGiSeSDz3tNs0YdkuqGpVeSGMjN2ZcTcwJBPcqbZtNjKYBAk3J1JnURdNx2Mq4is6u8QBZjSbNAOU6km/emnEkWM92sawL8vNA80znvZ+RExy8059X5YPG19bayh6TzJNzeTpafl8RdPpmBvE2mcsuOvIIJMHBzIJ8ckJji1oD8ySN1sjPmii8EEXIjuMAaAQLgWVbTIc/edEmAAdImItHNARs3BEn4laDNxM9ArYvFxePXj5oaiJg3geBgwJ4/spqxESDn706IBsRifmj3bOPFJiaxA+UXv4gSPohcUy4JzyHAWJdl7uEIcUDLTETqbi5seSCq29tNznbump+ihwOIIaAGjlle2qC2taoSIiFYdnMCXHfOQOXEgWQanAA7thw8dUiKwVha+XouUGQ2yP61X/I//ZVh5Kw2uP61T/I//ZB7oCRImpBuV/2v9yhq7p5ogutHn4/dRilJ9lVQ7KeXorfC2AtfhbOL++irfhwe/wCvJaDZNAa8DeT148vNASyQzjI1EXME6+4SbGaQ90mxnhw4jirejQ3huCQb30mwkHgYVfSYBUmMuFrEwZPd5oLHE7BZiaLXvqljmlzQJHE/inWw8lT9l6f9dzRvQ0xbWIt1mT3ITtFWcyrAcYdDom08SONkT2dcQ4F1y8yD0dfOJjdnmg9Aw9Z7Xh+7dh8fY9AmdrtrmvUbQpzutgvOm9AIbPEajj0VfW7QDDte8jedEU2n+/JvWwPRVOwaL93feSS8lzpj8TjJ6aoLHFUYOWen9oQNPC7xuLtgT1nLwVlWxMiYvlPEZCRCZiMRuNkxlabGOHogr2YQy4kD9NLeXmocVQta3LLIB0efoiW4oZm3K5yz7gCkxnzXHWe/PwsUFRRqHfvqJjreR0UbhBcBkDPHPTxJRXwSXWENBnkYF8yhWVN+oQywE7xPE6A9wQPGN3WmJjSeMyCPsi8Nit8R0Ma39lVuLYZMHU6DMzyUNF5BJgWkDvsdeXmgOrMd3wN7PkT/AKqlxxE2vEGe+4v4qzxNYxJIuYkcBeeqzuOq/MW6dUAmJq77rnxWl2BRimbxJ85y8ll6X4pzWj2dih+ERJg9LcNUGh2bWO7F/dvokTtmsABXKDN7UE1an/d/qgWtvdWW0Wf1H/8Ad3qUFUakSIXvOmtveqY2QZ4fVEUm6qZ1KRbhbuCqh2QYMfvwHvRXOz6jQW/bjrz681UU2kC+Rj0P3R+AA4GwiQNevRBoWn5HEG5EZmBOfoUynTc4gtGQjvzyAsFDWndDhebc7/uptnYgtJEzMG0Wv+nggD29g2sr0X1fmp/KHEQZAuYg8LrT4XDYSo+jTokAX3t05AfNnqTlPVVu2a0Np1M206gcbcJBB5fTqg8ZtRhc40WBjcgRAl7rk56EnwPFAbtrDMdijTpn+nRsTxqOF78pF+qL+HBbBgdTkJKD2RRDGS7M/NfMnU580a0b4tkDfn0GkSfFBPn0i+uWcearsVUzaRMRfj3TmDCJxeLLZAkyJty9Dn4KnbiXvtOZAPdGdskEtLPLPObnK276G31R76LWtLnWYM593tw4IarWbSG8+wH4TxIEw3mTZPwgNVwqVJIP4WaN0k8TBF+VkEdWkaoBbvBkg8HEW10FwiaeywGgNAaOAgZ9OOfcjmtibDLh9e5PL/DNBU4jAgfSZNwDceCCdhhkBGZyt7+6tMfXEGc5sRraTHnwQrHSD49D9SgqcbhTumxngeGvqspj2Q82jr74rc4wvdYexfh3LJ7Vw7g6+uY55xzQVlFk9VfYCgGt3tfpIGvqgcJS3XtBaLwY8fXgrUuI+biMvevvgguNkSQ63D6rlD2dqFwqHmI81ygr8ez+o/8A7O9UG8Kyx9OKjwf7neqCqNTOxHSpyjcLQAM25TyBlR0WaZ/sVZ4Zs59/6qgLFYUbkwhMKd0kHPMH09VeYjDy0jSb+CpMXSLXyDexQX1OkHCMhfmD1PchcOdwkEQSfBJgMYHCCMrHSOvKYUeIcd+8iPQC9kFxtiDhnmBY5dDHhfyWewIDizgN4mc5NuGVwPFE4/HO+AWCb2jmTN56IXBsIvfn0zQaplSGx1gcM7ju48QuGIawG/HXOCLxxzVVUxLgI5Tn6oWs7WSW+vTlY+SC2e0ucAbiDnkMuearK2MDCadOHO1Og6nWfcIHF7TqE7tMESLn6W7/ABKJ2fhw1sgHezM/rwQH0MI0PaXw9+QLjlAmIyjlkrSrVDTbQHmqksccrayPfC4QxrOmDNjz1t9EF1VxBLoAgD669TfzTjXG7By4Z5ddFVVMS6INuNuXIqSrVMCx3tIFo4HmgIxlUFotnlkI0CiptgfizvfK/oomuJNwZ55n3xUeIpl2ZOnpwQOrQ67X2v3WBvw1VRtHDudaBJv1MkaqUuLZDRnY2nMiEyriNwy4FwGfcbxPQIOxdDc3N+ZMRb3wUNL+q8TkLeBtA6apNo474jhbgOkCLcEXs/DhgBI9NUFtsCjuh4EWI+q5SdnyHfEjR0eqVQf/2Q=="/>
          <p:cNvSpPr>
            <a:spLocks noChangeAspect="1" noChangeArrowheads="1"/>
          </p:cNvSpPr>
          <p:nvPr/>
        </p:nvSpPr>
        <p:spPr bwMode="auto">
          <a:xfrm>
            <a:off x="155575" y="-1485900"/>
            <a:ext cx="2381250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174" name="AutoShape 6" descr="data:image/jpeg;base64,/9j/4AAQSkZJRgABAQAAAQABAAD/2wCEAAkGBxQTEhUUExQWFhUXGBgYGBgYGBcaHBgYGBgaGBgYFxgaHSggGBwlHRcYIjEhJSkrLi4uGB8zODMsNygtLisBCgoKDQ0MDw8PFCwZFBksNyssLCwsNysrLCsrNywrKyssKyssKysrKysrNysrKysrKysrKysrKysrKysrKysrK//AABEIAQAAxQMBIgACEQEDEQH/xAAbAAABBQEBAAAAAAAAAAAAAAAEAQIDBQYAB//EADsQAAEDAgMFBgQEBgIDAQAAAAEAAhEDIQQxQQUSUWFxBoGRobHwEyLB0TJC4fEHFCNSc7JicjNTkhb/xAAWAQEBAQAAAAAAAAAAAAAAAAAAAQL/xAAYEQEBAAMAAAAAAAAAAAAAAAAAAREhMf/aAAwDAQACEQMRAD8A9TYE7dSNcl3wstI6iYAnPdomz6IhwamuXOekqH3qilYnQo22hPlEOhcAklJKqFhcklI1UPIXOYkLl0qDtxO3U2UqBd1dCSV0oHQuhOalKBgXbqeo3IFAlO3VwXKhXNXJJXKbA+/bxSGoo2tSNvKgV1RcKluaiDPfJKPuqJnEplQn07lwelLboFZmpDkmLN9su1TcI0NEGq8W/wCIyBKC62jtelQE1XgcBqegWK2r/EgCRSpnkXfZec7S2q+s7ee4kznf6nmhqLXE2z5fuqNZX/iBizIBjP8ALl7smYbttjZ/HJ5tHhZVuG2dvDXnF8+JlHN2bu7uud8jyytPJBoMB26xMgOph3SQFrtm9p6dQw4FhMRORnK6xmBokNBcTxggnoDHRTfybnwWiABnOh59yD0kOTpXm1bbtam3dZUMWuQDxte408EbsLto5xa2tBJtkBfKyDeEpzChsNiWuEtIPT681OCgmlOlRg+CaHZAZD2PJBMSla1MmAlD0DoSApwKQoGkLl28uUyASbcPdkreHJMLc/cclzREoFdwP7Qo54ZR43StO9nb9k5lPPh7KCPduNfuVNvwbhKG/uog29u5BLXrhgLzk0Fx6C/0Xg+NNfG13VACS5xj/iNBwXrXbTF/DwdQCZeAxt9XW9J8FR9ldnhtOwg6niYzQYv/APFYrMM8Df33ovZ3Z+rSMVA7pBueR48l61hxAhEhoOio8+wexnabxnkZHny81e4Ls4fzge+HBaZreUJ6CrZsamL7onombRwoDN1ggwctTBhWya5B5NtLBv8Aibpym5i8TnldCjCtkhvv3HdK9S2ngw9pLQN4cdeUrDYnDsDrCHyZHMR5IO2Tth9F4IJI/MJzOUm3ovQNnY9tVge0215HgV5fi8KHHfpuh3DQnLzCstg7bNKoJs134hwvMjog9LMpQVHSdIBHBPKBxfKRrvFdmup5oJQU4Jkpd5A6VyiLoXIB9TZQvH2+pKdvxrqVDVqA56aLIljlyUjTFvd1DTre/TyT21PL2VRJcqF4Oi41LGPea5rrnigw3b7EH4+GpTZoc8jiXHdB7t0//SttjjKIPpZU/arAl2Na6fxUwBxHzEfQLR7MwhYB0VFnSsb++qIbUQpKmaLICGuTpUVMqUIOhMT4SIG7qzXavZwcN9v4/WOXFacqk7Sj5ARmDPcLoPNXP3nEAw8TbIOI48CpjTn5nAtOThwOh6FDbdp71WYg5wNenNJg8WQ5rXEwbXGkZO8EHp3ZPHCpQAn5mwHK9bmsJ2Cqf1KreIy6H9Ftg6EEzhwzSKNr/RK7mboHgpznqGVxQPJXKPfXKAd5z7+9CVbwQIykGUQ43UL8zGZtfiUD6Tvfdqnl0NJ180KRIEGw4eSnpA2nl4aIJKbbDxjx/RdEX65KYcOSY0/oqMf25qvpOpVaYG9DhfI3GfigcH21qsIGIow3+5t/EDRGfxFxLmiiGTMuI6Q2fRYl+1ajHAPYJOngbeSD1nZ206NVu9TeHIz4vvRePfHfTe0tBp5bwiM+PELZUqtYDec1waR4DO3VBuaJkBTgrzx3anENMDcMXP2UuG7V4om1Njh/xPoEG9BSEqj2ft0utUY5pyNj6K6aZE6IOlZ3buMIcWWgi3Gdeq0RWS7VugzrBv77kGG25ht528DumbD9VV4usHR/fqOmo4m3mi8XVLnZXHhH1UNd7N0gWdcX1HATn6oNX2AxU4lzQR+C8axkV6NvZrxvsPW3cY2/zEOHCZ0jjIXrHxDGpQEgjhMBSkyENQqklS1cv3QPnj7+yYXhMqg6+CYXFBJmlQwfnM+K5QRuqQT74qGvVytcmPP34KKvU+Y3Avc95H0yULKZJF8pi90FjSbxj3+6Ipj6Iaj7PTRT0z79OiCaJTJShRkmTw78lRQ7ew2/XYCCRuHzJsqw7IrNqNHwWPA/C4kiBwPGJVztLEblenP5hHgT+iOxGJhpcBoTmgzj9mOrYmk2pBj5nwIAAuBzkx5rbPY0t3YEZKl7M0DDqzvxPNv+oy+qt3OugwW2ey+7WDp+R5uZ9UzA9jqv8xLHFlK5DgZ1tyNlvKrA4QRMofD7LDT8rnRwmyAHAPrM+Wq34gabPA0GVlf4VgiRadE+k0AWUgCBHBYrthiIqgCJgfW63BVbjdnU6jg57QXDIoMLsvYb3mCBf8xnI5jLqnbV7EU3MLWVh8X8QBiCQtJtrGsw4lxLWyBYXM2t4Shf5Kk8Uq1IzDxfUgzY+KDAdntnuZiabnDIgA85jvifAr1QVOJ8ljdlgVcYQDYOc7oG28yQtmBe6AiiQFOHhCtcnMcUEz5nP7KNwF5TiL5qCo6ckDSL5JE01FyAMEEu6u8jmZUlEZWt5k6Ty07kHiGkONxme8ypJI1vqdAOXM3UFiTqTl4C/mVzX8PvP3OaFc6flv8AWPupmC8HhaNIQGNclIUDZn3KmfkqKHtOADSfwJB43gfdQbY2hu4dzsy7QG5E3jnEoXt1tNjAwAglpLiJ5W9Ml5vtvtHUxBgEwIgD30Qew7C7QUatNoaYIA+U6WsrSntCkTu/EbvcJErxag5zPgkggumYmL5E8Dda/YGPo7/z02k6OtIyCg3W6ZkZe7oum1D4au1wG6REWRDTFlRK0JSVHK4IJCoahEp0obF1g2J1MSgqNvYZtbdZul26ZjK/BD1wMLhnH81yBwc4WA6Aeqt6lcCTYc/JYnb21fj1RSpgkbxaOeknhf1UE/YSgYfVOvy+e8etyFqmvueiZsvCClTaxsWFzz198lKKY6xl71VDPiRrqp2VMvNDVI4Z2lLTI9AgKe6UwqJ1QcT0SEZHOTZBFVqXyXKKs665QCYl53nWycePHW6e22dznb35KDHVxvvGVzJ4CTJjM6KP4mQ4c/GT4G/NILFtS9vHhe4HMoig9wnL9eR8kBSxDYzg3tlPD2UUH6z7jT3ogsKFTM5FPqviScv2yQWFccs+JRJbvTyCoyfbfs82u01Q6D+YaECw0sViqPZxjbOJn11tx/Res4rDb7HMN94EdLfRZXEUd5ggfN+sd2iCmw2wN6GsrgHgQRKfX7PV6PzMbvGZsZDpsfJWlDZlVpaXNu4gAAyTz4ALQbMZVaS1zflGtuCDN7K2zUpw2qwt45jwJWx2TtNtQRvSYkfZOqYNjxDmA9yGZsWmHS0FnQoLouvCeCoMPRDcpvmVNKBXFU/amsGUHOyIjvvkFaPeqPtVQdUpsY1pMvE8gJ8EGHxeIqOIaCSZs2SYmx9Vp+y2wPhk1qn4iIHATmfJXGztiU6bR8suGZ556+HcrF0Qgjaz6qF7r6/YJ1SqB78kLUeL39xkgWoec9ffNR0gOEHh3JtV+eoEn7KJrrR7kkDP3mgkqZ70ZRxHQSn/ABAcpHWVFUfNo5nPj+ycxuU9e/VAJVrkE/quUOMZ80zmkUDMdVcaj4IB3ieQub/pqog+YgRlIueENz1mSisRSG+4a77nQetieeXiup0gcrRa/MmXW1zugSmwm5AknxIPk0fdG0XZt0/Nne0QEyk0gSDnl/xbOfl5hThwvvAQLelzrmUEmGbzgZx0080RTcZHDjz4JraVss/f2Um+c/eqoR1SGkmwAJPQZ+iydHGtNWTb5jPL3bzWl2kCaNQAiS0+mXkvMtm1SXy6b35Wv4X9UHpVPaLC5jdTMdyPXnrMYTUp5gboEZEEk/N9FeUtpVriLgDxP6jzCDWMGqkprNYbaz2j5uEzyuUbhtph4lpB0tx5oLWtUgSh/jnvTIJU9OiJyQLQadUteAN4mACBJ52H2RNKiSbZa/YIftEAMNVnINnwIKBWm3JROdy/VZTZe3XU37rzNMiObTxV+7Fh1wbaEIFec570KINjH63Mp1SrHvkhKroMe/d0EjnAfm92+5UNOr0434nXyFlzqk6+/t9lE0TAvcjz/ZAVUrEdT+mvenitaT430n7INxEQT59/TguxBgCL5+Bn7oIcZVvPFKoKo4iTf6LlARUd877A/M6OZByPvVGBxOkWyJjPK3iqp1eajyMg426E/p0UzaxMagW8Jt45lBb0bcrxHXhy+ynic4mRzi8+irnVxaRYgZkC+WR+6lo1LmDmfZz4oD2sgA6ZHrmnGrYg6aD3xUdAg36nxmVT9pO0dDCsIqOl5Ehjcz1H5QqLveBkmw1PLXyXlOL2vhv5oii4lu9AkfKd6JAOomdFUdou2dbEtLZ+HTmNxpz/AOx19FW9l8L8XEMGglx7gT6gINzWxERYEtvH5pmIi/y5X8lZN2pmcrNJ7nTFsrj0VvsrBk5i4t9x5q2qbDpvuQGuiLDPqgx+Fq1sQ4taIbp0tM+sclstibHbSaNSb9+qiwGAdRdukfLoQLH7FaChTmw70Ee6AETRw51U1PDgcypYQM3YsFnu21WMK5ozeWtHjvH/AFWjKxnbHHh1VlFpG80BxJ03rDvgE96DFYyo5trXvGsxn0yUeG2m+lUI/KRMdT6iArjH04h2seVp8VR46SZLrWtGUWsJQXuH2s2qfldlaJiDBJJ4I7fEzafG8iV529v9SWk3z0ubT5eatsJtJ7QQ+SAfxDUA5+Xmg19KodBp5wpxVAvz5Z5fVZ/BbV3gd24HmencrCnip1zP1HCyC0e2Rlmoa4tl5dfsuZihAv5x3ZpKzp9+9EAeJyHelUNepz4rlAFTdvVHkf3vHT5id33pCs217iTfThf6AoRuG3alQSQN97iQZtvctSbZ+gVVtjtPRougHffq1ps25hpdfQg24p0aukcpJtqPU8MlS7V7YYbDWD/ivH5WEW1u7IXWC2l2mr1pl24zLcZIB1ucys9ieOqo2m0f4kV3gii1tJp4Xd4nI9yxtbEF7nOJkkySSSSec5oZqcAgkcVp/wCHA3sa0f8AB2fKFlXCy1f8O6e7iQ8mM2yTGhN+8DxQe00a9Om0veWsYMy4wFG3tPhf/YI4w7yMQV5j2u2zUqVSyZpUzAaNSLlx5/SFnf5l5sXHPO/L6oPcndpqRe1jN5+8JBaDuwNS6Ijoj8Ht4OENZMGCATIvFwRzXkeHx9cUmMaflpkHebM2JA8QTlw4LS9hXVA+o6PlN73m8n3zCD0ijtKm78wHXjwnJFgrKU2NcZfYcIi/ThMJtLH1aRcacvZ/afpqO5BqcTXDGOe4wGgk9BdeRvxRq1XVH2c95dBzuPl7w2B3FaXtdt41KbaLflLodUAMkNn8Nsp+iy4bLwCM4z5E6ILCq7eFzNuGp+qrMe1pBynjzzP271YWEg3nLPPXIaRmqXaVWMrZ88hJ+nigCdSF2ggWkWvPspMK8EDPl77gh62IIe0u6QR0v3Qj6IaDIsHXyOtz4FADTmmd5joPCxDuM887IuntomLXEZCRNreSlqYcZZXE5/b0Q9fB5hvjHDnxyQXWAx5I4GfXl3I0Y4Azwy8Fl6G9TyNtOmfdcoinim5DOMtZ/N4e80FvVxMkkGLnIg/t0XKlouknuz7/ALLlBnO021Kr8RWBqOIFR7RFhAeQBAjgFStzlWO2mf163+R/+5QBESkJx28oKhlPqJhbCoaAkyXEQkHRATh6ZOnD6rU9nqB+JTgfM5wzsDIgDK9zmqLCYbKAbmO+33Wk2NRqCpSJkbjmHnAdeBwQWe0Nkl7nhw3CRN4HzflPMWvzlVuwtl0q7HOqVd0jeJAhsAQJvnn5L0TtXgwSx2oHjmepvlwXleGwD8RXLBaCZ6b0xwJkoL7ZLYpCCSZF8t6dDqLHX+3otzsLFUadCDYt+Uamc48B5LJYzsz8Fxa17mkczHKb5woNmbLr1Wn5jDbloIBysZ8IGu9yQbJ23KRf8Ns7xyAEzfSOluqtTtJlPDVHvgBhdJPvPRY2jUo0abyG7tYZOAl4M7ol2Ygg52yVLtTb1TFUmUGiGtkvcfzOmw6XM9yA7C4gkvqvHzPMxnE/hakbnvzrfrPAdc0C4O3QRNhlOfL6d6dTNr6jwGo74QWr3uiR1gk2B6Z/sq7GfMHQ2CBI9PunGsbGYm0ccpM9/qoi+x0yBk5WF+X6oKPFsNjcwfUSQPHyVjgqk7rTc3MWkXE5e7LsW8NtEvP4G63m54ewiMDsb4Z33EEkCc7HUcM0B7qUg5znnwtHQpzRIB9ffFRNJBJnQActDfvUlKqe6Y98EDDREEHObju/ZVG04YATxsOJ0hXGKrgAudADQb+X19FisTizVqF5J3b84ibjqgvNkP3t83AtHmuXbKbug2zg+q5QUO2f/NV/yVP9iq597Ky2v/56v+R/+5VW83SJD6LPXn7hdi2gdff6qak3XW3f7yUWJFieOQ99VVB7xyU+GaJ5j6IdqssJRJi1s5059fJAVQrFuWdr8OBuON1t+zGHa4PDrvDI1+UwT3aW5LKOwsOBbEcAJ4GT52Wj7O4/dJMgyIPSUG67T2psqgxDZ6WBn1Xmu2MW1+Jp1sM4se7cBEQd8wCTaDmBGUhaztftofy9JuRc0XkWMGehgeaBGzMM/DUatMRW3mEDe/tIlzvDz5oHY3ZeNY5g3hWc612wfm5ixjd1haPAdnqzJPxGtJifxWOpBkXufFFbJxTvitFU7xIgGMpy+vkr3HYhtJhe4wGiSeSDz3tNs0YdkuqGpVeSGMjN2ZcTcwJBPcqbZtNjKYBAk3J1JnURdNx2Mq4is6u8QBZjSbNAOU6km/emnEkWM92sawL8vNA80znvZ+RExy8059X5YPG19bayh6TzJNzeTpafl8RdPpmBvE2mcsuOvIIJMHBzIJ8ckJji1oD8ySN1sjPmii8EEXIjuMAaAQLgWVbTIc/edEmAAdImItHNARs3BEn4laDNxM9ArYvFxePXj5oaiJg3geBgwJ4/spqxESDn706IBsRifmj3bOPFJiaxA+UXv4gSPohcUy4JzyHAWJdl7uEIcUDLTETqbi5seSCq29tNznbump+ihwOIIaAGjlle2qC2taoSIiFYdnMCXHfOQOXEgWQanAA7thw8dUiKwVha+XouUGQ2yP61X/I//ZVh5Kw2uP61T/I//ZB7oCRImpBuV/2v9yhq7p5ogutHn4/dRilJ9lVQ7KeXorfC2AtfhbOL++irfhwe/wCvJaDZNAa8DeT148vNASyQzjI1EXME6+4SbGaQ90mxnhw4jirejQ3huCQb30mwkHgYVfSYBUmMuFrEwZPd5oLHE7BZiaLXvqljmlzQJHE/inWw8lT9l6f9dzRvQ0xbWIt1mT3ITtFWcyrAcYdDom08SONkT2dcQ4F1y8yD0dfOJjdnmg9Aw9Z7Xh+7dh8fY9AmdrtrmvUbQpzutgvOm9AIbPEajj0VfW7QDDte8jedEU2n+/JvWwPRVOwaL93feSS8lzpj8TjJ6aoLHFUYOWen9oQNPC7xuLtgT1nLwVlWxMiYvlPEZCRCZiMRuNkxlabGOHogr2YQy4kD9NLeXmocVQta3LLIB0efoiW4oZm3K5yz7gCkxnzXHWe/PwsUFRRqHfvqJjreR0UbhBcBkDPHPTxJRXwSXWENBnkYF8yhWVN+oQywE7xPE6A9wQPGN3WmJjSeMyCPsi8Nit8R0Ma39lVuLYZMHU6DMzyUNF5BJgWkDvsdeXmgOrMd3wN7PkT/AKqlxxE2vEGe+4v4qzxNYxJIuYkcBeeqzuOq/MW6dUAmJq77rnxWl2BRimbxJ85y8ll6X4pzWj2dih+ERJg9LcNUGh2bWO7F/dvokTtmsABXKDN7UE1an/d/qgWtvdWW0Wf1H/8Ad3qUFUakSIXvOmtveqY2QZ4fVEUm6qZ1KRbhbuCqh2QYMfvwHvRXOz6jQW/bjrz681UU2kC+Rj0P3R+AA4GwiQNevRBoWn5HEG5EZmBOfoUynTc4gtGQjvzyAsFDWndDhebc7/uptnYgtJEzMG0Wv+nggD29g2sr0X1fmp/KHEQZAuYg8LrT4XDYSo+jTokAX3t05AfNnqTlPVVu2a0Np1M206gcbcJBB5fTqg8ZtRhc40WBjcgRAl7rk56EnwPFAbtrDMdijTpn+nRsTxqOF78pF+qL+HBbBgdTkJKD2RRDGS7M/NfMnU580a0b4tkDfn0GkSfFBPn0i+uWcearsVUzaRMRfj3TmDCJxeLLZAkyJty9Dn4KnbiXvtOZAPdGdskEtLPLPObnK276G31R76LWtLnWYM593tw4IarWbSG8+wH4TxIEw3mTZPwgNVwqVJIP4WaN0k8TBF+VkEdWkaoBbvBkg8HEW10FwiaeywGgNAaOAgZ9OOfcjmtibDLh9e5PL/DNBU4jAgfSZNwDceCCdhhkBGZyt7+6tMfXEGc5sRraTHnwQrHSD49D9SgqcbhTumxngeGvqspj2Q82jr74rc4wvdYexfh3LJ7Vw7g6+uY55xzQVlFk9VfYCgGt3tfpIGvqgcJS3XtBaLwY8fXgrUuI+biMvevvgguNkSQ63D6rlD2dqFwqHmI81ygr8ez+o/8A7O9UG8Kyx9OKjwf7neqCqNTOxHSpyjcLQAM25TyBlR0WaZ/sVZ4Zs59/6qgLFYUbkwhMKd0kHPMH09VeYjDy0jSb+CpMXSLXyDexQX1OkHCMhfmD1PchcOdwkEQSfBJgMYHCCMrHSOvKYUeIcd+8iPQC9kFxtiDhnmBY5dDHhfyWewIDizgN4mc5NuGVwPFE4/HO+AWCb2jmTN56IXBsIvfn0zQaplSGx1gcM7ju48QuGIawG/HXOCLxxzVVUxLgI5Tn6oWs7WSW+vTlY+SC2e0ucAbiDnkMuearK2MDCadOHO1Og6nWfcIHF7TqE7tMESLn6W7/ABKJ2fhw1sgHezM/rwQH0MI0PaXw9+QLjlAmIyjlkrSrVDTbQHmqksccrayPfC4QxrOmDNjz1t9EF1VxBLoAgD669TfzTjXG7By4Z5ddFVVMS6INuNuXIqSrVMCx3tIFo4HmgIxlUFotnlkI0CiptgfizvfK/oomuJNwZ55n3xUeIpl2ZOnpwQOrQ67X2v3WBvw1VRtHDudaBJv1MkaqUuLZDRnY2nMiEyriNwy4FwGfcbxPQIOxdDc3N+ZMRb3wUNL+q8TkLeBtA6apNo474jhbgOkCLcEXs/DhgBI9NUFtsCjuh4EWI+q5SdnyHfEjR0eqVQf/2Q=="/>
          <p:cNvSpPr>
            <a:spLocks noChangeAspect="1" noChangeArrowheads="1"/>
          </p:cNvSpPr>
          <p:nvPr/>
        </p:nvSpPr>
        <p:spPr bwMode="auto">
          <a:xfrm>
            <a:off x="155575" y="-1485900"/>
            <a:ext cx="2381250" cy="3095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6" name="Picture 8" descr="http://upload.wikimedia.org/wikipedia/commons/2/2e/Josip_jurc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9377" y="-603448"/>
            <a:ext cx="1784623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alifornian FB" pitchFamily="18" charset="0"/>
              </a:rPr>
              <a:t>NEKAJ NJEGOVIH DEL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b="1" dirty="0">
                <a:latin typeface="Californian FB" pitchFamily="18" charset="0"/>
              </a:rPr>
              <a:t>Spomini na deda </a:t>
            </a:r>
            <a:r>
              <a:rPr lang="sl-SI" sz="2800" dirty="0">
                <a:latin typeface="Californian FB" pitchFamily="18" charset="0"/>
              </a:rPr>
              <a:t>(1836)</a:t>
            </a:r>
          </a:p>
          <a:p>
            <a:r>
              <a:rPr lang="sl-SI" sz="2800" b="1" dirty="0">
                <a:latin typeface="Californian FB" pitchFamily="18" charset="0"/>
              </a:rPr>
              <a:t>Deseti brat </a:t>
            </a:r>
            <a:r>
              <a:rPr lang="sl-SI" sz="2800" dirty="0">
                <a:latin typeface="Californian FB" pitchFamily="18" charset="0"/>
              </a:rPr>
              <a:t>(1866)</a:t>
            </a:r>
          </a:p>
          <a:p>
            <a:r>
              <a:rPr lang="sl-SI" sz="2800" b="1" dirty="0">
                <a:latin typeface="Californian FB" pitchFamily="18" charset="0"/>
              </a:rPr>
              <a:t>Kozlovska sodba v Višnji Gori </a:t>
            </a:r>
            <a:r>
              <a:rPr lang="sl-SI" sz="2800" dirty="0">
                <a:latin typeface="Californian FB" pitchFamily="18" charset="0"/>
              </a:rPr>
              <a:t>(1867)</a:t>
            </a:r>
          </a:p>
          <a:p>
            <a:r>
              <a:rPr lang="sl-SI" sz="2800" b="1" dirty="0">
                <a:latin typeface="Californian FB" pitchFamily="18" charset="0"/>
              </a:rPr>
              <a:t>Sosedov sin </a:t>
            </a:r>
            <a:r>
              <a:rPr lang="sl-SI" sz="2800" dirty="0">
                <a:latin typeface="Californian FB" pitchFamily="18" charset="0"/>
              </a:rPr>
              <a:t>(1868)</a:t>
            </a:r>
          </a:p>
          <a:p>
            <a:r>
              <a:rPr lang="sl-SI" sz="2800" b="1" dirty="0">
                <a:latin typeface="Californian FB" pitchFamily="18" charset="0"/>
              </a:rPr>
              <a:t>Lepa Vida </a:t>
            </a:r>
            <a:r>
              <a:rPr lang="sl-SI" sz="2800" dirty="0">
                <a:latin typeface="Californian FB" pitchFamily="18" charset="0"/>
              </a:rPr>
              <a:t>(1877)</a:t>
            </a:r>
          </a:p>
        </p:txBody>
      </p:sp>
      <p:pic>
        <p:nvPicPr>
          <p:cNvPr id="19458" name="Picture 2" descr="http://www.europarl.si/resource/static/images/Kozlovska_so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68760"/>
            <a:ext cx="1527219" cy="2448272"/>
          </a:xfrm>
          <a:prstGeom prst="rect">
            <a:avLst/>
          </a:prstGeom>
          <a:noFill/>
        </p:spPr>
      </p:pic>
      <p:pic>
        <p:nvPicPr>
          <p:cNvPr id="19460" name="Picture 4" descr="http://mmc.bolha.com/0/image/138692/138953/Josip-Jurcic-SOSEDOV-SIN-1973_5123da86409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437112"/>
            <a:ext cx="1700808" cy="2267744"/>
          </a:xfrm>
          <a:prstGeom prst="rect">
            <a:avLst/>
          </a:prstGeom>
          <a:noFill/>
        </p:spPr>
      </p:pic>
      <p:pic>
        <p:nvPicPr>
          <p:cNvPr id="19462" name="Picture 6" descr="http://www.doria.si/datoteke/artikli/2016/6c97c44b6e1f623453f043c0d41ac3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2132856" cy="3051170"/>
          </a:xfrm>
          <a:prstGeom prst="rect">
            <a:avLst/>
          </a:prstGeom>
          <a:noFill/>
        </p:spPr>
      </p:pic>
      <p:pic>
        <p:nvPicPr>
          <p:cNvPr id="19464" name="Picture 8" descr="http://felix.si/5997-7605-thickbox/deseti-brat-z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alifornian FB" pitchFamily="18" charset="0"/>
              </a:rPr>
              <a:t>OBNOVA KNJIGE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lifornian FB" pitchFamily="18" charset="0"/>
              </a:rPr>
              <a:t>Hči Antona Smrekarja je zaljubljena v sosedovega Štefana,</a:t>
            </a:r>
          </a:p>
          <a:p>
            <a:r>
              <a:rPr lang="sl-SI" sz="2800" dirty="0">
                <a:latin typeface="Californian FB" pitchFamily="18" charset="0"/>
              </a:rPr>
              <a:t>Njen oče noče, da se Franica poroči s Štefanom, ker ne mara njegovega očeta,</a:t>
            </a:r>
          </a:p>
          <a:p>
            <a:r>
              <a:rPr lang="sl-SI" sz="2800" dirty="0">
                <a:latin typeface="Californian FB" pitchFamily="18" charset="0"/>
              </a:rPr>
              <a:t>Ne dovoli da je z njim, zato ji najde drugega fanta,</a:t>
            </a:r>
          </a:p>
          <a:p>
            <a:r>
              <a:rPr lang="sl-SI" sz="2800" dirty="0">
                <a:latin typeface="Californian FB" pitchFamily="18" charset="0"/>
              </a:rPr>
              <a:t>Na poročni dan zbeži od doma in zboli,</a:t>
            </a:r>
          </a:p>
          <a:p>
            <a:r>
              <a:rPr lang="sl-SI" sz="2800" dirty="0">
                <a:latin typeface="Californian FB" pitchFamily="18" charset="0"/>
              </a:rPr>
              <a:t>Odide v mesto h gospe, pri kateri se je šolala,</a:t>
            </a:r>
          </a:p>
          <a:p>
            <a:r>
              <a:rPr lang="sl-SI" sz="2800" dirty="0">
                <a:latin typeface="Californian FB" pitchFamily="18" charset="0"/>
              </a:rPr>
              <a:t>Oče jo najde in ji dovoli da se poroči s Štefanom.</a:t>
            </a:r>
          </a:p>
          <a:p>
            <a:endParaRPr lang="sl-SI" sz="2800" dirty="0">
              <a:latin typeface="Californian FB" pitchFamily="18" charset="0"/>
            </a:endParaRPr>
          </a:p>
          <a:p>
            <a:endParaRPr lang="sl-SI" sz="2800" dirty="0">
              <a:latin typeface="Californian FB" pitchFamily="18" charset="0"/>
            </a:endParaRPr>
          </a:p>
          <a:p>
            <a:endParaRPr lang="sl-SI" sz="2400" dirty="0">
              <a:latin typeface="Californian FB" pitchFamily="18" charset="0"/>
            </a:endParaRPr>
          </a:p>
          <a:p>
            <a:endParaRPr lang="sl-SI" sz="2400" dirty="0">
              <a:latin typeface="Californian FB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alifornian FB" pitchFamily="18" charset="0"/>
              </a:rPr>
              <a:t>OPIS IN OZNAKA GLAVNIH JUNAKOV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sl-SI" b="1" dirty="0">
              <a:latin typeface="Californian FB" pitchFamily="18" charset="0"/>
            </a:endParaRPr>
          </a:p>
          <a:p>
            <a:r>
              <a:rPr lang="sl-SI" b="1" dirty="0">
                <a:latin typeface="Californian FB" pitchFamily="18" charset="0"/>
              </a:rPr>
              <a:t>Mati </a:t>
            </a:r>
            <a:r>
              <a:rPr lang="sl-SI" b="1" dirty="0" err="1">
                <a:latin typeface="Californian FB" pitchFamily="18" charset="0"/>
              </a:rPr>
              <a:t>Smrekarica</a:t>
            </a:r>
            <a:r>
              <a:rPr lang="sl-SI" dirty="0">
                <a:latin typeface="Californian FB" pitchFamily="18" charset="0"/>
              </a:rPr>
              <a:t>: je delavna, stroga, poštena, skrbna mama</a:t>
            </a:r>
          </a:p>
          <a:p>
            <a:endParaRPr lang="sl-SI" dirty="0">
              <a:latin typeface="Californian FB" pitchFamily="18" charset="0"/>
            </a:endParaRPr>
          </a:p>
          <a:p>
            <a:r>
              <a:rPr lang="sl-SI" b="1" dirty="0">
                <a:latin typeface="Californian FB" pitchFamily="18" charset="0"/>
              </a:rPr>
              <a:t>Anton Smrekar</a:t>
            </a:r>
            <a:r>
              <a:rPr lang="sl-SI" dirty="0">
                <a:latin typeface="Californian FB" pitchFamily="18" charset="0"/>
              </a:rPr>
              <a:t>: strog, glaven v hiši, bogat, delaven, ne mara soseda </a:t>
            </a:r>
            <a:r>
              <a:rPr lang="sl-SI" dirty="0" err="1">
                <a:latin typeface="Californian FB" pitchFamily="18" charset="0"/>
              </a:rPr>
              <a:t>Branšarja</a:t>
            </a:r>
            <a:r>
              <a:rPr lang="sl-SI" dirty="0">
                <a:latin typeface="Californian FB" pitchFamily="18" charset="0"/>
              </a:rPr>
              <a:t> in njegovega sina Štefana</a:t>
            </a:r>
          </a:p>
          <a:p>
            <a:endParaRPr lang="sl-SI" dirty="0">
              <a:latin typeface="Californian FB" pitchFamily="18" charset="0"/>
            </a:endParaRPr>
          </a:p>
          <a:p>
            <a:r>
              <a:rPr lang="sl-SI" b="1" dirty="0">
                <a:latin typeface="Californian FB" pitchFamily="18" charset="0"/>
              </a:rPr>
              <a:t>Franica</a:t>
            </a:r>
            <a:r>
              <a:rPr lang="sl-SI" dirty="0">
                <a:latin typeface="Californian FB" pitchFamily="18" charset="0"/>
              </a:rPr>
              <a:t>: lepa, prijazna, zaljubljena v Štefana, spoštuje svoje starše</a:t>
            </a:r>
          </a:p>
          <a:p>
            <a:endParaRPr lang="sl-SI" dirty="0">
              <a:latin typeface="Californian FB" pitchFamily="18" charset="0"/>
            </a:endParaRPr>
          </a:p>
          <a:p>
            <a:r>
              <a:rPr lang="sl-SI" b="1" dirty="0">
                <a:latin typeface="Californian FB" pitchFamily="18" charset="0"/>
              </a:rPr>
              <a:t>Štefan</a:t>
            </a:r>
            <a:r>
              <a:rPr lang="sl-SI" dirty="0">
                <a:latin typeface="Californian FB" pitchFamily="18" charset="0"/>
              </a:rPr>
              <a:t>: je pošten, delaven, sin </a:t>
            </a:r>
            <a:r>
              <a:rPr lang="sl-SI" dirty="0" err="1">
                <a:latin typeface="Californian FB" pitchFamily="18" charset="0"/>
              </a:rPr>
              <a:t>Branšnarja</a:t>
            </a:r>
            <a:r>
              <a:rPr lang="sl-SI" dirty="0">
                <a:latin typeface="Californian FB" pitchFamily="18" charset="0"/>
              </a:rPr>
              <a:t>, sramuje se očetovih dejanj</a:t>
            </a:r>
          </a:p>
          <a:p>
            <a:endParaRPr lang="sl-SI" dirty="0">
              <a:latin typeface="Californian FB" pitchFamily="18" charset="0"/>
            </a:endParaRPr>
          </a:p>
          <a:p>
            <a:r>
              <a:rPr lang="sl-SI" b="1" dirty="0" err="1">
                <a:latin typeface="Californian FB" pitchFamily="18" charset="0"/>
              </a:rPr>
              <a:t>Branšnar</a:t>
            </a:r>
            <a:r>
              <a:rPr lang="sl-SI" dirty="0">
                <a:latin typeface="Californian FB" pitchFamily="18" charset="0"/>
              </a:rPr>
              <a:t>: je len, ni mu mar za delo na kmetiji, vseeno mu je kaj si ljudje mislijo o njem, veliko pije alkohol</a:t>
            </a:r>
          </a:p>
          <a:p>
            <a:endParaRPr lang="sl-SI" dirty="0">
              <a:latin typeface="Californian FB" pitchFamily="18" charset="0"/>
            </a:endParaRPr>
          </a:p>
          <a:p>
            <a:pPr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irc_mi" descr="http://www.bralnaznacka.si/upload/thumbnail/sosedov-s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117487" cy="15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Californian FB" pitchFamily="18" charset="0"/>
              </a:rPr>
              <a:t>AKTUALIZACIJA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l-SI" sz="2000" dirty="0">
                <a:solidFill>
                  <a:srgbClr val="161014"/>
                </a:solidFill>
                <a:latin typeface="Californian FB" pitchFamily="18" charset="0"/>
              </a:rPr>
              <a:t>PRISILNA POROKA</a:t>
            </a:r>
          </a:p>
          <a:p>
            <a:r>
              <a:rPr lang="sl-SI" sz="2000" dirty="0">
                <a:latin typeface="Californian FB" pitchFamily="18" charset="0"/>
              </a:rPr>
              <a:t> 33-letna zdravnica iz Londona je avgusta prejela sporočilo iz rojstnega kraja, da je njena mati hudo bolna. Takoj se je odpravila na pot. Doma pa jo je čakalo presenečenje</a:t>
            </a:r>
          </a:p>
          <a:p>
            <a:endParaRPr lang="sl-SI" sz="2000" dirty="0">
              <a:latin typeface="Californian FB" pitchFamily="18" charset="0"/>
            </a:endParaRPr>
          </a:p>
          <a:p>
            <a:r>
              <a:rPr lang="sl-SI" sz="2000" dirty="0">
                <a:latin typeface="Californian FB" pitchFamily="18" charset="0"/>
              </a:rPr>
              <a:t>Njena družina se je odločila, da je skrajni čas za poroko. Našli so ji ženina in jo zvabili nazaj domov.</a:t>
            </a:r>
          </a:p>
          <a:p>
            <a:pPr>
              <a:buNone/>
            </a:pPr>
            <a:r>
              <a:rPr lang="sl-SI" sz="2000" dirty="0">
                <a:latin typeface="Californian FB" pitchFamily="18" charset="0"/>
                <a:hlinkClick r:id="rId2"/>
              </a:rPr>
              <a:t>http://www.24ur.com/novice/svet/ujetnica-druzine.html</a:t>
            </a:r>
            <a:r>
              <a:rPr lang="sl-SI" sz="2000" dirty="0">
                <a:latin typeface="Californian FB" pitchFamily="18" charset="0"/>
              </a:rPr>
              <a:t> </a:t>
            </a:r>
          </a:p>
        </p:txBody>
      </p:sp>
      <p:pic>
        <p:nvPicPr>
          <p:cNvPr id="3074" name="Picture 2" descr="Humayra Ab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2052717" cy="1512168"/>
          </a:xfrm>
          <a:prstGeom prst="rect">
            <a:avLst/>
          </a:prstGeom>
          <a:noFill/>
        </p:spPr>
      </p:pic>
      <p:pic>
        <p:nvPicPr>
          <p:cNvPr id="3076" name="Picture 4" descr="Humayra Abed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7921"/>
            <a:ext cx="3384376" cy="2510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sl-SI" dirty="0">
                <a:latin typeface="Californian FB" pitchFamily="18" charset="0"/>
              </a:rPr>
              <a:t>VIRI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/>
              <a:t>https://www.google.si/search?q=josip+jur%C4%8Di%C4%8D&amp;source=lnms&amp;tbm=isch&amp;sa=X&amp;ei=hazoVPSeO9CP7AbY4ICACQ&amp;ved=0CAgQ_AUoAQ&amp;biw=1680&amp;bih=937#tbm=isch&amp;q=josip+jur%C4%8Di%C4%8D+deseti+brat&amp;imgdii=_&amp;imgrc=ShWftZL1EnVUIM%253A%3BOae-OtvfspTv1M%3Bhttp%253A%252F%252Ffelix.si%252F5997-7605-thickbox%252Fdeseti-brat-zk.jpg%3Bhttp%253A%252F%252Ffelix.si%252Fliteratura%252F5997-deseti-brat-zk.html%3B600%3B600</a:t>
            </a:r>
          </a:p>
          <a:p>
            <a:endParaRPr lang="sl-SI" sz="1400" dirty="0"/>
          </a:p>
          <a:p>
            <a:r>
              <a:rPr lang="sl-SI" sz="1400" dirty="0"/>
              <a:t>http://www.dijaski.net</a:t>
            </a:r>
          </a:p>
          <a:p>
            <a:endParaRPr lang="sl-SI" sz="1400" dirty="0"/>
          </a:p>
          <a:p>
            <a:r>
              <a:rPr lang="sl-SI" sz="1400" dirty="0">
                <a:hlinkClick r:id="rId2"/>
              </a:rPr>
              <a:t>http://sl.wikipedia.org/wiki/Josip_Jur%C4%8Di%C4%8D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>
                <a:hlinkClick r:id="rId3"/>
              </a:rPr>
              <a:t>http://www.24ur.com/novice/svet/ujetnica-druzine.html</a:t>
            </a:r>
            <a:r>
              <a:rPr lang="sl-SI" sz="1400" dirty="0"/>
              <a:t> </a:t>
            </a:r>
          </a:p>
          <a:p>
            <a:pPr>
              <a:buNone/>
            </a:pPr>
            <a:r>
              <a:rPr lang="sl-SI" sz="140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355649">
            <a:off x="443310" y="2013719"/>
            <a:ext cx="8229600" cy="1143000"/>
          </a:xfrm>
        </p:spPr>
        <p:txBody>
          <a:bodyPr>
            <a:noAutofit/>
          </a:bodyPr>
          <a:lstStyle/>
          <a:p>
            <a:r>
              <a:rPr lang="sl-SI" sz="9600" dirty="0">
                <a:solidFill>
                  <a:srgbClr val="0070C0"/>
                </a:solidFill>
                <a:latin typeface="Californian FB" pitchFamily="18" charset="0"/>
              </a:rPr>
              <a:t>KONEC!</a:t>
            </a:r>
          </a:p>
        </p:txBody>
      </p:sp>
      <p:pic>
        <p:nvPicPr>
          <p:cNvPr id="4" name="irc_mi" descr="http://thumbs.dreamstime.com/z/happy-smiley-face-button-badge-2126330.jpg"/>
          <p:cNvPicPr/>
          <p:nvPr/>
        </p:nvPicPr>
        <p:blipFill>
          <a:blip r:embed="rId2" cstate="print"/>
          <a:srcRect b="6798"/>
          <a:stretch>
            <a:fillRect/>
          </a:stretch>
        </p:blipFill>
        <p:spPr bwMode="auto">
          <a:xfrm rot="1494120">
            <a:off x="1924006" y="3376673"/>
            <a:ext cx="2749908" cy="273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Californian FB</vt:lpstr>
      <vt:lpstr>Officeova tema</vt:lpstr>
      <vt:lpstr>JOSIP JURČIČ:  SOSEDOV SIN</vt:lpstr>
      <vt:lpstr>JOSIP JURČIČ</vt:lpstr>
      <vt:lpstr>NEKAJ NJEGOVIH DEL</vt:lpstr>
      <vt:lpstr>OBNOVA KNJIGE</vt:lpstr>
      <vt:lpstr>OPIS IN OZNAKA GLAVNIH JUNAKOV</vt:lpstr>
      <vt:lpstr>AKTUALIZACIJA</vt:lpstr>
      <vt:lpstr>VIRI</vt:lpstr>
      <vt:lpstr>KONEC!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2019-07-01T12:53:55Z</dcterms:created>
  <dcterms:modified xsi:type="dcterms:W3CDTF">2019-07-01T12:53:55Z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