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>
            <a:extLst>
              <a:ext uri="{FF2B5EF4-FFF2-40B4-BE49-F238E27FC236}">
                <a16:creationId xmlns:a16="http://schemas.microsoft.com/office/drawing/2014/main" id="{51F54178-C1E9-4BC2-84B0-E39F02829432}"/>
              </a:ext>
            </a:extLst>
          </p:cNvPr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28675" name="Rectangle 3">
              <a:extLst>
                <a:ext uri="{FF2B5EF4-FFF2-40B4-BE49-F238E27FC236}">
                  <a16:creationId xmlns:a16="http://schemas.microsoft.com/office/drawing/2014/main" id="{3AFEA90C-2EBC-43FD-A15B-D3A8A35ECFD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676" name="Rectangle 4">
              <a:extLst>
                <a:ext uri="{FF2B5EF4-FFF2-40B4-BE49-F238E27FC236}">
                  <a16:creationId xmlns:a16="http://schemas.microsoft.com/office/drawing/2014/main" id="{80493C81-7FC4-4E71-B6FF-5FF4AB3BC75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677" name="AutoShape 5">
              <a:extLst>
                <a:ext uri="{FF2B5EF4-FFF2-40B4-BE49-F238E27FC236}">
                  <a16:creationId xmlns:a16="http://schemas.microsoft.com/office/drawing/2014/main" id="{3A4611FD-9085-4B2E-AD1D-EA7A1A996C7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678" name="AutoShape 6">
              <a:extLst>
                <a:ext uri="{FF2B5EF4-FFF2-40B4-BE49-F238E27FC236}">
                  <a16:creationId xmlns:a16="http://schemas.microsoft.com/office/drawing/2014/main" id="{8E48C52E-0172-4224-AAB4-5A466EDB3A9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679" name="Rectangle 7" descr="Green marble">
              <a:extLst>
                <a:ext uri="{FF2B5EF4-FFF2-40B4-BE49-F238E27FC236}">
                  <a16:creationId xmlns:a16="http://schemas.microsoft.com/office/drawing/2014/main" id="{4430DD69-5A49-4658-A56E-E4F79A441C96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8680" name="Rectangle 8">
            <a:extLst>
              <a:ext uri="{FF2B5EF4-FFF2-40B4-BE49-F238E27FC236}">
                <a16:creationId xmlns:a16="http://schemas.microsoft.com/office/drawing/2014/main" id="{17AD83FE-08C5-4696-8546-FDCAA121C0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D1D446A3-1809-4E56-8A71-ED9D8F4CF9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CA7F5966-AE9A-44C7-A20D-4B884807F3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id="{30C9322A-807E-46BE-8FED-2297FEAB38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8684" name="Rectangle 12">
            <a:extLst>
              <a:ext uri="{FF2B5EF4-FFF2-40B4-BE49-F238E27FC236}">
                <a16:creationId xmlns:a16="http://schemas.microsoft.com/office/drawing/2014/main" id="{31AA43E8-A3D3-4539-AA30-66AFEE19C8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40EDD1-869A-421C-AD21-1E0A3E77D065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28685" name="Group 13">
            <a:extLst>
              <a:ext uri="{FF2B5EF4-FFF2-40B4-BE49-F238E27FC236}">
                <a16:creationId xmlns:a16="http://schemas.microsoft.com/office/drawing/2014/main" id="{42E6BF65-81A9-433A-BC89-5CB7B9A275F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28686" name="Rectangle 14">
              <a:extLst>
                <a:ext uri="{FF2B5EF4-FFF2-40B4-BE49-F238E27FC236}">
                  <a16:creationId xmlns:a16="http://schemas.microsoft.com/office/drawing/2014/main" id="{FC224B52-F35B-4825-A127-4E45C6C68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687" name="Rectangle 15">
              <a:extLst>
                <a:ext uri="{FF2B5EF4-FFF2-40B4-BE49-F238E27FC236}">
                  <a16:creationId xmlns:a16="http://schemas.microsoft.com/office/drawing/2014/main" id="{ED445B38-2688-40D8-B4FC-49CE98E10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688" name="Line 16">
              <a:extLst>
                <a:ext uri="{FF2B5EF4-FFF2-40B4-BE49-F238E27FC236}">
                  <a16:creationId xmlns:a16="http://schemas.microsoft.com/office/drawing/2014/main" id="{C160331C-3EE7-4A2C-9849-03A4D04924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689" name="Line 17">
              <a:extLst>
                <a:ext uri="{FF2B5EF4-FFF2-40B4-BE49-F238E27FC236}">
                  <a16:creationId xmlns:a16="http://schemas.microsoft.com/office/drawing/2014/main" id="{CCB7C4DF-F33A-4E84-A61D-4C9A3B83FD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690" name="Line 18">
              <a:extLst>
                <a:ext uri="{FF2B5EF4-FFF2-40B4-BE49-F238E27FC236}">
                  <a16:creationId xmlns:a16="http://schemas.microsoft.com/office/drawing/2014/main" id="{D92D2752-022E-41CD-94DB-9BEB37509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691" name="Line 19">
              <a:extLst>
                <a:ext uri="{FF2B5EF4-FFF2-40B4-BE49-F238E27FC236}">
                  <a16:creationId xmlns:a16="http://schemas.microsoft.com/office/drawing/2014/main" id="{3E23E6E8-41D2-4429-A22E-6A22570EF4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692" name="Line 20">
              <a:extLst>
                <a:ext uri="{FF2B5EF4-FFF2-40B4-BE49-F238E27FC236}">
                  <a16:creationId xmlns:a16="http://schemas.microsoft.com/office/drawing/2014/main" id="{4AA8FDCC-B9FF-43FC-B795-96401FA177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8693" name="Line 21">
              <a:extLst>
                <a:ext uri="{FF2B5EF4-FFF2-40B4-BE49-F238E27FC236}">
                  <a16:creationId xmlns:a16="http://schemas.microsoft.com/office/drawing/2014/main" id="{D63EDAB5-674B-40CD-95FD-F38787AA0E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588CB-B8F0-4B06-AABC-5E065C0E2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C8CD05-E471-43D5-A061-366526D6C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F5280-E859-4DAE-A694-1EA558387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0C76A-31F2-4F9E-9447-6FEF46C6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CB9F2-9083-4363-8AE9-5B82993A6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34387-58AC-4EF8-A38B-4A2F70A4D0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774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580E4E-F142-4D13-9878-D626DFDB0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2B14BF-3F44-4B2E-8BEA-2A2872B60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7AD64-DE64-4EB4-89AF-6E5AA0BE2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2F38E-5A10-4966-82C6-924B17D02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CD136-9E9F-4134-B13D-762D1CC5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C5FB7-2609-413C-BA11-BB223AFB07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704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0B92A-8884-4D1A-AC53-72C41A16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33C8-1432-4881-9C9C-F9B04ABA1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47943-2F07-48F3-8D99-54CFFBB5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DA542-FBD1-4B87-A7A3-982A2053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63E81-5115-4DB9-B0D8-262CD745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F075D-99F3-4050-9E28-1C1D2A59BB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2386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E6529-AFC8-4A48-8F54-7796B929D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602D1-F0D1-4938-876E-DB358D1D6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A6789-F4F6-4798-92D2-CD79E9DC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ED59C-E207-44CE-B346-90372205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7185E-12AE-4426-AC7B-72E43D88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8BB6E-BB94-420F-95C6-E5EF650FAE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172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5BF4-AC3E-4891-9E20-E795E8D42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3C160-FB7F-4A27-9A36-233269160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1957D-1DF9-44B0-A4AE-2032C9D9F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8D01C-3AC3-4690-B1FC-047AEF9E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4CE26-205E-445E-AEF8-A06D5954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56FBA-E107-4E6A-91C9-532A7072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83347-E64F-4E20-A04C-686BACA2E6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321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DCB3-DAA7-48C3-9463-51BB9491E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D65D1-A6D2-40EA-A974-E9F550E73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F608E-7730-4A7C-A0BA-53B189C2C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3981E-1842-4B51-9E7C-B08C0EF69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03F26-EBCD-4100-9552-D1DFD3F78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5FB60-431D-47B3-8F42-9A61428A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C78588-4439-4D58-8D6F-C6057146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EC94E-F639-4762-B1D4-8AB8F78F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A60B4-BEA2-4E43-9F09-BE75A3360F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749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C45B5-0CFF-4AB3-83C1-ACE02A6E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00F73B-0972-4FA3-874F-1C9A5E39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E36689-1F48-46E2-81B0-265D218A5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C850B-3CC1-43BD-A374-9CA103BA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8CD3F-A696-4F1F-A1FF-949C647334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0390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78993-5D03-4BDE-8CE4-5D718301A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AE4EA3-3315-453A-BA32-C1091D1B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BE4E2-E998-40D1-A6D5-AC865B647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F3856-B5A0-4A7B-B1BA-F33C8A788F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317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241C1-C64A-4506-875A-0FF8179E9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20044-C0F9-4EBE-8407-3964A06C9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B4B36-6437-4AB9-B1E5-D38F02DD7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D7050-1123-4366-841D-4F0B93E82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083DD-80F2-42EF-8C6B-6738FDC2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1F28F-362C-4272-9D85-2F5C1A8BB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B7E13-38C9-43A3-863B-7681B07AA5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859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C78DF-4388-4163-AE4C-1AC21BE21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840C82-F718-4DEA-ABD0-ED0891DDF4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1BBB6-4CB5-4A61-A0E3-ABD9521FD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F2D44-D3D7-47DA-9295-CFFDFE4F9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85D20-B033-4C3B-AB69-89FCC41E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17896-6020-49C6-893A-2C26E0E2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28B40-D0C0-4040-B3F4-0249AD4DABB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0020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026">
            <a:extLst>
              <a:ext uri="{FF2B5EF4-FFF2-40B4-BE49-F238E27FC236}">
                <a16:creationId xmlns:a16="http://schemas.microsoft.com/office/drawing/2014/main" id="{C84AAB5D-5E69-4E51-AE6C-12AE9011D3D2}"/>
              </a:ext>
            </a:extLst>
          </p:cNvPr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27651" name="Rectangle 1027">
              <a:extLst>
                <a:ext uri="{FF2B5EF4-FFF2-40B4-BE49-F238E27FC236}">
                  <a16:creationId xmlns:a16="http://schemas.microsoft.com/office/drawing/2014/main" id="{7CF36BBE-3036-4F08-BAA6-DCB80DD8F711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7652" name="Rectangle 1028">
              <a:extLst>
                <a:ext uri="{FF2B5EF4-FFF2-40B4-BE49-F238E27FC236}">
                  <a16:creationId xmlns:a16="http://schemas.microsoft.com/office/drawing/2014/main" id="{40B9E6CC-D7C6-4EAD-956B-31B46D7AEFAE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7653" name="AutoShape 1029">
              <a:extLst>
                <a:ext uri="{FF2B5EF4-FFF2-40B4-BE49-F238E27FC236}">
                  <a16:creationId xmlns:a16="http://schemas.microsoft.com/office/drawing/2014/main" id="{21BB580F-E40A-49F0-B346-40C1D403BA1C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7654" name="AutoShape 1030">
              <a:extLst>
                <a:ext uri="{FF2B5EF4-FFF2-40B4-BE49-F238E27FC236}">
                  <a16:creationId xmlns:a16="http://schemas.microsoft.com/office/drawing/2014/main" id="{60DE64C9-448C-46FC-81C1-7828C557A1C3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27655" name="Rectangle 1031" descr="Green marble">
              <a:extLst>
                <a:ext uri="{FF2B5EF4-FFF2-40B4-BE49-F238E27FC236}">
                  <a16:creationId xmlns:a16="http://schemas.microsoft.com/office/drawing/2014/main" id="{2D024D0E-1ADA-426F-8EE6-466BC3DC093A}"/>
                </a:ext>
              </a:extLst>
            </p:cNvPr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7656" name="Rectangle 1032">
            <a:extLst>
              <a:ext uri="{FF2B5EF4-FFF2-40B4-BE49-F238E27FC236}">
                <a16:creationId xmlns:a16="http://schemas.microsoft.com/office/drawing/2014/main" id="{93BDA1E8-061A-45EA-BDFB-C561EC0FC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27657" name="Rectangle 1033">
            <a:extLst>
              <a:ext uri="{FF2B5EF4-FFF2-40B4-BE49-F238E27FC236}">
                <a16:creationId xmlns:a16="http://schemas.microsoft.com/office/drawing/2014/main" id="{960EEDCF-6052-4CEA-B18F-01667CB15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27658" name="Rectangle 1034">
            <a:extLst>
              <a:ext uri="{FF2B5EF4-FFF2-40B4-BE49-F238E27FC236}">
                <a16:creationId xmlns:a16="http://schemas.microsoft.com/office/drawing/2014/main" id="{26F28A54-89E2-4D5B-A75D-284BDC2F22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27659" name="Rectangle 1035">
            <a:extLst>
              <a:ext uri="{FF2B5EF4-FFF2-40B4-BE49-F238E27FC236}">
                <a16:creationId xmlns:a16="http://schemas.microsoft.com/office/drawing/2014/main" id="{96DCA447-5814-4E1A-BE99-9A48B08DD0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27660" name="Rectangle 1036">
            <a:extLst>
              <a:ext uri="{FF2B5EF4-FFF2-40B4-BE49-F238E27FC236}">
                <a16:creationId xmlns:a16="http://schemas.microsoft.com/office/drawing/2014/main" id="{98DB343F-6C71-47CA-BB92-D2706D7973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F2054A-5552-4017-81CE-5B7502A20D3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4B7A5823-9CA4-4750-800F-E19AA1770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752600"/>
            <a:ext cx="6705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9600" b="1" i="1">
                <a:latin typeface="Monotype Corsiva" panose="03010101010201010101" pitchFamily="66" charset="0"/>
              </a:rPr>
              <a:t>Janko Kersnik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39FA04CD-B3E9-43E2-8592-D575BB0ED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505200"/>
            <a:ext cx="3124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4000" b="1">
                <a:latin typeface="Franklin Gothic Medium" panose="020B0603020102020204" pitchFamily="34" charset="0"/>
              </a:rPr>
              <a:t>Literarni razvoj in dela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C153FAAE-9A40-481B-9243-E72950B45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3200" b="1">
                <a:latin typeface="Book Antiqua" panose="02040602050305030304" pitchFamily="18" charset="0"/>
              </a:rPr>
              <a:t>Razvoj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6D6E08D6-38E4-4CA1-A3EB-0EE8C41E2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6868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>
                <a:latin typeface="Book Antiqua" panose="02040602050305030304" pitchFamily="18" charset="0"/>
              </a:rPr>
              <a:t>S književnostjo, slovensko in nemško</a:t>
            </a:r>
            <a:r>
              <a:rPr lang="sl-SI" altLang="sl-SI">
                <a:latin typeface="Arial" panose="020B0604020202020204" pitchFamily="34" charset="0"/>
              </a:rPr>
              <a:t>,</a:t>
            </a:r>
            <a:r>
              <a:rPr lang="sl-SI" altLang="sl-SI">
                <a:latin typeface="Book Antiqua" panose="02040602050305030304" pitchFamily="18" charset="0"/>
              </a:rPr>
              <a:t> se je seznanil Kersnik v krogu svoje izobražene družine. Imel je veliko veselje do knjig in zlasti do leposlovja. Rad je prebiral pesmi Simona Jenka in povesti Josipa Jurčiča. </a:t>
            </a:r>
          </a:p>
          <a:p>
            <a:pPr algn="ctr">
              <a:spcBef>
                <a:spcPct val="50000"/>
              </a:spcBef>
            </a:pPr>
            <a:r>
              <a:rPr lang="sl-SI" altLang="sl-SI">
                <a:latin typeface="Book Antiqua" panose="02040602050305030304" pitchFamily="18" charset="0"/>
              </a:rPr>
              <a:t>Kersnik je že v gimnaziji pisal nemške pesmi, pod vplivom Levca pa jih je opustil in začel pesniti slovenske </a:t>
            </a:r>
            <a:r>
              <a:rPr lang="sl-SI" altLang="sl-SI">
                <a:latin typeface="Book Antiqua" panose="02040602050305030304" pitchFamily="18" charset="0"/>
                <a:sym typeface="Wingdings" panose="05000000000000000000" pitchFamily="2" charset="2"/>
              </a:rPr>
              <a:t> Gomila.</a:t>
            </a:r>
          </a:p>
          <a:p>
            <a:pPr algn="ctr">
              <a:spcBef>
                <a:spcPct val="50000"/>
              </a:spcBef>
            </a:pP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Toda pomemben je le kot pisatelj. V svojih prvih pripovednih spisih je še močno romantik, toda istočasno v svojih podlistkih kritično in satirično obdeluje sodobno slovensko zaostalost. Romantiko je dokončno zapustil po letu 1881, ko je dokončal Jurčičeve Rokovnjače.V svojih kasnejših letih je realist. </a:t>
            </a:r>
            <a:b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endParaRPr lang="sl-SI" altLang="sl-SI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 advAuto="0"/>
      <p:bldP spid="2662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>
            <a:extLst>
              <a:ext uri="{FF2B5EF4-FFF2-40B4-BE49-F238E27FC236}">
                <a16:creationId xmlns:a16="http://schemas.microsoft.com/office/drawing/2014/main" id="{F3D90A29-EACC-4A1F-9598-E923EDB2C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5344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Kot graščak je dobro poznal graščinsko gospodo, prav tako pa porajajoče se meščanstvo. Ker je imel kot notar in župan veliko opravkov s kmeti, je tudi t</a:t>
            </a:r>
            <a:r>
              <a:rPr lang="sl-SI" altLang="sl-SI">
                <a:latin typeface="Book Antiqua" panose="02040602050305030304" pitchFamily="18" charset="0"/>
              </a:rPr>
              <a:t>e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 dobro poznal. Zato je v svojih delih opisoval naše meščanstvo in kmeta. V kmečki snovi je dobro risal moške značaje, v meščanski snovi pa je najboljši oblikovalec ženskih likov.</a:t>
            </a:r>
            <a:endParaRPr lang="sl-SI" altLang="sl-SI">
              <a:latin typeface="Book Antiqua" panose="0204060205030503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sl-SI" altLang="sl-SI">
                <a:latin typeface="Book Antiqua" panose="02040602050305030304" pitchFamily="18" charset="0"/>
              </a:rPr>
              <a:t>Janko Kersnik velja v slovenski književnosti za utemeljitelja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</a:rPr>
              <a:t>poetičnega realizma</a:t>
            </a:r>
            <a:r>
              <a:rPr lang="sl-SI" altLang="sl-SI">
                <a:latin typeface="Book Antiqua" panose="02040602050305030304" pitchFamily="18" charset="0"/>
              </a:rPr>
              <a:t>, pomemben pa je tudi kot naš prvi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</a:rPr>
              <a:t>podlistkar</a:t>
            </a:r>
            <a:r>
              <a:rPr lang="sl-SI" altLang="sl-SI">
                <a:latin typeface="Book Antiqua" panose="0204060205030503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578A516C-A5CF-414E-A26F-C94DF097B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F10FF91E-FAF3-4C63-A35C-8CF95E0C3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0C0264EC-64A9-4704-9647-687DA0873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492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9F0CECFC-9824-42AA-A83F-26176C0AF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3200" b="1">
                <a:latin typeface="Book Antiqua" panose="02040602050305030304" pitchFamily="18" charset="0"/>
              </a:rPr>
              <a:t>Dela</a:t>
            </a:r>
            <a:endParaRPr lang="sl-SI" altLang="sl-SI"/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21CE4D4D-C35C-4680-AF85-6B6F23893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8B53BFC7-9E0D-44D1-98E7-87FCCBC86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85344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Prvi obsežnejši roman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Na Žerinjah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 je začel snovati leta 1875. Objavil ga je v Jurčičevi Slovenski knjižnici. S tem leposlovnim delom se je uveljavil med slovenskimi pisatelji. Ob osemdeseti obletnici Janeza Bleiweisa je napisal slavnostno igrico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Berite Novice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. Po Jurčičevi smrti je dokončal roman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Rokovnjači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.</a:t>
            </a:r>
            <a:endParaRPr lang="sl-SI" altLang="sl-SI">
              <a:latin typeface="Book Antiqua" panose="0204060205030503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Iz življenja na podeželjskih gradovih je v Ljubljanskem zvonu objavil novelo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Lutrski ljudje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 in roman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Rošlin in Verjanko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iz življenja trške in malomeščanske gospode pa romana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Ciklamen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Agitator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 in povesti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Gospod Janez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 in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Jara gospoda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. Kmečko življenje je orisal v povestih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Testament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 in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Očetov greh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4AFF4E05-8C1A-41E5-9BAA-C6817B2A6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10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Poseb</a:t>
            </a:r>
            <a:r>
              <a:rPr lang="sl-SI" altLang="sl-SI">
                <a:latin typeface="Book Antiqua" panose="02040602050305030304" pitchFamily="18" charset="0"/>
              </a:rPr>
              <a:t>no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 se je uveljavil v krajših slikah iz kmečkega življenja: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Ponkrčev ata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Rojenica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 zemljiški knjigi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Mačkova očeta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Mohoričev Tone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Otroški dohtar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Kmetske slike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 in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Mamon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.</a:t>
            </a:r>
            <a:endParaRPr lang="sl-SI" altLang="sl-SI">
              <a:latin typeface="Book Antiqua" panose="0204060205030503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Uspešen je bil tudi v daljših ljudskih povestih: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Kako je stari Molek tatu iskal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Znojilčevega Marka božja pot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Za čast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Rejenčeva osveta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. </a:t>
            </a:r>
            <a:endParaRPr lang="sl-SI" altLang="sl-SI">
              <a:latin typeface="Book Antiqua" panose="0204060205030503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Njegovo šegavost pa kažejo šaljivke: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Dva adjutanta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Nova železnica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Dohtar Konec in njegov konj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 in </a:t>
            </a:r>
            <a:r>
              <a:rPr lang="sl-SI" altLang="sl-SI">
                <a:solidFill>
                  <a:srgbClr val="FF9933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Kolesarjeva snubitev</a:t>
            </a:r>
            <a:r>
              <a:rPr lang="sl-SI" altLang="sl-SI">
                <a:latin typeface="Book Antiqua" panose="0204060205030503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Designs\Marble.pot</Template>
  <TotalTime>0</TotalTime>
  <Words>385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Franklin Gothic Medium</vt:lpstr>
      <vt:lpstr>Monotype Corsiva</vt:lpstr>
      <vt:lpstr>Times New Roman</vt:lpstr>
      <vt:lpstr>Marble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2019-06-03T09:08:21Z</dcterms:created>
  <dcterms:modified xsi:type="dcterms:W3CDTF">2019-06-03T09:08:21Z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